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notesSlides/notesSlide212.xml" ContentType="application/vnd.openxmlformats-officedocument.presentationml.notesSlide+xml"/>
  <Override PartName="/ppt/notesSlides/notesSlide213.xml" ContentType="application/vnd.openxmlformats-officedocument.presentationml.notesSlide+xml"/>
  <Override PartName="/ppt/notesSlides/notesSlide214.xml" ContentType="application/vnd.openxmlformats-officedocument.presentationml.notesSlide+xml"/>
  <Override PartName="/ppt/notesSlides/notesSlide215.xml" ContentType="application/vnd.openxmlformats-officedocument.presentationml.notesSlide+xml"/>
  <Override PartName="/ppt/notesSlides/notesSlide216.xml" ContentType="application/vnd.openxmlformats-officedocument.presentationml.notesSlide+xml"/>
  <Override PartName="/ppt/notesSlides/notesSlide217.xml" ContentType="application/vnd.openxmlformats-officedocument.presentationml.notesSlide+xml"/>
  <Override PartName="/ppt/notesSlides/notesSlide218.xml" ContentType="application/vnd.openxmlformats-officedocument.presentationml.notesSlide+xml"/>
  <Override PartName="/ppt/notesSlides/notesSlide2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53"/>
  </p:notesMasterIdLst>
  <p:sldIdLst>
    <p:sldId id="256" r:id="rId3"/>
    <p:sldId id="323" r:id="rId4"/>
    <p:sldId id="257" r:id="rId5"/>
    <p:sldId id="350" r:id="rId6"/>
    <p:sldId id="260" r:id="rId7"/>
    <p:sldId id="431" r:id="rId8"/>
    <p:sldId id="432" r:id="rId9"/>
    <p:sldId id="433" r:id="rId10"/>
    <p:sldId id="434" r:id="rId11"/>
    <p:sldId id="435" r:id="rId12"/>
    <p:sldId id="436" r:id="rId13"/>
    <p:sldId id="437" r:id="rId14"/>
    <p:sldId id="438" r:id="rId15"/>
    <p:sldId id="516" r:id="rId16"/>
    <p:sldId id="439" r:id="rId17"/>
    <p:sldId id="440" r:id="rId18"/>
    <p:sldId id="258" r:id="rId19"/>
    <p:sldId id="491" r:id="rId20"/>
    <p:sldId id="492" r:id="rId21"/>
    <p:sldId id="493" r:id="rId22"/>
    <p:sldId id="513" r:id="rId23"/>
    <p:sldId id="514" r:id="rId24"/>
    <p:sldId id="515" r:id="rId25"/>
    <p:sldId id="526" r:id="rId26"/>
    <p:sldId id="390" r:id="rId27"/>
    <p:sldId id="418" r:id="rId28"/>
    <p:sldId id="419" r:id="rId29"/>
    <p:sldId id="262" r:id="rId30"/>
    <p:sldId id="386" r:id="rId31"/>
    <p:sldId id="387" r:id="rId32"/>
    <p:sldId id="405" r:id="rId33"/>
    <p:sldId id="388" r:id="rId34"/>
    <p:sldId id="263" r:id="rId35"/>
    <p:sldId id="269" r:id="rId36"/>
    <p:sldId id="539" r:id="rId37"/>
    <p:sldId id="534" r:id="rId38"/>
    <p:sldId id="461" r:id="rId39"/>
    <p:sldId id="538" r:id="rId40"/>
    <p:sldId id="266" r:id="rId41"/>
    <p:sldId id="267" r:id="rId42"/>
    <p:sldId id="270" r:id="rId43"/>
    <p:sldId id="268" r:id="rId44"/>
    <p:sldId id="264" r:id="rId45"/>
    <p:sldId id="351" r:id="rId46"/>
    <p:sldId id="468" r:id="rId47"/>
    <p:sldId id="544" r:id="rId48"/>
    <p:sldId id="272" r:id="rId49"/>
    <p:sldId id="273" r:id="rId50"/>
    <p:sldId id="403" r:id="rId51"/>
    <p:sldId id="275" r:id="rId52"/>
    <p:sldId id="276" r:id="rId53"/>
    <p:sldId id="277" r:id="rId54"/>
    <p:sldId id="271" r:id="rId55"/>
    <p:sldId id="278" r:id="rId56"/>
    <p:sldId id="441" r:id="rId57"/>
    <p:sldId id="459" r:id="rId58"/>
    <p:sldId id="325" r:id="rId59"/>
    <p:sldId id="484" r:id="rId60"/>
    <p:sldId id="324" r:id="rId61"/>
    <p:sldId id="485" r:id="rId62"/>
    <p:sldId id="326" r:id="rId63"/>
    <p:sldId id="327" r:id="rId64"/>
    <p:sldId id="315" r:id="rId65"/>
    <p:sldId id="279" r:id="rId66"/>
    <p:sldId id="385" r:id="rId67"/>
    <p:sldId id="292" r:id="rId68"/>
    <p:sldId id="295" r:id="rId69"/>
    <p:sldId id="293" r:id="rId70"/>
    <p:sldId id="280" r:id="rId71"/>
    <p:sldId id="329" r:id="rId72"/>
    <p:sldId id="281" r:id="rId73"/>
    <p:sldId id="511" r:id="rId74"/>
    <p:sldId id="338" r:id="rId75"/>
    <p:sldId id="283" r:id="rId76"/>
    <p:sldId id="352" r:id="rId77"/>
    <p:sldId id="332" r:id="rId78"/>
    <p:sldId id="287" r:id="rId79"/>
    <p:sldId id="333" r:id="rId80"/>
    <p:sldId id="525" r:id="rId81"/>
    <p:sldId id="517" r:id="rId82"/>
    <p:sldId id="334" r:id="rId83"/>
    <p:sldId id="518" r:id="rId84"/>
    <p:sldId id="519" r:id="rId85"/>
    <p:sldId id="520" r:id="rId86"/>
    <p:sldId id="297" r:id="rId87"/>
    <p:sldId id="335" r:id="rId88"/>
    <p:sldId id="428" r:id="rId89"/>
    <p:sldId id="444" r:id="rId90"/>
    <p:sldId id="524" r:id="rId91"/>
    <p:sldId id="471" r:id="rId92"/>
    <p:sldId id="382" r:id="rId93"/>
    <p:sldId id="383" r:id="rId94"/>
    <p:sldId id="460" r:id="rId95"/>
    <p:sldId id="489" r:id="rId96"/>
    <p:sldId id="446" r:id="rId97"/>
    <p:sldId id="532" r:id="rId98"/>
    <p:sldId id="533" r:id="rId99"/>
    <p:sldId id="423" r:id="rId100"/>
    <p:sldId id="472" r:id="rId101"/>
    <p:sldId id="473" r:id="rId102"/>
    <p:sldId id="406" r:id="rId103"/>
    <p:sldId id="298" r:id="rId104"/>
    <p:sldId id="299" r:id="rId105"/>
    <p:sldId id="368" r:id="rId106"/>
    <p:sldId id="367" r:id="rId107"/>
    <p:sldId id="416" r:id="rId108"/>
    <p:sldId id="415" r:id="rId109"/>
    <p:sldId id="486" r:id="rId110"/>
    <p:sldId id="521" r:id="rId111"/>
    <p:sldId id="522" r:id="rId112"/>
    <p:sldId id="488" r:id="rId113"/>
    <p:sldId id="458" r:id="rId114"/>
    <p:sldId id="483" r:id="rId115"/>
    <p:sldId id="535" r:id="rId116"/>
    <p:sldId id="456" r:id="rId117"/>
    <p:sldId id="490" r:id="rId118"/>
    <p:sldId id="354" r:id="rId119"/>
    <p:sldId id="355" r:id="rId120"/>
    <p:sldId id="381" r:id="rId121"/>
    <p:sldId id="462" r:id="rId122"/>
    <p:sldId id="301" r:id="rId123"/>
    <p:sldId id="445" r:id="rId124"/>
    <p:sldId id="274" r:id="rId125"/>
    <p:sldId id="306" r:id="rId126"/>
    <p:sldId id="300" r:id="rId127"/>
    <p:sldId id="523" r:id="rId128"/>
    <p:sldId id="307" r:id="rId129"/>
    <p:sldId id="408" r:id="rId130"/>
    <p:sldId id="414" r:id="rId131"/>
    <p:sldId id="527" r:id="rId132"/>
    <p:sldId id="409" r:id="rId133"/>
    <p:sldId id="442" r:id="rId134"/>
    <p:sldId id="407" r:id="rId135"/>
    <p:sldId id="443" r:id="rId136"/>
    <p:sldId id="421" r:id="rId137"/>
    <p:sldId id="410" r:id="rId138"/>
    <p:sldId id="411" r:id="rId139"/>
    <p:sldId id="412" r:id="rId140"/>
    <p:sldId id="413" r:id="rId141"/>
    <p:sldId id="531" r:id="rId142"/>
    <p:sldId id="536" r:id="rId143"/>
    <p:sldId id="309" r:id="rId144"/>
    <p:sldId id="310" r:id="rId145"/>
    <p:sldId id="311" r:id="rId146"/>
    <p:sldId id="308" r:id="rId147"/>
    <p:sldId id="312" r:id="rId148"/>
    <p:sldId id="417" r:id="rId149"/>
    <p:sldId id="537" r:id="rId150"/>
    <p:sldId id="313" r:id="rId151"/>
    <p:sldId id="552" r:id="rId152"/>
    <p:sldId id="314" r:id="rId153"/>
    <p:sldId id="395" r:id="rId154"/>
    <p:sldId id="337" r:id="rId155"/>
    <p:sldId id="366" r:id="rId156"/>
    <p:sldId id="331" r:id="rId157"/>
    <p:sldId id="404" r:id="rId158"/>
    <p:sldId id="339" r:id="rId159"/>
    <p:sldId id="356" r:id="rId160"/>
    <p:sldId id="369" r:id="rId161"/>
    <p:sldId id="357" r:id="rId162"/>
    <p:sldId id="341" r:id="rId163"/>
    <p:sldId id="342" r:id="rId164"/>
    <p:sldId id="343" r:id="rId165"/>
    <p:sldId id="344" r:id="rId166"/>
    <p:sldId id="316" r:id="rId167"/>
    <p:sldId id="359" r:id="rId168"/>
    <p:sldId id="372" r:id="rId169"/>
    <p:sldId id="346" r:id="rId170"/>
    <p:sldId id="392" r:id="rId171"/>
    <p:sldId id="398" r:id="rId172"/>
    <p:sldId id="399" r:id="rId173"/>
    <p:sldId id="389" r:id="rId174"/>
    <p:sldId id="384" r:id="rId175"/>
    <p:sldId id="378" r:id="rId176"/>
    <p:sldId id="379" r:id="rId177"/>
    <p:sldId id="467" r:id="rId178"/>
    <p:sldId id="400" r:id="rId179"/>
    <p:sldId id="401" r:id="rId180"/>
    <p:sldId id="447" r:id="rId181"/>
    <p:sldId id="448" r:id="rId182"/>
    <p:sldId id="449" r:id="rId183"/>
    <p:sldId id="427" r:id="rId184"/>
    <p:sldId id="424" r:id="rId185"/>
    <p:sldId id="463" r:id="rId186"/>
    <p:sldId id="464" r:id="rId187"/>
    <p:sldId id="465" r:id="rId188"/>
    <p:sldId id="429" r:id="rId189"/>
    <p:sldId id="402" r:id="rId190"/>
    <p:sldId id="422" r:id="rId191"/>
    <p:sldId id="425" r:id="rId192"/>
    <p:sldId id="426" r:id="rId193"/>
    <p:sldId id="370" r:id="rId194"/>
    <p:sldId id="371" r:id="rId195"/>
    <p:sldId id="319" r:id="rId196"/>
    <p:sldId id="320" r:id="rId197"/>
    <p:sldId id="454" r:id="rId198"/>
    <p:sldId id="380" r:id="rId199"/>
    <p:sldId id="455" r:id="rId200"/>
    <p:sldId id="466" r:id="rId201"/>
    <p:sldId id="503" r:id="rId202"/>
    <p:sldId id="502" r:id="rId203"/>
    <p:sldId id="504" r:id="rId204"/>
    <p:sldId id="505" r:id="rId205"/>
    <p:sldId id="507" r:id="rId206"/>
    <p:sldId id="506" r:id="rId207"/>
    <p:sldId id="550" r:id="rId208"/>
    <p:sldId id="551" r:id="rId209"/>
    <p:sldId id="508" r:id="rId210"/>
    <p:sldId id="494" r:id="rId211"/>
    <p:sldId id="495" r:id="rId212"/>
    <p:sldId id="528" r:id="rId213"/>
    <p:sldId id="529" r:id="rId214"/>
    <p:sldId id="540" r:id="rId215"/>
    <p:sldId id="541" r:id="rId216"/>
    <p:sldId id="542" r:id="rId217"/>
    <p:sldId id="543" r:id="rId218"/>
    <p:sldId id="451" r:id="rId219"/>
    <p:sldId id="452" r:id="rId220"/>
    <p:sldId id="474" r:id="rId221"/>
    <p:sldId id="475" r:id="rId222"/>
    <p:sldId id="476" r:id="rId223"/>
    <p:sldId id="477" r:id="rId224"/>
    <p:sldId id="482" r:id="rId225"/>
    <p:sldId id="546" r:id="rId226"/>
    <p:sldId id="478" r:id="rId227"/>
    <p:sldId id="500" r:id="rId228"/>
    <p:sldId id="481" r:id="rId229"/>
    <p:sldId id="479" r:id="rId230"/>
    <p:sldId id="469" r:id="rId231"/>
    <p:sldId id="430" r:id="rId232"/>
    <p:sldId id="365" r:id="rId233"/>
    <p:sldId id="530" r:id="rId234"/>
    <p:sldId id="450" r:id="rId235"/>
    <p:sldId id="480" r:id="rId236"/>
    <p:sldId id="496" r:id="rId237"/>
    <p:sldId id="498" r:id="rId238"/>
    <p:sldId id="499" r:id="rId239"/>
    <p:sldId id="420" r:id="rId240"/>
    <p:sldId id="510" r:id="rId241"/>
    <p:sldId id="509" r:id="rId242"/>
    <p:sldId id="501" r:id="rId243"/>
    <p:sldId id="321" r:id="rId244"/>
    <p:sldId id="377" r:id="rId245"/>
    <p:sldId id="374" r:id="rId246"/>
    <p:sldId id="376" r:id="rId247"/>
    <p:sldId id="375" r:id="rId248"/>
    <p:sldId id="373" r:id="rId249"/>
    <p:sldId id="348" r:id="rId250"/>
    <p:sldId id="349" r:id="rId251"/>
    <p:sldId id="259" r:id="rId252"/>
  </p:sldIdLst>
  <p:sldSz cx="9144000" cy="6858000" type="screen4x3"/>
  <p:notesSz cx="6858000" cy="9144000"/>
  <p:embeddedFontLst>
    <p:embeddedFont>
      <p:font typeface="Chiller" pitchFamily="82" charset="0"/>
      <p:regular r:id="rId254"/>
    </p:embeddedFont>
    <p:embeddedFont>
      <p:font typeface="Verdana" pitchFamily="34" charset="0"/>
      <p:regular r:id="rId255"/>
      <p:bold r:id="rId256"/>
      <p:italic r:id="rId257"/>
      <p:boldItalic r:id="rId258"/>
    </p:embeddedFont>
    <p:embeddedFont>
      <p:font typeface="Forte" charset="0"/>
      <p:regular r:id="rId259"/>
    </p:embeddedFont>
    <p:embeddedFont>
      <p:font typeface="Calibri" pitchFamily="34" charset="0"/>
      <p:regular r:id="rId260"/>
      <p:bold r:id="rId261"/>
      <p:italic r:id="rId262"/>
      <p:boldItalic r:id="rId263"/>
    </p:embeddedFont>
    <p:embeddedFont>
      <p:font typeface="Enchanted" charset="0"/>
      <p:regular r:id="rId264"/>
    </p:embeddedFont>
    <p:embeddedFont>
      <p:font typeface="Ren &amp; Stimpy"/>
      <p:regular r:id="rId265"/>
    </p:embeddedFont>
    <p:embeddedFont>
      <p:font typeface="Comic Sans MS" pitchFamily="66" charset="0"/>
      <p:regular r:id="rId266"/>
      <p:bold r:id="rId267"/>
    </p:embeddedFont>
    <p:embeddedFont>
      <p:font typeface="Arial Narrow" pitchFamily="34" charset="0"/>
      <p:regular r:id="rId268"/>
      <p:bold r:id="rId269"/>
      <p:italic r:id="rId270"/>
      <p:boldItalic r:id="rId271"/>
    </p:embeddedFont>
    <p:embeddedFont>
      <p:font typeface="Hobo BT"/>
      <p:regular r:id="rId272"/>
    </p:embeddedFont>
    <p:embeddedFont>
      <p:font typeface="Pooh"/>
      <p:regular r:id="rId273"/>
    </p:embeddedFont>
    <p:embeddedFont>
      <p:font typeface="Peignot Medium"/>
      <p:regular r:id="rId274"/>
    </p:embeddedFont>
    <p:embeddedFont>
      <p:font typeface="Britannic Bold" pitchFamily="34" charset="0"/>
      <p:regular r:id="rId275"/>
    </p:embeddedFont>
    <p:embeddedFont>
      <p:font typeface="Penoir" charset="0"/>
      <p:regular r:id="rId276"/>
      <p:bold r:id="rId277"/>
      <p:italic r:id="rId278"/>
      <p:boldItalic r:id="rId279"/>
    </p:embeddedFont>
  </p:embeddedFontLst>
  <p:defaultTextStyle>
    <a:defPPr>
      <a:defRPr lang="en-US"/>
    </a:defPPr>
    <a:lvl1pPr algn="l" rtl="0" fontAlgn="base">
      <a:spcBef>
        <a:spcPct val="0"/>
      </a:spcBef>
      <a:spcAft>
        <a:spcPct val="0"/>
      </a:spcAft>
      <a:defRPr sz="2600" kern="1200">
        <a:solidFill>
          <a:schemeClr val="tx1"/>
        </a:solidFill>
        <a:latin typeface="Chiller" pitchFamily="82" charset="0"/>
        <a:ea typeface="+mn-ea"/>
        <a:cs typeface="Arial" charset="0"/>
      </a:defRPr>
    </a:lvl1pPr>
    <a:lvl2pPr marL="457200" algn="l" rtl="0" fontAlgn="base">
      <a:spcBef>
        <a:spcPct val="0"/>
      </a:spcBef>
      <a:spcAft>
        <a:spcPct val="0"/>
      </a:spcAft>
      <a:defRPr sz="2600" kern="1200">
        <a:solidFill>
          <a:schemeClr val="tx1"/>
        </a:solidFill>
        <a:latin typeface="Chiller" pitchFamily="82" charset="0"/>
        <a:ea typeface="+mn-ea"/>
        <a:cs typeface="Arial" charset="0"/>
      </a:defRPr>
    </a:lvl2pPr>
    <a:lvl3pPr marL="914400" algn="l" rtl="0" fontAlgn="base">
      <a:spcBef>
        <a:spcPct val="0"/>
      </a:spcBef>
      <a:spcAft>
        <a:spcPct val="0"/>
      </a:spcAft>
      <a:defRPr sz="2600" kern="1200">
        <a:solidFill>
          <a:schemeClr val="tx1"/>
        </a:solidFill>
        <a:latin typeface="Chiller" pitchFamily="82" charset="0"/>
        <a:ea typeface="+mn-ea"/>
        <a:cs typeface="Arial" charset="0"/>
      </a:defRPr>
    </a:lvl3pPr>
    <a:lvl4pPr marL="1371600" algn="l" rtl="0" fontAlgn="base">
      <a:spcBef>
        <a:spcPct val="0"/>
      </a:spcBef>
      <a:spcAft>
        <a:spcPct val="0"/>
      </a:spcAft>
      <a:defRPr sz="2600" kern="1200">
        <a:solidFill>
          <a:schemeClr val="tx1"/>
        </a:solidFill>
        <a:latin typeface="Chiller" pitchFamily="82" charset="0"/>
        <a:ea typeface="+mn-ea"/>
        <a:cs typeface="Arial" charset="0"/>
      </a:defRPr>
    </a:lvl4pPr>
    <a:lvl5pPr marL="1828800" algn="l" rtl="0" fontAlgn="base">
      <a:spcBef>
        <a:spcPct val="0"/>
      </a:spcBef>
      <a:spcAft>
        <a:spcPct val="0"/>
      </a:spcAft>
      <a:defRPr sz="2600" kern="1200">
        <a:solidFill>
          <a:schemeClr val="tx1"/>
        </a:solidFill>
        <a:latin typeface="Chiller" pitchFamily="82" charset="0"/>
        <a:ea typeface="+mn-ea"/>
        <a:cs typeface="Arial" charset="0"/>
      </a:defRPr>
    </a:lvl5pPr>
    <a:lvl6pPr marL="2286000" algn="l" defTabSz="914400" rtl="0" eaLnBrk="1" latinLnBrk="0" hangingPunct="1">
      <a:defRPr sz="2600" kern="1200">
        <a:solidFill>
          <a:schemeClr val="tx1"/>
        </a:solidFill>
        <a:latin typeface="Chiller" pitchFamily="82" charset="0"/>
        <a:ea typeface="+mn-ea"/>
        <a:cs typeface="Arial" charset="0"/>
      </a:defRPr>
    </a:lvl6pPr>
    <a:lvl7pPr marL="2743200" algn="l" defTabSz="914400" rtl="0" eaLnBrk="1" latinLnBrk="0" hangingPunct="1">
      <a:defRPr sz="2600" kern="1200">
        <a:solidFill>
          <a:schemeClr val="tx1"/>
        </a:solidFill>
        <a:latin typeface="Chiller" pitchFamily="82" charset="0"/>
        <a:ea typeface="+mn-ea"/>
        <a:cs typeface="Arial" charset="0"/>
      </a:defRPr>
    </a:lvl7pPr>
    <a:lvl8pPr marL="3200400" algn="l" defTabSz="914400" rtl="0" eaLnBrk="1" latinLnBrk="0" hangingPunct="1">
      <a:defRPr sz="2600" kern="1200">
        <a:solidFill>
          <a:schemeClr val="tx1"/>
        </a:solidFill>
        <a:latin typeface="Chiller" pitchFamily="82" charset="0"/>
        <a:ea typeface="+mn-ea"/>
        <a:cs typeface="Arial" charset="0"/>
      </a:defRPr>
    </a:lvl8pPr>
    <a:lvl9pPr marL="3657600" algn="l" defTabSz="914400" rtl="0" eaLnBrk="1" latinLnBrk="0" hangingPunct="1">
      <a:defRPr sz="2600" kern="1200">
        <a:solidFill>
          <a:schemeClr val="tx1"/>
        </a:solidFill>
        <a:latin typeface="Chiller" pitchFamily="82"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6540"/>
    <a:srgbClr val="663300"/>
    <a:srgbClr val="6600CC"/>
    <a:srgbClr val="660066"/>
    <a:srgbClr val="169A61"/>
    <a:srgbClr val="FFFF66"/>
    <a:srgbClr val="FFFFC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horzBarState="maximized">
    <p:restoredLeft sz="15620" autoAdjust="0"/>
    <p:restoredTop sz="94660"/>
  </p:normalViewPr>
  <p:slideViewPr>
    <p:cSldViewPr snapToGrid="0">
      <p:cViewPr>
        <p:scale>
          <a:sx n="78" d="100"/>
          <a:sy n="78" d="100"/>
        </p:scale>
        <p:origin x="-72" y="34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 r:id="rId38" collapse="1"/>
      <p:sld r:id="rId39" collapse="1"/>
      <p:sld r:id="rId40" collapse="1"/>
      <p:sld r:id="rId41" collapse="1"/>
      <p:sld r:id="rId42" collapse="1"/>
      <p:sld r:id="rId43" collapse="1"/>
      <p:sld r:id="rId44" collapse="1"/>
      <p:sld r:id="rId45" collapse="1"/>
      <p:sld r:id="rId46" collapse="1"/>
      <p:sld r:id="rId47" collapse="1"/>
      <p:sld r:id="rId48" collapse="1"/>
      <p:sld r:id="rId49" collapse="1"/>
      <p:sld r:id="rId50" collapse="1"/>
      <p:sld r:id="rId51" collapse="1"/>
      <p:sld r:id="rId52" collapse="1"/>
      <p:sld r:id="rId53" collapse="1"/>
      <p:sld r:id="rId54" collapse="1"/>
      <p:sld r:id="rId55" collapse="1"/>
      <p:sld r:id="rId56" collapse="1"/>
      <p:sld r:id="rId57" collapse="1"/>
      <p:sld r:id="rId58" collapse="1"/>
      <p:sld r:id="rId59" collapse="1"/>
      <p:sld r:id="rId60" collapse="1"/>
      <p:sld r:id="rId61" collapse="1"/>
      <p:sld r:id="rId62" collapse="1"/>
      <p:sld r:id="rId63" collapse="1"/>
      <p:sld r:id="rId64" collapse="1"/>
    </p:sldLst>
  </p:outlineViewPr>
  <p:notesTextViewPr>
    <p:cViewPr>
      <p:scale>
        <a:sx n="100" d="100"/>
        <a:sy n="100" d="100"/>
      </p:scale>
      <p:origin x="0" y="0"/>
    </p:cViewPr>
  </p:notesTextViewPr>
  <p:sorterViewPr>
    <p:cViewPr>
      <p:scale>
        <a:sx n="154" d="100"/>
        <a:sy n="154" d="100"/>
      </p:scale>
      <p:origin x="0" y="23341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font" Target="fonts/font15.fntdata"/><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font" Target="fonts/font5.fntdata"/><Relationship Id="rId279" Type="http://schemas.openxmlformats.org/officeDocument/2006/relationships/font" Target="fonts/font26.fntdata"/><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font" Target="fonts/font16.fntdata"/><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presProps" Target="presProps.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font" Target="fonts/font6.fntdata"/><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font" Target="fonts/font17.fntdata"/><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260" Type="http://schemas.openxmlformats.org/officeDocument/2006/relationships/font" Target="fonts/font7.fntdata"/><Relationship Id="rId265" Type="http://schemas.openxmlformats.org/officeDocument/2006/relationships/font" Target="fonts/font12.fntdata"/><Relationship Id="rId281"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50" Type="http://schemas.openxmlformats.org/officeDocument/2006/relationships/slide" Target="slides/slide248.xml"/><Relationship Id="rId255" Type="http://schemas.openxmlformats.org/officeDocument/2006/relationships/font" Target="fonts/font2.fntdata"/><Relationship Id="rId271" Type="http://schemas.openxmlformats.org/officeDocument/2006/relationships/font" Target="fonts/font18.fntdata"/><Relationship Id="rId276" Type="http://schemas.openxmlformats.org/officeDocument/2006/relationships/font" Target="fonts/font23.fntdata"/><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slide" Target="slides/slide243.xml"/><Relationship Id="rId261" Type="http://schemas.openxmlformats.org/officeDocument/2006/relationships/font" Target="fonts/font8.fntdata"/><Relationship Id="rId266" Type="http://schemas.openxmlformats.org/officeDocument/2006/relationships/font" Target="fonts/font13.fntdata"/><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282"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font" Target="fonts/font3.fntdata"/><Relationship Id="rId277" Type="http://schemas.openxmlformats.org/officeDocument/2006/relationships/font" Target="fonts/font24.fntdata"/><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font" Target="fonts/font19.fnt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font" Target="fonts/font14.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font" Target="fonts/font9.fntdata"/><Relationship Id="rId283"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font" Target="fonts/font4.fntdata"/><Relationship Id="rId278" Type="http://schemas.openxmlformats.org/officeDocument/2006/relationships/font" Target="fonts/font25.fntdata"/><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font" Target="fonts/font20.fntdata"/><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font" Target="fonts/font10.fntdata"/><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notesMaster" Target="notesMasters/notesMaster1.xml"/><Relationship Id="rId274" Type="http://schemas.openxmlformats.org/officeDocument/2006/relationships/font" Target="fonts/font21.fntdata"/><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font" Target="fonts/font11.fntdata"/><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font" Target="fonts/font1.fntdata"/><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font" Target="fonts/font22.fntdata"/><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s>
</file>

<file path=ppt/_rels/viewProps.xml.rels><?xml version="1.0" encoding="UTF-8" standalone="yes"?>
<Relationships xmlns="http://schemas.openxmlformats.org/package/2006/relationships"><Relationship Id="rId13" Type="http://schemas.openxmlformats.org/officeDocument/2006/relationships/slide" Target="slides/slide33.xml"/><Relationship Id="rId18" Type="http://schemas.openxmlformats.org/officeDocument/2006/relationships/slide" Target="slides/slide43.xml"/><Relationship Id="rId26" Type="http://schemas.openxmlformats.org/officeDocument/2006/relationships/slide" Target="slides/slide53.xml"/><Relationship Id="rId39" Type="http://schemas.openxmlformats.org/officeDocument/2006/relationships/slide" Target="slides/slide104.xml"/><Relationship Id="rId21" Type="http://schemas.openxmlformats.org/officeDocument/2006/relationships/slide" Target="slides/slide47.xml"/><Relationship Id="rId34" Type="http://schemas.openxmlformats.org/officeDocument/2006/relationships/slide" Target="slides/slide80.xml"/><Relationship Id="rId42" Type="http://schemas.openxmlformats.org/officeDocument/2006/relationships/slide" Target="slides/slide121.xml"/><Relationship Id="rId47" Type="http://schemas.openxmlformats.org/officeDocument/2006/relationships/slide" Target="slides/slide150.xml"/><Relationship Id="rId50" Type="http://schemas.openxmlformats.org/officeDocument/2006/relationships/slide" Target="slides/slide155.xml"/><Relationship Id="rId55" Type="http://schemas.openxmlformats.org/officeDocument/2006/relationships/slide" Target="slides/slide166.xml"/><Relationship Id="rId63" Type="http://schemas.openxmlformats.org/officeDocument/2006/relationships/slide" Target="slides/slide249.xml"/><Relationship Id="rId7" Type="http://schemas.openxmlformats.org/officeDocument/2006/relationships/slide" Target="slides/slide13.xml"/><Relationship Id="rId2" Type="http://schemas.openxmlformats.org/officeDocument/2006/relationships/slide" Target="slides/slide8.xml"/><Relationship Id="rId16" Type="http://schemas.openxmlformats.org/officeDocument/2006/relationships/slide" Target="slides/slide41.xml"/><Relationship Id="rId20" Type="http://schemas.openxmlformats.org/officeDocument/2006/relationships/slide" Target="slides/slide45.xml"/><Relationship Id="rId29" Type="http://schemas.openxmlformats.org/officeDocument/2006/relationships/slide" Target="slides/slide58.xml"/><Relationship Id="rId41" Type="http://schemas.openxmlformats.org/officeDocument/2006/relationships/slide" Target="slides/slide119.xml"/><Relationship Id="rId54" Type="http://schemas.openxmlformats.org/officeDocument/2006/relationships/slide" Target="slides/slide164.xml"/><Relationship Id="rId62" Type="http://schemas.openxmlformats.org/officeDocument/2006/relationships/slide" Target="slides/slide248.xml"/><Relationship Id="rId1" Type="http://schemas.openxmlformats.org/officeDocument/2006/relationships/slide" Target="slides/slide1.xml"/><Relationship Id="rId6" Type="http://schemas.openxmlformats.org/officeDocument/2006/relationships/slide" Target="slides/slide12.xml"/><Relationship Id="rId11" Type="http://schemas.openxmlformats.org/officeDocument/2006/relationships/slide" Target="slides/slide29.xml"/><Relationship Id="rId24" Type="http://schemas.openxmlformats.org/officeDocument/2006/relationships/slide" Target="slides/slide50.xml"/><Relationship Id="rId32" Type="http://schemas.openxmlformats.org/officeDocument/2006/relationships/slide" Target="slides/slide78.xml"/><Relationship Id="rId37" Type="http://schemas.openxmlformats.org/officeDocument/2006/relationships/slide" Target="slides/slide92.xml"/><Relationship Id="rId40" Type="http://schemas.openxmlformats.org/officeDocument/2006/relationships/slide" Target="slides/slide106.xml"/><Relationship Id="rId45" Type="http://schemas.openxmlformats.org/officeDocument/2006/relationships/slide" Target="slides/slide130.xml"/><Relationship Id="rId53" Type="http://schemas.openxmlformats.org/officeDocument/2006/relationships/slide" Target="slides/slide162.xml"/><Relationship Id="rId58" Type="http://schemas.openxmlformats.org/officeDocument/2006/relationships/slide" Target="slides/slide188.xml"/><Relationship Id="rId5" Type="http://schemas.openxmlformats.org/officeDocument/2006/relationships/slide" Target="slides/slide11.xml"/><Relationship Id="rId15" Type="http://schemas.openxmlformats.org/officeDocument/2006/relationships/slide" Target="slides/slide40.xml"/><Relationship Id="rId23" Type="http://schemas.openxmlformats.org/officeDocument/2006/relationships/slide" Target="slides/slide49.xml"/><Relationship Id="rId28" Type="http://schemas.openxmlformats.org/officeDocument/2006/relationships/slide" Target="slides/slide57.xml"/><Relationship Id="rId36" Type="http://schemas.openxmlformats.org/officeDocument/2006/relationships/slide" Target="slides/slide85.xml"/><Relationship Id="rId49" Type="http://schemas.openxmlformats.org/officeDocument/2006/relationships/slide" Target="slides/slide152.xml"/><Relationship Id="rId57" Type="http://schemas.openxmlformats.org/officeDocument/2006/relationships/slide" Target="slides/slide174.xml"/><Relationship Id="rId61" Type="http://schemas.openxmlformats.org/officeDocument/2006/relationships/slide" Target="slides/slide233.xml"/><Relationship Id="rId10" Type="http://schemas.openxmlformats.org/officeDocument/2006/relationships/slide" Target="slides/slide28.xml"/><Relationship Id="rId19" Type="http://schemas.openxmlformats.org/officeDocument/2006/relationships/slide" Target="slides/slide44.xml"/><Relationship Id="rId31" Type="http://schemas.openxmlformats.org/officeDocument/2006/relationships/slide" Target="slides/slide64.xml"/><Relationship Id="rId44" Type="http://schemas.openxmlformats.org/officeDocument/2006/relationships/slide" Target="slides/slide129.xml"/><Relationship Id="rId52" Type="http://schemas.openxmlformats.org/officeDocument/2006/relationships/slide" Target="slides/slide160.xml"/><Relationship Id="rId60" Type="http://schemas.openxmlformats.org/officeDocument/2006/relationships/slide" Target="slides/slide197.xml"/><Relationship Id="rId4" Type="http://schemas.openxmlformats.org/officeDocument/2006/relationships/slide" Target="slides/slide10.xml"/><Relationship Id="rId9" Type="http://schemas.openxmlformats.org/officeDocument/2006/relationships/slide" Target="slides/slide27.xml"/><Relationship Id="rId14" Type="http://schemas.openxmlformats.org/officeDocument/2006/relationships/slide" Target="slides/slide34.xml"/><Relationship Id="rId22" Type="http://schemas.openxmlformats.org/officeDocument/2006/relationships/slide" Target="slides/slide48.xml"/><Relationship Id="rId27" Type="http://schemas.openxmlformats.org/officeDocument/2006/relationships/slide" Target="slides/slide54.xml"/><Relationship Id="rId30" Type="http://schemas.openxmlformats.org/officeDocument/2006/relationships/slide" Target="slides/slide60.xml"/><Relationship Id="rId35" Type="http://schemas.openxmlformats.org/officeDocument/2006/relationships/slide" Target="slides/slide81.xml"/><Relationship Id="rId43" Type="http://schemas.openxmlformats.org/officeDocument/2006/relationships/slide" Target="slides/slide127.xml"/><Relationship Id="rId48" Type="http://schemas.openxmlformats.org/officeDocument/2006/relationships/slide" Target="slides/slide151.xml"/><Relationship Id="rId56" Type="http://schemas.openxmlformats.org/officeDocument/2006/relationships/slide" Target="slides/slide168.xml"/><Relationship Id="rId64" Type="http://schemas.openxmlformats.org/officeDocument/2006/relationships/slide" Target="slides/slide250.xml"/><Relationship Id="rId8" Type="http://schemas.openxmlformats.org/officeDocument/2006/relationships/slide" Target="slides/slide17.xml"/><Relationship Id="rId51" Type="http://schemas.openxmlformats.org/officeDocument/2006/relationships/slide" Target="slides/slide157.xml"/><Relationship Id="rId3" Type="http://schemas.openxmlformats.org/officeDocument/2006/relationships/slide" Target="slides/slide9.xml"/><Relationship Id="rId12" Type="http://schemas.openxmlformats.org/officeDocument/2006/relationships/slide" Target="slides/slide32.xml"/><Relationship Id="rId17" Type="http://schemas.openxmlformats.org/officeDocument/2006/relationships/slide" Target="slides/slide42.xml"/><Relationship Id="rId25" Type="http://schemas.openxmlformats.org/officeDocument/2006/relationships/slide" Target="slides/slide51.xml"/><Relationship Id="rId33" Type="http://schemas.openxmlformats.org/officeDocument/2006/relationships/slide" Target="slides/slide79.xml"/><Relationship Id="rId38" Type="http://schemas.openxmlformats.org/officeDocument/2006/relationships/slide" Target="slides/slide102.xml"/><Relationship Id="rId46" Type="http://schemas.openxmlformats.org/officeDocument/2006/relationships/slide" Target="slides/slide149.xml"/><Relationship Id="rId59" Type="http://schemas.openxmlformats.org/officeDocument/2006/relationships/slide" Target="slides/slide19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78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Verdana" pitchFamily="34" charset="0"/>
                <a:cs typeface="+mn-cs"/>
              </a:defRPr>
            </a:lvl1pPr>
          </a:lstStyle>
          <a:p>
            <a:pPr>
              <a:defRPr/>
            </a:pPr>
            <a:endParaRPr lang="en-US" dirty="0"/>
          </a:p>
        </p:txBody>
      </p:sp>
      <p:sp>
        <p:nvSpPr>
          <p:cNvPr id="2078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Verdana" pitchFamily="34" charset="0"/>
                <a:cs typeface="+mn-cs"/>
              </a:defRPr>
            </a:lvl1pPr>
          </a:lstStyle>
          <a:p>
            <a:pPr>
              <a:defRPr/>
            </a:pPr>
            <a:endParaRPr lang="en-US" dirty="0"/>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78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78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Verdana" pitchFamily="34" charset="0"/>
                <a:cs typeface="+mn-cs"/>
              </a:defRPr>
            </a:lvl1pPr>
          </a:lstStyle>
          <a:p>
            <a:pPr>
              <a:defRPr/>
            </a:pPr>
            <a:endParaRPr lang="en-US" dirty="0"/>
          </a:p>
        </p:txBody>
      </p:sp>
      <p:sp>
        <p:nvSpPr>
          <p:cNvPr id="2078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Verdana" pitchFamily="34" charset="0"/>
                <a:cs typeface="+mn-cs"/>
              </a:defRPr>
            </a:lvl1pPr>
          </a:lstStyle>
          <a:p>
            <a:pPr>
              <a:defRPr/>
            </a:pPr>
            <a:fld id="{CBAB8602-642A-458C-B17F-5C5D10E7E2FA}" type="slidenum">
              <a:rPr lang="en-US"/>
              <a:pPr>
                <a:defRPr/>
              </a:pPr>
              <a:t>‹#›</a:t>
            </a:fld>
            <a:endParaRPr lang="en-US" dirty="0"/>
          </a:p>
        </p:txBody>
      </p:sp>
    </p:spTree>
    <p:extLst>
      <p:ext uri="{BB962C8B-B14F-4D97-AF65-F5344CB8AC3E}">
        <p14:creationId xmlns:p14="http://schemas.microsoft.com/office/powerpoint/2010/main" val="2794467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p:txBody>
          <a:bodyPr/>
          <a:lstStyle/>
          <a:p>
            <a:pPr>
              <a:defRPr/>
            </a:pPr>
            <a:fld id="{FDC86FE1-B07B-437A-ABBD-9145C34A275A}" type="slidenum">
              <a:rPr lang="en-US" smtClean="0"/>
              <a:pPr>
                <a:defRPr/>
              </a:pPr>
              <a:t>1</a:t>
            </a:fld>
            <a:endParaRPr lang="en-US" dirty="0" smtClean="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p:txBody>
          <a:bodyPr/>
          <a:lstStyle/>
          <a:p>
            <a:pPr>
              <a:defRPr/>
            </a:pPr>
            <a:fld id="{B6A4CEF3-674B-4D08-9DEC-83D101D7EC7D}" type="slidenum">
              <a:rPr lang="en-US" smtClean="0"/>
              <a:pPr>
                <a:defRPr/>
              </a:pPr>
              <a:t>10</a:t>
            </a:fld>
            <a:endParaRPr lang="en-US" dirty="0" smtClean="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109</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110</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p:txBody>
          <a:bodyPr/>
          <a:lstStyle/>
          <a:p>
            <a:pPr>
              <a:defRPr/>
            </a:pPr>
            <a:fld id="{E6958D25-8B78-4834-97E0-2E0D2AEEE296}" type="slidenum">
              <a:rPr lang="en-US" smtClean="0"/>
              <a:pPr>
                <a:defRPr/>
              </a:pPr>
              <a:t>111</a:t>
            </a:fld>
            <a:endParaRPr lang="en-US" dirty="0" smtClean="0"/>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112</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113</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114</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p:txBody>
          <a:bodyPr/>
          <a:lstStyle/>
          <a:p>
            <a:pPr>
              <a:defRPr/>
            </a:pPr>
            <a:fld id="{F0455DE4-A2FE-4495-A179-2E28088B1CF4}" type="slidenum">
              <a:rPr lang="en-US" smtClean="0"/>
              <a:pPr>
                <a:defRPr/>
              </a:pPr>
              <a:t>115</a:t>
            </a:fld>
            <a:endParaRPr lang="en-US" dirty="0" smtClean="0"/>
          </a:p>
        </p:txBody>
      </p:sp>
      <p:sp>
        <p:nvSpPr>
          <p:cNvPr id="186370" name="Rectangle 2"/>
          <p:cNvSpPr>
            <a:spLocks noGrp="1" noRot="1" noChangeAspect="1" noChangeArrowheads="1" noTextEdit="1"/>
          </p:cNvSpPr>
          <p:nvPr>
            <p:ph type="sldImg"/>
          </p:nvPr>
        </p:nvSpPr>
        <p:spPr>
          <a:ln/>
        </p:spPr>
      </p:sp>
      <p:sp>
        <p:nvSpPr>
          <p:cNvPr id="186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116</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p:txBody>
          <a:bodyPr/>
          <a:lstStyle/>
          <a:p>
            <a:pPr>
              <a:defRPr/>
            </a:pPr>
            <a:fld id="{C57D75F1-D840-47E5-841F-7BC47A14110E}" type="slidenum">
              <a:rPr lang="en-US" smtClean="0"/>
              <a:pPr>
                <a:defRPr/>
              </a:pPr>
              <a:t>117</a:t>
            </a:fld>
            <a:endParaRPr lang="en-US" dirty="0" smtClean="0"/>
          </a:p>
        </p:txBody>
      </p:sp>
      <p:sp>
        <p:nvSpPr>
          <p:cNvPr id="188418" name="Rectangle 2"/>
          <p:cNvSpPr>
            <a:spLocks noGrp="1" noRot="1" noChangeAspect="1" noChangeArrowheads="1" noTextEdit="1"/>
          </p:cNvSpPr>
          <p:nvPr>
            <p:ph type="sldImg"/>
          </p:nvPr>
        </p:nvSpPr>
        <p:spPr>
          <a:ln/>
        </p:spPr>
      </p:sp>
      <p:sp>
        <p:nvSpPr>
          <p:cNvPr id="1884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p:txBody>
          <a:bodyPr/>
          <a:lstStyle/>
          <a:p>
            <a:pPr>
              <a:defRPr/>
            </a:pPr>
            <a:fld id="{46828F18-46EC-413B-A6B5-18F5B9D08D9C}" type="slidenum">
              <a:rPr lang="en-US" smtClean="0"/>
              <a:pPr>
                <a:defRPr/>
              </a:pPr>
              <a:t>118</a:t>
            </a:fld>
            <a:endParaRPr lang="en-US" dirty="0" smtClean="0"/>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p:txBody>
          <a:bodyPr/>
          <a:lstStyle/>
          <a:p>
            <a:pPr>
              <a:defRPr/>
            </a:pPr>
            <a:fld id="{4E34A383-6D25-4DA5-9632-026EB8FF95B8}" type="slidenum">
              <a:rPr lang="en-US" smtClean="0"/>
              <a:pPr>
                <a:defRPr/>
              </a:pPr>
              <a:t>11</a:t>
            </a:fld>
            <a:endParaRPr lang="en-US" dirty="0" smtClean="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p:txBody>
          <a:bodyPr/>
          <a:lstStyle/>
          <a:p>
            <a:pPr>
              <a:defRPr/>
            </a:pPr>
            <a:fld id="{F6852B85-AB2B-494C-A499-E2A43391200F}" type="slidenum">
              <a:rPr lang="en-US" smtClean="0"/>
              <a:pPr>
                <a:defRPr/>
              </a:pPr>
              <a:t>119</a:t>
            </a:fld>
            <a:endParaRPr lang="en-US" dirty="0" smtClean="0"/>
          </a:p>
        </p:txBody>
      </p:sp>
      <p:sp>
        <p:nvSpPr>
          <p:cNvPr id="192514" name="Rectangle 2"/>
          <p:cNvSpPr>
            <a:spLocks noGrp="1" noRot="1" noChangeAspect="1" noChangeArrowheads="1" noTextEdit="1"/>
          </p:cNvSpPr>
          <p:nvPr>
            <p:ph type="sldImg"/>
          </p:nvPr>
        </p:nvSpPr>
        <p:spPr>
          <a:ln/>
        </p:spPr>
      </p:sp>
      <p:sp>
        <p:nvSpPr>
          <p:cNvPr id="1925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120</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p:txBody>
          <a:bodyPr/>
          <a:lstStyle/>
          <a:p>
            <a:pPr>
              <a:defRPr/>
            </a:pPr>
            <a:fld id="{E346E5D9-941E-4673-AA03-F83D608C19F6}" type="slidenum">
              <a:rPr lang="en-US" smtClean="0"/>
              <a:pPr>
                <a:defRPr/>
              </a:pPr>
              <a:t>121</a:t>
            </a:fld>
            <a:endParaRPr lang="en-US" dirty="0" smtClean="0"/>
          </a:p>
        </p:txBody>
      </p:sp>
      <p:sp>
        <p:nvSpPr>
          <p:cNvPr id="195586" name="Rectangle 2"/>
          <p:cNvSpPr>
            <a:spLocks noGrp="1" noRot="1" noChangeAspect="1" noChangeArrowheads="1" noTextEdit="1"/>
          </p:cNvSpPr>
          <p:nvPr>
            <p:ph type="sldImg"/>
          </p:nvPr>
        </p:nvSpPr>
        <p:spPr>
          <a:ln/>
        </p:spPr>
      </p:sp>
      <p:sp>
        <p:nvSpPr>
          <p:cNvPr id="1955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122</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p:txBody>
          <a:bodyPr/>
          <a:lstStyle/>
          <a:p>
            <a:pPr>
              <a:defRPr/>
            </a:pPr>
            <a:fld id="{CF17DC54-7E25-47E0-B48F-439E7094630F}" type="slidenum">
              <a:rPr lang="en-US" smtClean="0"/>
              <a:pPr>
                <a:defRPr/>
              </a:pPr>
              <a:t>123</a:t>
            </a:fld>
            <a:endParaRPr lang="en-US" dirty="0" smtClean="0"/>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p:txBody>
          <a:bodyPr/>
          <a:lstStyle/>
          <a:p>
            <a:pPr>
              <a:defRPr/>
            </a:pPr>
            <a:fld id="{84180B11-8D36-4F7A-B5C2-C04B50EC41F2}" type="slidenum">
              <a:rPr lang="en-US" smtClean="0"/>
              <a:pPr>
                <a:defRPr/>
              </a:pPr>
              <a:t>124</a:t>
            </a:fld>
            <a:endParaRPr lang="en-US" dirty="0" smtClean="0"/>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p:txBody>
          <a:bodyPr/>
          <a:lstStyle/>
          <a:p>
            <a:pPr>
              <a:defRPr/>
            </a:pPr>
            <a:fld id="{992CA2DF-5800-4E87-9156-FE6C366728E8}" type="slidenum">
              <a:rPr lang="en-US" smtClean="0"/>
              <a:pPr>
                <a:defRPr/>
              </a:pPr>
              <a:t>125</a:t>
            </a:fld>
            <a:endParaRPr lang="en-US" dirty="0" smtClean="0"/>
          </a:p>
        </p:txBody>
      </p:sp>
      <p:sp>
        <p:nvSpPr>
          <p:cNvPr id="202754" name="Rectangle 2"/>
          <p:cNvSpPr>
            <a:spLocks noGrp="1" noRot="1" noChangeAspect="1" noChangeArrowheads="1" noTextEdit="1"/>
          </p:cNvSpPr>
          <p:nvPr>
            <p:ph type="sldImg"/>
          </p:nvPr>
        </p:nvSpPr>
        <p:spPr>
          <a:ln/>
        </p:spPr>
      </p:sp>
      <p:sp>
        <p:nvSpPr>
          <p:cNvPr id="202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p:txBody>
          <a:bodyPr/>
          <a:lstStyle/>
          <a:p>
            <a:pPr>
              <a:defRPr/>
            </a:pPr>
            <a:fld id="{5CA5A974-9313-4F6E-AD32-3CC0F228D11A}" type="slidenum">
              <a:rPr lang="en-US" smtClean="0"/>
              <a:pPr>
                <a:defRPr/>
              </a:pPr>
              <a:t>127</a:t>
            </a:fld>
            <a:endParaRPr lang="en-US" dirty="0" smtClean="0"/>
          </a:p>
        </p:txBody>
      </p:sp>
      <p:sp>
        <p:nvSpPr>
          <p:cNvPr id="204802" name="Rectangle 2"/>
          <p:cNvSpPr>
            <a:spLocks noGrp="1" noRot="1" noChangeAspect="1" noChangeArrowheads="1" noTextEdit="1"/>
          </p:cNvSpPr>
          <p:nvPr>
            <p:ph type="sldImg"/>
          </p:nvPr>
        </p:nvSpPr>
        <p:spPr>
          <a:ln/>
        </p:spPr>
      </p:sp>
      <p:sp>
        <p:nvSpPr>
          <p:cNvPr id="2048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p:txBody>
          <a:bodyPr/>
          <a:lstStyle/>
          <a:p>
            <a:pPr>
              <a:defRPr/>
            </a:pPr>
            <a:fld id="{8AA01BEB-3147-4D00-9289-2A0D907C21E5}" type="slidenum">
              <a:rPr lang="en-US" smtClean="0"/>
              <a:pPr>
                <a:defRPr/>
              </a:pPr>
              <a:t>128</a:t>
            </a:fld>
            <a:endParaRPr lang="en-US" dirty="0" smtClean="0"/>
          </a:p>
        </p:txBody>
      </p:sp>
      <p:sp>
        <p:nvSpPr>
          <p:cNvPr id="206850" name="Rectangle 2"/>
          <p:cNvSpPr>
            <a:spLocks noGrp="1" noRot="1" noChangeAspect="1" noChangeArrowheads="1" noTextEdit="1"/>
          </p:cNvSpPr>
          <p:nvPr>
            <p:ph type="sldImg"/>
          </p:nvPr>
        </p:nvSpPr>
        <p:spPr>
          <a:ln/>
        </p:spPr>
      </p:sp>
      <p:sp>
        <p:nvSpPr>
          <p:cNvPr id="206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p:txBody>
          <a:bodyPr/>
          <a:lstStyle/>
          <a:p>
            <a:pPr>
              <a:defRPr/>
            </a:pPr>
            <a:fld id="{1D5247A0-1B6C-41FE-9159-1B63FD23BDC0}" type="slidenum">
              <a:rPr lang="en-US" smtClean="0"/>
              <a:pPr>
                <a:defRPr/>
              </a:pPr>
              <a:t>129</a:t>
            </a:fld>
            <a:endParaRPr lang="en-US" dirty="0" smtClean="0"/>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p:txBody>
          <a:bodyPr/>
          <a:lstStyle/>
          <a:p>
            <a:pPr>
              <a:defRPr/>
            </a:pPr>
            <a:fld id="{97196457-C7D4-4D29-9303-AC0CBBDBB4DC}" type="slidenum">
              <a:rPr lang="en-US" smtClean="0"/>
              <a:pPr>
                <a:defRPr/>
              </a:pPr>
              <a:t>12</a:t>
            </a:fld>
            <a:endParaRPr lang="en-US" dirty="0" smtClean="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p:txBody>
          <a:bodyPr/>
          <a:lstStyle/>
          <a:p>
            <a:pPr>
              <a:defRPr/>
            </a:pPr>
            <a:fld id="{1D5247A0-1B6C-41FE-9159-1B63FD23BDC0}" type="slidenum">
              <a:rPr lang="en-US" smtClean="0"/>
              <a:pPr>
                <a:defRPr/>
              </a:pPr>
              <a:t>130</a:t>
            </a:fld>
            <a:endParaRPr lang="en-US" dirty="0" smtClean="0"/>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p:txBody>
          <a:bodyPr/>
          <a:lstStyle/>
          <a:p>
            <a:pPr>
              <a:defRPr/>
            </a:pPr>
            <a:fld id="{111A4512-D9AA-4C70-9497-A7CC1B8A8769}" type="slidenum">
              <a:rPr lang="en-US" smtClean="0"/>
              <a:pPr>
                <a:defRPr/>
              </a:pPr>
              <a:t>131</a:t>
            </a:fld>
            <a:endParaRPr lang="en-US" dirty="0" smtClean="0"/>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p:txBody>
          <a:bodyPr/>
          <a:lstStyle/>
          <a:p>
            <a:pPr>
              <a:defRPr/>
            </a:pPr>
            <a:fld id="{87FC839E-E205-4843-955E-271AD1F36D45}" type="slidenum">
              <a:rPr lang="en-US" smtClean="0"/>
              <a:pPr>
                <a:defRPr/>
              </a:pPr>
              <a:t>132</a:t>
            </a:fld>
            <a:endParaRPr lang="en-US" dirty="0" smtClean="0"/>
          </a:p>
        </p:txBody>
      </p:sp>
      <p:sp>
        <p:nvSpPr>
          <p:cNvPr id="212994" name="Rectangle 2"/>
          <p:cNvSpPr>
            <a:spLocks noGrp="1" noRot="1" noChangeAspect="1" noChangeArrowheads="1" noTextEdit="1"/>
          </p:cNvSpPr>
          <p:nvPr>
            <p:ph type="sldImg"/>
          </p:nvPr>
        </p:nvSpPr>
        <p:spPr>
          <a:ln/>
        </p:spPr>
      </p:sp>
      <p:sp>
        <p:nvSpPr>
          <p:cNvPr id="2129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p:txBody>
          <a:bodyPr/>
          <a:lstStyle/>
          <a:p>
            <a:pPr>
              <a:defRPr/>
            </a:pPr>
            <a:fld id="{55B9B007-C3D9-4E5D-B2A1-1594698B2AC4}" type="slidenum">
              <a:rPr lang="en-US" smtClean="0"/>
              <a:pPr>
                <a:defRPr/>
              </a:pPr>
              <a:t>133</a:t>
            </a:fld>
            <a:endParaRPr lang="en-US" dirty="0" smtClean="0"/>
          </a:p>
        </p:txBody>
      </p:sp>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p:txBody>
          <a:bodyPr/>
          <a:lstStyle/>
          <a:p>
            <a:pPr>
              <a:defRPr/>
            </a:pPr>
            <a:fld id="{24D15677-C729-4D69-A0CE-9B0CA886E371}" type="slidenum">
              <a:rPr lang="en-US" smtClean="0"/>
              <a:pPr>
                <a:defRPr/>
              </a:pPr>
              <a:t>134</a:t>
            </a:fld>
            <a:endParaRPr lang="en-US" dirty="0" smtClean="0"/>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p:txBody>
          <a:bodyPr/>
          <a:lstStyle/>
          <a:p>
            <a:pPr>
              <a:defRPr/>
            </a:pPr>
            <a:fld id="{CF11C550-8FC7-456D-87BA-7F3F092E500A}" type="slidenum">
              <a:rPr lang="en-US" smtClean="0"/>
              <a:pPr>
                <a:defRPr/>
              </a:pPr>
              <a:t>135</a:t>
            </a:fld>
            <a:endParaRPr lang="en-US" dirty="0" smtClean="0"/>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p:txBody>
          <a:bodyPr/>
          <a:lstStyle/>
          <a:p>
            <a:pPr>
              <a:defRPr/>
            </a:pPr>
            <a:fld id="{201DAFC7-7AC6-4248-A165-B8EA2C0BA0B9}" type="slidenum">
              <a:rPr lang="en-US" smtClean="0"/>
              <a:pPr>
                <a:defRPr/>
              </a:pPr>
              <a:t>136</a:t>
            </a:fld>
            <a:endParaRPr lang="en-US" dirty="0" smtClean="0"/>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p:txBody>
          <a:bodyPr/>
          <a:lstStyle/>
          <a:p>
            <a:pPr>
              <a:defRPr/>
            </a:pPr>
            <a:fld id="{2057F902-627B-480E-ADE6-556C1AA44430}" type="slidenum">
              <a:rPr lang="en-US" smtClean="0"/>
              <a:pPr>
                <a:defRPr/>
              </a:pPr>
              <a:t>137</a:t>
            </a:fld>
            <a:endParaRPr lang="en-US" dirty="0" smtClean="0"/>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p:txBody>
          <a:bodyPr/>
          <a:lstStyle/>
          <a:p>
            <a:pPr>
              <a:defRPr/>
            </a:pPr>
            <a:fld id="{D11BDC9A-1BF3-4A27-A218-982985D24EC1}" type="slidenum">
              <a:rPr lang="en-US" smtClean="0"/>
              <a:pPr>
                <a:defRPr/>
              </a:pPr>
              <a:t>138</a:t>
            </a:fld>
            <a:endParaRPr lang="en-US" dirty="0" smtClean="0"/>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p:txBody>
          <a:bodyPr/>
          <a:lstStyle/>
          <a:p>
            <a:pPr>
              <a:defRPr/>
            </a:pPr>
            <a:fld id="{6884D33D-AD94-42DF-8F33-9C856AA231DA}" type="slidenum">
              <a:rPr lang="en-US" smtClean="0"/>
              <a:pPr>
                <a:defRPr/>
              </a:pPr>
              <a:t>139</a:t>
            </a:fld>
            <a:endParaRPr lang="en-US" dirty="0" smtClean="0"/>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p:txBody>
          <a:bodyPr/>
          <a:lstStyle/>
          <a:p>
            <a:pPr>
              <a:defRPr/>
            </a:pPr>
            <a:fld id="{6348FEAD-06D1-4130-A024-6A079A1C055A}" type="slidenum">
              <a:rPr lang="en-US" smtClean="0"/>
              <a:pPr>
                <a:defRPr/>
              </a:pPr>
              <a:t>13</a:t>
            </a:fld>
            <a:endParaRPr lang="en-US" dirty="0" smtClean="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p:txBody>
          <a:bodyPr/>
          <a:lstStyle/>
          <a:p>
            <a:pPr>
              <a:defRPr/>
            </a:pPr>
            <a:fld id="{3870BC63-A8C1-4AFB-B842-AF777565D700}" type="slidenum">
              <a:rPr lang="en-US" smtClean="0"/>
              <a:pPr>
                <a:defRPr/>
              </a:pPr>
              <a:t>142</a:t>
            </a:fld>
            <a:endParaRPr lang="en-US" dirty="0" smtClean="0"/>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p:txBody>
          <a:bodyPr/>
          <a:lstStyle/>
          <a:p>
            <a:pPr>
              <a:defRPr/>
            </a:pPr>
            <a:fld id="{59F735FA-357A-4936-8939-32CE826FF46A}" type="slidenum">
              <a:rPr lang="en-US" smtClean="0"/>
              <a:pPr>
                <a:defRPr/>
              </a:pPr>
              <a:t>143</a:t>
            </a:fld>
            <a:endParaRPr lang="en-US" dirty="0" smtClean="0"/>
          </a:p>
        </p:txBody>
      </p:sp>
      <p:sp>
        <p:nvSpPr>
          <p:cNvPr id="231426" name="Rectangle 2"/>
          <p:cNvSpPr>
            <a:spLocks noGrp="1" noRot="1" noChangeAspect="1" noChangeArrowheads="1" noTextEdit="1"/>
          </p:cNvSpPr>
          <p:nvPr>
            <p:ph type="sldImg"/>
          </p:nvPr>
        </p:nvSpPr>
        <p:spPr>
          <a:ln/>
        </p:spPr>
      </p:sp>
      <p:sp>
        <p:nvSpPr>
          <p:cNvPr id="23142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p:txBody>
          <a:bodyPr/>
          <a:lstStyle/>
          <a:p>
            <a:pPr>
              <a:defRPr/>
            </a:pPr>
            <a:fld id="{9EA13285-C851-4D70-936E-709EE56517B6}" type="slidenum">
              <a:rPr lang="en-US" smtClean="0"/>
              <a:pPr>
                <a:defRPr/>
              </a:pPr>
              <a:t>144</a:t>
            </a:fld>
            <a:endParaRPr lang="en-US" dirty="0" smtClean="0"/>
          </a:p>
        </p:txBody>
      </p:sp>
      <p:sp>
        <p:nvSpPr>
          <p:cNvPr id="233474" name="Rectangle 2"/>
          <p:cNvSpPr>
            <a:spLocks noGrp="1" noRot="1" noChangeAspect="1" noChangeArrowheads="1" noTextEdit="1"/>
          </p:cNvSpPr>
          <p:nvPr>
            <p:ph type="sldImg"/>
          </p:nvPr>
        </p:nvSpPr>
        <p:spPr>
          <a:ln/>
        </p:spPr>
      </p:sp>
      <p:sp>
        <p:nvSpPr>
          <p:cNvPr id="2334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p:txBody>
          <a:bodyPr/>
          <a:lstStyle/>
          <a:p>
            <a:pPr>
              <a:defRPr/>
            </a:pPr>
            <a:fld id="{3B229708-8B77-441E-B696-9F105454FE40}" type="slidenum">
              <a:rPr lang="en-US" smtClean="0"/>
              <a:pPr>
                <a:defRPr/>
              </a:pPr>
              <a:t>145</a:t>
            </a:fld>
            <a:endParaRPr lang="en-US" dirty="0" smtClean="0"/>
          </a:p>
        </p:txBody>
      </p:sp>
      <p:sp>
        <p:nvSpPr>
          <p:cNvPr id="235522" name="Rectangle 2"/>
          <p:cNvSpPr>
            <a:spLocks noGrp="1" noRot="1" noChangeAspect="1" noChangeArrowheads="1" noTextEdit="1"/>
          </p:cNvSpPr>
          <p:nvPr>
            <p:ph type="sldImg"/>
          </p:nvPr>
        </p:nvSpPr>
        <p:spPr>
          <a:ln/>
        </p:spPr>
      </p:sp>
      <p:sp>
        <p:nvSpPr>
          <p:cNvPr id="2355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p:txBody>
          <a:bodyPr/>
          <a:lstStyle/>
          <a:p>
            <a:pPr>
              <a:defRPr/>
            </a:pPr>
            <a:fld id="{6FFBFDC3-7FDE-4940-9479-B2B1A01A1556}" type="slidenum">
              <a:rPr lang="en-US" smtClean="0"/>
              <a:pPr>
                <a:defRPr/>
              </a:pPr>
              <a:t>146</a:t>
            </a:fld>
            <a:endParaRPr lang="en-US" dirty="0" smtClean="0"/>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p:txBody>
          <a:bodyPr/>
          <a:lstStyle/>
          <a:p>
            <a:pPr>
              <a:defRPr/>
            </a:pPr>
            <a:fld id="{DB412500-E642-4B43-A330-376AC7518628}" type="slidenum">
              <a:rPr lang="en-US" smtClean="0"/>
              <a:pPr>
                <a:defRPr/>
              </a:pPr>
              <a:t>147</a:t>
            </a:fld>
            <a:endParaRPr lang="en-US" dirty="0" smtClean="0"/>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p:txBody>
          <a:bodyPr/>
          <a:lstStyle/>
          <a:p>
            <a:pPr>
              <a:defRPr/>
            </a:pPr>
            <a:fld id="{DB412500-E642-4B43-A330-376AC7518628}" type="slidenum">
              <a:rPr lang="en-US" smtClean="0"/>
              <a:pPr>
                <a:defRPr/>
              </a:pPr>
              <a:t>148</a:t>
            </a:fld>
            <a:endParaRPr lang="en-US" dirty="0" smtClean="0"/>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p:txBody>
          <a:bodyPr/>
          <a:lstStyle/>
          <a:p>
            <a:pPr>
              <a:defRPr/>
            </a:pPr>
            <a:fld id="{AC649CBC-8B4E-44A6-BB6A-8BA9E96F9D18}" type="slidenum">
              <a:rPr lang="en-US" smtClean="0"/>
              <a:pPr>
                <a:defRPr/>
              </a:pPr>
              <a:t>149</a:t>
            </a:fld>
            <a:endParaRPr lang="en-US" dirty="0" smtClean="0"/>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p:txBody>
          <a:bodyPr/>
          <a:lstStyle/>
          <a:p>
            <a:pPr>
              <a:defRPr/>
            </a:pPr>
            <a:fld id="{AC649CBC-8B4E-44A6-BB6A-8BA9E96F9D18}" type="slidenum">
              <a:rPr lang="en-US" smtClean="0"/>
              <a:pPr>
                <a:defRPr/>
              </a:pPr>
              <a:t>150</a:t>
            </a:fld>
            <a:endParaRPr lang="en-US" dirty="0" smtClean="0"/>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p:txBody>
          <a:bodyPr/>
          <a:lstStyle/>
          <a:p>
            <a:pPr>
              <a:defRPr/>
            </a:pPr>
            <a:fld id="{7EA28D9C-9780-4398-8456-E97F82FB6B95}" type="slidenum">
              <a:rPr lang="en-US" smtClean="0"/>
              <a:pPr>
                <a:defRPr/>
              </a:pPr>
              <a:t>151</a:t>
            </a:fld>
            <a:endParaRPr lang="en-US" dirty="0" smtClean="0"/>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15</a:t>
            </a:fld>
            <a:endParaRPr 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p:txBody>
          <a:bodyPr/>
          <a:lstStyle/>
          <a:p>
            <a:pPr>
              <a:defRPr/>
            </a:pPr>
            <a:fld id="{CBB293AB-07C4-4FAF-8BFE-0E2C4BC1C3D7}" type="slidenum">
              <a:rPr lang="en-US" smtClean="0"/>
              <a:pPr>
                <a:defRPr/>
              </a:pPr>
              <a:t>152</a:t>
            </a:fld>
            <a:endParaRPr lang="en-US" dirty="0" smtClean="0"/>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p:txBody>
          <a:bodyPr/>
          <a:lstStyle/>
          <a:p>
            <a:pPr>
              <a:defRPr/>
            </a:pPr>
            <a:fld id="{A027B002-B1A6-4CBF-803A-85CD8AE43DC4}" type="slidenum">
              <a:rPr lang="en-US" smtClean="0"/>
              <a:pPr>
                <a:defRPr/>
              </a:pPr>
              <a:t>153</a:t>
            </a:fld>
            <a:endParaRPr lang="en-US" dirty="0" smtClean="0"/>
          </a:p>
        </p:txBody>
      </p:sp>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p:txBody>
          <a:bodyPr/>
          <a:lstStyle/>
          <a:p>
            <a:pPr>
              <a:defRPr/>
            </a:pPr>
            <a:fld id="{1E51EADC-03D0-4670-8413-6CC90A7EDF23}" type="slidenum">
              <a:rPr lang="en-US" smtClean="0"/>
              <a:pPr>
                <a:defRPr/>
              </a:pPr>
              <a:t>154</a:t>
            </a:fld>
            <a:endParaRPr lang="en-US" dirty="0" smtClean="0"/>
          </a:p>
        </p:txBody>
      </p:sp>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p:txBody>
          <a:bodyPr/>
          <a:lstStyle/>
          <a:p>
            <a:pPr>
              <a:defRPr/>
            </a:pPr>
            <a:fld id="{0E152E61-550C-4C4A-99B5-5CAF1F95E174}" type="slidenum">
              <a:rPr lang="en-US" smtClean="0"/>
              <a:pPr>
                <a:defRPr/>
              </a:pPr>
              <a:t>155</a:t>
            </a:fld>
            <a:endParaRPr lang="en-US" dirty="0" smtClean="0"/>
          </a:p>
        </p:txBody>
      </p:sp>
      <p:sp>
        <p:nvSpPr>
          <p:cNvPr id="251906" name="Rectangle 2"/>
          <p:cNvSpPr>
            <a:spLocks noGrp="1" noRot="1" noChangeAspect="1" noChangeArrowheads="1" noTextEdit="1"/>
          </p:cNvSpPr>
          <p:nvPr>
            <p:ph type="sldImg"/>
          </p:nvPr>
        </p:nvSpPr>
        <p:spPr>
          <a:ln/>
        </p:spPr>
      </p:sp>
      <p:sp>
        <p:nvSpPr>
          <p:cNvPr id="2519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p:txBody>
          <a:bodyPr/>
          <a:lstStyle/>
          <a:p>
            <a:pPr>
              <a:defRPr/>
            </a:pPr>
            <a:fld id="{643C7B4B-8B3C-45E6-A239-80432D946D9E}" type="slidenum">
              <a:rPr lang="en-US" smtClean="0"/>
              <a:pPr>
                <a:defRPr/>
              </a:pPr>
              <a:t>156</a:t>
            </a:fld>
            <a:endParaRPr lang="en-US" dirty="0" smtClean="0"/>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p:txBody>
          <a:bodyPr/>
          <a:lstStyle/>
          <a:p>
            <a:pPr>
              <a:defRPr/>
            </a:pPr>
            <a:fld id="{F9029007-C7D5-4845-9960-ACB84756AC15}" type="slidenum">
              <a:rPr lang="en-US" smtClean="0"/>
              <a:pPr>
                <a:defRPr/>
              </a:pPr>
              <a:t>157</a:t>
            </a:fld>
            <a:endParaRPr lang="en-US" dirty="0" smtClean="0"/>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p:txBody>
          <a:bodyPr/>
          <a:lstStyle/>
          <a:p>
            <a:pPr>
              <a:defRPr/>
            </a:pPr>
            <a:fld id="{F3D3DD20-4BAD-40A4-8DF5-653407A96116}" type="slidenum">
              <a:rPr lang="en-US" smtClean="0"/>
              <a:pPr>
                <a:defRPr/>
              </a:pPr>
              <a:t>158</a:t>
            </a:fld>
            <a:endParaRPr lang="en-US" dirty="0" smtClean="0"/>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159</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p:txBody>
          <a:bodyPr/>
          <a:lstStyle/>
          <a:p>
            <a:pPr>
              <a:defRPr/>
            </a:pPr>
            <a:fld id="{82F44499-1F17-4889-8181-68D236520F05}" type="slidenum">
              <a:rPr lang="en-US" smtClean="0"/>
              <a:pPr>
                <a:defRPr/>
              </a:pPr>
              <a:t>160</a:t>
            </a:fld>
            <a:endParaRPr lang="en-US" dirty="0" smtClean="0"/>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p:txBody>
          <a:bodyPr/>
          <a:lstStyle/>
          <a:p>
            <a:pPr>
              <a:defRPr/>
            </a:pPr>
            <a:fld id="{86CFAC8B-F583-4FFB-BFE0-F64D5FEF8930}" type="slidenum">
              <a:rPr lang="en-US" smtClean="0"/>
              <a:pPr>
                <a:defRPr/>
              </a:pPr>
              <a:t>161</a:t>
            </a:fld>
            <a:endParaRPr lang="en-US" dirty="0" smtClean="0"/>
          </a:p>
        </p:txBody>
      </p:sp>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16</a:t>
            </a:fld>
            <a:endParaRPr 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p:txBody>
          <a:bodyPr/>
          <a:lstStyle/>
          <a:p>
            <a:pPr>
              <a:defRPr/>
            </a:pPr>
            <a:fld id="{52188FF8-46E1-4301-91AE-577C43895BC7}" type="slidenum">
              <a:rPr lang="en-US" smtClean="0"/>
              <a:pPr>
                <a:defRPr/>
              </a:pPr>
              <a:t>162</a:t>
            </a:fld>
            <a:endParaRPr lang="en-US" dirty="0" smtClean="0"/>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p:txBody>
          <a:bodyPr/>
          <a:lstStyle/>
          <a:p>
            <a:pPr>
              <a:defRPr/>
            </a:pPr>
            <a:fld id="{5A7288A1-7EEB-4B73-8888-FFD5C1B0C9E6}" type="slidenum">
              <a:rPr lang="en-US" smtClean="0"/>
              <a:pPr>
                <a:defRPr/>
              </a:pPr>
              <a:t>163</a:t>
            </a:fld>
            <a:endParaRPr lang="en-US" dirty="0" smtClean="0"/>
          </a:p>
        </p:txBody>
      </p:sp>
      <p:sp>
        <p:nvSpPr>
          <p:cNvPr id="268290" name="Rectangle 2"/>
          <p:cNvSpPr>
            <a:spLocks noGrp="1" noRot="1" noChangeAspect="1" noChangeArrowheads="1" noTextEdit="1"/>
          </p:cNvSpPr>
          <p:nvPr>
            <p:ph type="sldImg"/>
          </p:nvPr>
        </p:nvSpPr>
        <p:spPr>
          <a:ln/>
        </p:spPr>
      </p:sp>
      <p:sp>
        <p:nvSpPr>
          <p:cNvPr id="26829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p:txBody>
          <a:bodyPr/>
          <a:lstStyle/>
          <a:p>
            <a:pPr>
              <a:defRPr/>
            </a:pPr>
            <a:fld id="{C7C65B65-9C5D-4C97-A6CA-2D8C334E0A3E}" type="slidenum">
              <a:rPr lang="en-US" smtClean="0"/>
              <a:pPr>
                <a:defRPr/>
              </a:pPr>
              <a:t>164</a:t>
            </a:fld>
            <a:endParaRPr lang="en-US" dirty="0" smtClean="0"/>
          </a:p>
        </p:txBody>
      </p:sp>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p:txBody>
          <a:bodyPr/>
          <a:lstStyle/>
          <a:p>
            <a:pPr>
              <a:defRPr/>
            </a:pPr>
            <a:fld id="{FD99D9AC-35AA-4A27-B0B1-791345F771B4}" type="slidenum">
              <a:rPr lang="en-US" smtClean="0"/>
              <a:pPr>
                <a:defRPr/>
              </a:pPr>
              <a:t>165</a:t>
            </a:fld>
            <a:endParaRPr lang="en-US" dirty="0" smtClean="0"/>
          </a:p>
        </p:txBody>
      </p:sp>
      <p:sp>
        <p:nvSpPr>
          <p:cNvPr id="272386" name="Rectangle 2"/>
          <p:cNvSpPr>
            <a:spLocks noGrp="1" noRot="1" noChangeAspect="1" noChangeArrowheads="1" noTextEdit="1"/>
          </p:cNvSpPr>
          <p:nvPr>
            <p:ph type="sldImg"/>
          </p:nvPr>
        </p:nvSpPr>
        <p:spPr>
          <a:ln/>
        </p:spPr>
      </p:sp>
      <p:sp>
        <p:nvSpPr>
          <p:cNvPr id="2723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p:txBody>
          <a:bodyPr/>
          <a:lstStyle/>
          <a:p>
            <a:pPr>
              <a:defRPr/>
            </a:pPr>
            <a:fld id="{5C761969-A3C9-40AE-AD49-953F57D031DB}" type="slidenum">
              <a:rPr lang="en-US" smtClean="0"/>
              <a:pPr>
                <a:defRPr/>
              </a:pPr>
              <a:t>166</a:t>
            </a:fld>
            <a:endParaRPr lang="en-US" dirty="0" smtClean="0"/>
          </a:p>
        </p:txBody>
      </p:sp>
      <p:sp>
        <p:nvSpPr>
          <p:cNvPr id="274434" name="Rectangle 2"/>
          <p:cNvSpPr>
            <a:spLocks noGrp="1" noRot="1" noChangeAspect="1" noChangeArrowheads="1" noTextEdit="1"/>
          </p:cNvSpPr>
          <p:nvPr>
            <p:ph type="sldImg"/>
          </p:nvPr>
        </p:nvSpPr>
        <p:spPr>
          <a:ln/>
        </p:spPr>
      </p:sp>
      <p:sp>
        <p:nvSpPr>
          <p:cNvPr id="2744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p:txBody>
          <a:bodyPr/>
          <a:lstStyle/>
          <a:p>
            <a:pPr>
              <a:defRPr/>
            </a:pPr>
            <a:fld id="{4F95EE7B-AEE8-4B0C-93C6-085045DE1BC3}" type="slidenum">
              <a:rPr lang="en-US" smtClean="0"/>
              <a:pPr>
                <a:defRPr/>
              </a:pPr>
              <a:t>167</a:t>
            </a:fld>
            <a:endParaRPr lang="en-US" dirty="0" smtClean="0"/>
          </a:p>
        </p:txBody>
      </p:sp>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p:txBody>
          <a:bodyPr/>
          <a:lstStyle/>
          <a:p>
            <a:pPr>
              <a:defRPr/>
            </a:pPr>
            <a:fld id="{C7B53AC2-3849-4053-AEC2-41B28BB07B10}" type="slidenum">
              <a:rPr lang="en-US" smtClean="0"/>
              <a:pPr>
                <a:defRPr/>
              </a:pPr>
              <a:t>168</a:t>
            </a:fld>
            <a:endParaRPr lang="en-US" dirty="0" smtClean="0"/>
          </a:p>
        </p:txBody>
      </p:sp>
      <p:sp>
        <p:nvSpPr>
          <p:cNvPr id="278530" name="Rectangle 2"/>
          <p:cNvSpPr>
            <a:spLocks noGrp="1" noRot="1" noChangeAspect="1" noChangeArrowheads="1" noTextEdit="1"/>
          </p:cNvSpPr>
          <p:nvPr>
            <p:ph type="sldImg"/>
          </p:nvPr>
        </p:nvSpPr>
        <p:spPr>
          <a:ln/>
        </p:spPr>
      </p:sp>
      <p:sp>
        <p:nvSpPr>
          <p:cNvPr id="2785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p:txBody>
          <a:bodyPr/>
          <a:lstStyle/>
          <a:p>
            <a:pPr>
              <a:defRPr/>
            </a:pPr>
            <a:fld id="{EC7DEDDF-2BB7-438A-BAE8-FA906F6D83BB}" type="slidenum">
              <a:rPr lang="en-US" smtClean="0"/>
              <a:pPr>
                <a:defRPr/>
              </a:pPr>
              <a:t>169</a:t>
            </a:fld>
            <a:endParaRPr lang="en-US" dirty="0" smtClean="0"/>
          </a:p>
        </p:txBody>
      </p:sp>
      <p:sp>
        <p:nvSpPr>
          <p:cNvPr id="280578" name="Rectangle 2"/>
          <p:cNvSpPr>
            <a:spLocks noGrp="1" noRot="1" noChangeAspect="1" noChangeArrowheads="1" noTextEdit="1"/>
          </p:cNvSpPr>
          <p:nvPr>
            <p:ph type="sldImg"/>
          </p:nvPr>
        </p:nvSpPr>
        <p:spPr>
          <a:ln/>
        </p:spPr>
      </p:sp>
      <p:sp>
        <p:nvSpPr>
          <p:cNvPr id="2805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p:txBody>
          <a:bodyPr/>
          <a:lstStyle/>
          <a:p>
            <a:pPr>
              <a:defRPr/>
            </a:pPr>
            <a:fld id="{8478515B-83EA-4911-8568-BA839BB73627}" type="slidenum">
              <a:rPr lang="en-US" smtClean="0"/>
              <a:pPr>
                <a:defRPr/>
              </a:pPr>
              <a:t>170</a:t>
            </a:fld>
            <a:endParaRPr lang="en-US" dirty="0" smtClean="0"/>
          </a:p>
        </p:txBody>
      </p:sp>
      <p:sp>
        <p:nvSpPr>
          <p:cNvPr id="282626" name="Rectangle 2"/>
          <p:cNvSpPr>
            <a:spLocks noGrp="1" noRot="1" noChangeAspect="1" noChangeArrowheads="1" noTextEdit="1"/>
          </p:cNvSpPr>
          <p:nvPr>
            <p:ph type="sldImg"/>
          </p:nvPr>
        </p:nvSpPr>
        <p:spPr>
          <a:ln/>
        </p:spPr>
      </p:sp>
      <p:sp>
        <p:nvSpPr>
          <p:cNvPr id="28262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p:txBody>
          <a:bodyPr/>
          <a:lstStyle/>
          <a:p>
            <a:pPr>
              <a:defRPr/>
            </a:pPr>
            <a:fld id="{25F1A922-2ED6-4A09-81CF-18E1226121BB}" type="slidenum">
              <a:rPr lang="en-US" smtClean="0"/>
              <a:pPr>
                <a:defRPr/>
              </a:pPr>
              <a:t>171</a:t>
            </a:fld>
            <a:endParaRPr lang="en-US" dirty="0" smtClean="0"/>
          </a:p>
        </p:txBody>
      </p:sp>
      <p:sp>
        <p:nvSpPr>
          <p:cNvPr id="284674" name="Rectangle 2"/>
          <p:cNvSpPr>
            <a:spLocks noGrp="1" noRot="1" noChangeAspect="1" noChangeArrowheads="1" noTextEdit="1"/>
          </p:cNvSpPr>
          <p:nvPr>
            <p:ph type="sldImg"/>
          </p:nvPr>
        </p:nvSpPr>
        <p:spPr>
          <a:ln/>
        </p:spPr>
      </p:sp>
      <p:sp>
        <p:nvSpPr>
          <p:cNvPr id="2846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p:txBody>
          <a:bodyPr/>
          <a:lstStyle/>
          <a:p>
            <a:pPr>
              <a:defRPr/>
            </a:pPr>
            <a:fld id="{566ED4C3-BBC0-4E50-A12B-5C9E5422639A}" type="slidenum">
              <a:rPr lang="en-US" smtClean="0"/>
              <a:pPr>
                <a:defRPr/>
              </a:pPr>
              <a:t>17</a:t>
            </a:fld>
            <a:endParaRPr lang="en-US" dirty="0" smtClean="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p:txBody>
          <a:bodyPr/>
          <a:lstStyle/>
          <a:p>
            <a:pPr>
              <a:defRPr/>
            </a:pPr>
            <a:fld id="{D4C4229F-DCF4-4BA6-AC8B-339B14C590D2}" type="slidenum">
              <a:rPr lang="en-US" smtClean="0"/>
              <a:pPr>
                <a:defRPr/>
              </a:pPr>
              <a:t>172</a:t>
            </a:fld>
            <a:endParaRPr lang="en-US" dirty="0" smtClean="0"/>
          </a:p>
        </p:txBody>
      </p:sp>
      <p:sp>
        <p:nvSpPr>
          <p:cNvPr id="286722" name="Rectangle 2"/>
          <p:cNvSpPr>
            <a:spLocks noGrp="1" noRot="1" noChangeAspect="1" noChangeArrowheads="1" noTextEdit="1"/>
          </p:cNvSpPr>
          <p:nvPr>
            <p:ph type="sldImg"/>
          </p:nvPr>
        </p:nvSpPr>
        <p:spPr>
          <a:ln/>
        </p:spPr>
      </p:sp>
      <p:sp>
        <p:nvSpPr>
          <p:cNvPr id="2867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p:txBody>
          <a:bodyPr/>
          <a:lstStyle/>
          <a:p>
            <a:pPr>
              <a:defRPr/>
            </a:pPr>
            <a:fld id="{33186449-C961-4F30-9ACA-38E5A62EC9ED}" type="slidenum">
              <a:rPr lang="en-US" smtClean="0"/>
              <a:pPr>
                <a:defRPr/>
              </a:pPr>
              <a:t>173</a:t>
            </a:fld>
            <a:endParaRPr lang="en-US" dirty="0" smtClean="0"/>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p:txBody>
          <a:bodyPr/>
          <a:lstStyle/>
          <a:p>
            <a:pPr>
              <a:defRPr/>
            </a:pPr>
            <a:fld id="{3D557ACD-0E36-40FB-9C50-8C6A5330A565}" type="slidenum">
              <a:rPr lang="en-US" smtClean="0"/>
              <a:pPr>
                <a:defRPr/>
              </a:pPr>
              <a:t>174</a:t>
            </a:fld>
            <a:endParaRPr lang="en-US" dirty="0" smtClean="0"/>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p:txBody>
          <a:bodyPr/>
          <a:lstStyle/>
          <a:p>
            <a:pPr>
              <a:defRPr/>
            </a:pPr>
            <a:fld id="{58348FFC-D286-425F-9F7E-82FF401120F8}" type="slidenum">
              <a:rPr lang="en-US" smtClean="0"/>
              <a:pPr>
                <a:defRPr/>
              </a:pPr>
              <a:t>175</a:t>
            </a:fld>
            <a:endParaRPr lang="en-US" dirty="0" smtClean="0"/>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176</a:t>
            </a:fld>
            <a:endParaRPr 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p:txBody>
          <a:bodyPr/>
          <a:lstStyle/>
          <a:p>
            <a:pPr>
              <a:defRPr/>
            </a:pPr>
            <a:fld id="{4C5CBF57-8FCA-42F6-8881-3CAAC27A582B}" type="slidenum">
              <a:rPr lang="en-US" smtClean="0"/>
              <a:pPr>
                <a:defRPr/>
              </a:pPr>
              <a:t>177</a:t>
            </a:fld>
            <a:endParaRPr lang="en-US" dirty="0" smtClean="0"/>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p:txBody>
          <a:bodyPr/>
          <a:lstStyle/>
          <a:p>
            <a:pPr>
              <a:defRPr/>
            </a:pPr>
            <a:fld id="{BB4E9C04-22FD-433E-BBC1-FF11804C97F0}" type="slidenum">
              <a:rPr lang="en-US" smtClean="0"/>
              <a:pPr>
                <a:defRPr/>
              </a:pPr>
              <a:t>178</a:t>
            </a:fld>
            <a:endParaRPr lang="en-US" dirty="0" smtClean="0"/>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179</a:t>
            </a:fld>
            <a:endParaRPr 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180</a:t>
            </a:fld>
            <a:endParaRPr 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18</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182</a:t>
            </a:fld>
            <a:endParaRPr 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p:txBody>
          <a:bodyPr/>
          <a:lstStyle/>
          <a:p>
            <a:pPr>
              <a:defRPr/>
            </a:pPr>
            <a:fld id="{980279CE-9C2B-4074-ADB7-B311BB1AA637}" type="slidenum">
              <a:rPr lang="en-US" smtClean="0"/>
              <a:pPr>
                <a:defRPr/>
              </a:pPr>
              <a:t>183</a:t>
            </a:fld>
            <a:endParaRPr lang="en-US" dirty="0" smtClean="0"/>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184</a:t>
            </a:fld>
            <a:endParaRPr 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185</a:t>
            </a:fld>
            <a:endParaRPr 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186</a:t>
            </a:fld>
            <a:endParaRPr 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187</a:t>
            </a:fld>
            <a:endParaRPr 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p:txBody>
          <a:bodyPr/>
          <a:lstStyle/>
          <a:p>
            <a:pPr>
              <a:defRPr/>
            </a:pPr>
            <a:fld id="{F733C417-2F5B-4076-A70D-A28E1F0066C1}" type="slidenum">
              <a:rPr lang="en-US" smtClean="0"/>
              <a:pPr>
                <a:defRPr/>
              </a:pPr>
              <a:t>188</a:t>
            </a:fld>
            <a:endParaRPr lang="en-US" dirty="0" smtClean="0"/>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p:txBody>
          <a:bodyPr/>
          <a:lstStyle/>
          <a:p>
            <a:pPr>
              <a:defRPr/>
            </a:pPr>
            <a:fld id="{D53C316B-9B44-43B4-AEBE-CA0CEEDA3C5A}" type="slidenum">
              <a:rPr lang="en-US" smtClean="0"/>
              <a:pPr>
                <a:defRPr/>
              </a:pPr>
              <a:t>189</a:t>
            </a:fld>
            <a:endParaRPr lang="en-US" dirty="0" smtClean="0"/>
          </a:p>
        </p:txBody>
      </p:sp>
      <p:sp>
        <p:nvSpPr>
          <p:cNvPr id="311298" name="Rectangle 2"/>
          <p:cNvSpPr>
            <a:spLocks noGrp="1" noRot="1" noChangeAspect="1" noChangeArrowheads="1" noTextEdit="1"/>
          </p:cNvSpPr>
          <p:nvPr>
            <p:ph type="sldImg"/>
          </p:nvPr>
        </p:nvSpPr>
        <p:spPr>
          <a:ln/>
        </p:spPr>
      </p:sp>
      <p:sp>
        <p:nvSpPr>
          <p:cNvPr id="3112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190</a:t>
            </a:fld>
            <a:endParaRPr 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191</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19</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p:txBody>
          <a:bodyPr/>
          <a:lstStyle/>
          <a:p>
            <a:pPr>
              <a:defRPr/>
            </a:pPr>
            <a:fld id="{4D9A151D-2CF7-44EB-8A18-8C968DB91493}" type="slidenum">
              <a:rPr lang="en-US" smtClean="0"/>
              <a:pPr>
                <a:defRPr/>
              </a:pPr>
              <a:t>192</a:t>
            </a:fld>
            <a:endParaRPr lang="en-US" dirty="0" smtClean="0"/>
          </a:p>
        </p:txBody>
      </p:sp>
      <p:sp>
        <p:nvSpPr>
          <p:cNvPr id="315394" name="Rectangle 2"/>
          <p:cNvSpPr>
            <a:spLocks noGrp="1" noRot="1" noChangeAspect="1" noChangeArrowheads="1" noTextEdit="1"/>
          </p:cNvSpPr>
          <p:nvPr>
            <p:ph type="sldImg"/>
          </p:nvPr>
        </p:nvSpPr>
        <p:spPr>
          <a:ln/>
        </p:spPr>
      </p:sp>
      <p:sp>
        <p:nvSpPr>
          <p:cNvPr id="3153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p:txBody>
          <a:bodyPr/>
          <a:lstStyle/>
          <a:p>
            <a:pPr>
              <a:defRPr/>
            </a:pPr>
            <a:fld id="{72976112-5F23-4FFD-8620-F55275AD44EB}" type="slidenum">
              <a:rPr lang="en-US" smtClean="0"/>
              <a:pPr>
                <a:defRPr/>
              </a:pPr>
              <a:t>193</a:t>
            </a:fld>
            <a:endParaRPr lang="en-US" dirty="0" smtClean="0"/>
          </a:p>
        </p:txBody>
      </p:sp>
      <p:sp>
        <p:nvSpPr>
          <p:cNvPr id="317442" name="Rectangle 2"/>
          <p:cNvSpPr>
            <a:spLocks noGrp="1" noRot="1" noChangeAspect="1" noChangeArrowheads="1" noTextEdit="1"/>
          </p:cNvSpPr>
          <p:nvPr>
            <p:ph type="sldImg"/>
          </p:nvPr>
        </p:nvSpPr>
        <p:spPr>
          <a:ln/>
        </p:spPr>
      </p:sp>
      <p:sp>
        <p:nvSpPr>
          <p:cNvPr id="3174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p:txBody>
          <a:bodyPr/>
          <a:lstStyle/>
          <a:p>
            <a:pPr>
              <a:defRPr/>
            </a:pPr>
            <a:fld id="{69A50358-CB16-46FE-A3B5-D565E0678FF6}" type="slidenum">
              <a:rPr lang="en-US" smtClean="0"/>
              <a:pPr>
                <a:defRPr/>
              </a:pPr>
              <a:t>194</a:t>
            </a:fld>
            <a:endParaRPr lang="en-US" dirty="0" smtClean="0"/>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p:txBody>
          <a:bodyPr/>
          <a:lstStyle/>
          <a:p>
            <a:pPr>
              <a:defRPr/>
            </a:pPr>
            <a:fld id="{401F4EFE-211C-43BB-8F70-0CDA4CD3F086}" type="slidenum">
              <a:rPr lang="en-US" smtClean="0"/>
              <a:pPr>
                <a:defRPr/>
              </a:pPr>
              <a:t>195</a:t>
            </a:fld>
            <a:endParaRPr lang="en-US" dirty="0" smtClean="0"/>
          </a:p>
        </p:txBody>
      </p:sp>
      <p:sp>
        <p:nvSpPr>
          <p:cNvPr id="321538" name="Rectangle 2"/>
          <p:cNvSpPr>
            <a:spLocks noGrp="1" noRot="1" noChangeAspect="1" noChangeArrowheads="1" noTextEdit="1"/>
          </p:cNvSpPr>
          <p:nvPr>
            <p:ph type="sldImg"/>
          </p:nvPr>
        </p:nvSpPr>
        <p:spPr>
          <a:ln/>
        </p:spPr>
      </p:sp>
      <p:sp>
        <p:nvSpPr>
          <p:cNvPr id="32153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196</a:t>
            </a:fld>
            <a:endParaRPr 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p:txBody>
          <a:bodyPr/>
          <a:lstStyle/>
          <a:p>
            <a:pPr>
              <a:defRPr/>
            </a:pPr>
            <a:fld id="{49E287F2-176C-472C-AF92-27EC1FB9E013}" type="slidenum">
              <a:rPr lang="en-US" smtClean="0"/>
              <a:pPr>
                <a:defRPr/>
              </a:pPr>
              <a:t>197</a:t>
            </a:fld>
            <a:endParaRPr lang="en-US" dirty="0" smtClean="0"/>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198</a:t>
            </a:fld>
            <a:endParaRPr 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199</a:t>
            </a:fld>
            <a:endParaRPr 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217</a:t>
            </a:fld>
            <a:endParaRPr 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20</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219</a:t>
            </a:fld>
            <a:endParaRPr 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220</a:t>
            </a:fld>
            <a:endParaRPr 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221</a:t>
            </a:fld>
            <a:endParaRPr 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222</a:t>
            </a:fld>
            <a:endParaRPr 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223</a:t>
            </a:fld>
            <a:endParaRPr 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225</a:t>
            </a:fld>
            <a:endParaRPr 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226</a:t>
            </a:fld>
            <a:endParaRPr 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227</a:t>
            </a:fld>
            <a:endParaRPr 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228</a:t>
            </a:fld>
            <a:endParaRPr 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229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p:txBody>
          <a:bodyPr/>
          <a:lstStyle/>
          <a:p>
            <a:pPr>
              <a:defRPr/>
            </a:pPr>
            <a:fld id="{505BAED7-658C-4EA6-895C-395080AC58B0}" type="slidenum">
              <a:rPr lang="en-US" smtClean="0"/>
              <a:pPr>
                <a:defRPr/>
              </a:pPr>
              <a:t>2</a:t>
            </a:fld>
            <a:endParaRPr lang="en-US" dirty="0" smtClean="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21</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230</a:t>
            </a:fld>
            <a:endParaRPr 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p:txBody>
          <a:bodyPr/>
          <a:lstStyle/>
          <a:p>
            <a:pPr>
              <a:defRPr/>
            </a:pPr>
            <a:fld id="{EDC48B3F-E531-4B31-B2D6-1F3F370940B4}" type="slidenum">
              <a:rPr lang="en-US" smtClean="0"/>
              <a:pPr>
                <a:defRPr/>
              </a:pPr>
              <a:t>231</a:t>
            </a:fld>
            <a:endParaRPr lang="en-US" dirty="0" smtClean="0"/>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p:txBody>
          <a:bodyPr/>
          <a:lstStyle/>
          <a:p>
            <a:pPr>
              <a:defRPr/>
            </a:pPr>
            <a:fld id="{EDC48B3F-E531-4B31-B2D6-1F3F370940B4}" type="slidenum">
              <a:rPr lang="en-US" smtClean="0"/>
              <a:pPr>
                <a:defRPr/>
              </a:pPr>
              <a:t>232</a:t>
            </a:fld>
            <a:endParaRPr lang="en-US" dirty="0" smtClean="0"/>
          </a:p>
        </p:txBody>
      </p:sp>
      <p:sp>
        <p:nvSpPr>
          <p:cNvPr id="331778" name="Rectangle 2"/>
          <p:cNvSpPr>
            <a:spLocks noGrp="1" noRot="1" noChangeAspect="1" noChangeArrowheads="1" noTextEdit="1"/>
          </p:cNvSpPr>
          <p:nvPr>
            <p:ph type="sldImg"/>
          </p:nvPr>
        </p:nvSpPr>
        <p:spPr>
          <a:ln/>
        </p:spPr>
      </p:sp>
      <p:sp>
        <p:nvSpPr>
          <p:cNvPr id="3317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p:txBody>
          <a:bodyPr/>
          <a:lstStyle/>
          <a:p>
            <a:pPr>
              <a:defRPr/>
            </a:pPr>
            <a:fld id="{7BEC7C58-5351-4EF5-A8FB-8BB6D48D97C3}" type="slidenum">
              <a:rPr lang="en-US" smtClean="0"/>
              <a:pPr>
                <a:defRPr/>
              </a:pPr>
              <a:t>233</a:t>
            </a:fld>
            <a:endParaRPr lang="en-US" dirty="0" smtClean="0"/>
          </a:p>
        </p:txBody>
      </p:sp>
      <p:sp>
        <p:nvSpPr>
          <p:cNvPr id="329730" name="Rectangle 2"/>
          <p:cNvSpPr>
            <a:spLocks noGrp="1" noRot="1" noChangeAspect="1" noChangeArrowheads="1" noTextEdit="1"/>
          </p:cNvSpPr>
          <p:nvPr>
            <p:ph type="sldImg"/>
          </p:nvPr>
        </p:nvSpPr>
        <p:spPr>
          <a:ln/>
        </p:spPr>
      </p:sp>
      <p:sp>
        <p:nvSpPr>
          <p:cNvPr id="3297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234</a:t>
            </a:fld>
            <a:endParaRPr 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235</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236</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p:txBody>
          <a:bodyPr/>
          <a:lstStyle/>
          <a:p>
            <a:pPr>
              <a:defRPr/>
            </a:pPr>
            <a:fld id="{B56B716A-CC99-4B50-8A18-3187CAD6A30F}" type="slidenum">
              <a:rPr lang="en-US" smtClean="0"/>
              <a:pPr>
                <a:defRPr/>
              </a:pPr>
              <a:t>237</a:t>
            </a:fld>
            <a:endParaRPr lang="en-US" dirty="0" smtClean="0"/>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p:txBody>
          <a:bodyPr/>
          <a:lstStyle/>
          <a:p>
            <a:pPr>
              <a:defRPr/>
            </a:pPr>
            <a:fld id="{BF223A97-4873-4DD8-916A-D021EBDAF542}" type="slidenum">
              <a:rPr lang="en-US" smtClean="0"/>
              <a:pPr>
                <a:defRPr/>
              </a:pPr>
              <a:t>238</a:t>
            </a:fld>
            <a:endParaRPr lang="en-US" dirty="0" smtClean="0"/>
          </a:p>
        </p:txBody>
      </p:sp>
      <p:sp>
        <p:nvSpPr>
          <p:cNvPr id="335874" name="Rectangle 2"/>
          <p:cNvSpPr>
            <a:spLocks noGrp="1" noRot="1" noChangeAspect="1" noChangeArrowheads="1" noTextEdit="1"/>
          </p:cNvSpPr>
          <p:nvPr>
            <p:ph type="sldImg"/>
          </p:nvPr>
        </p:nvSpPr>
        <p:spPr>
          <a:ln/>
        </p:spPr>
      </p:sp>
      <p:sp>
        <p:nvSpPr>
          <p:cNvPr id="335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p:txBody>
          <a:bodyPr/>
          <a:lstStyle/>
          <a:p>
            <a:pPr>
              <a:defRPr/>
            </a:pPr>
            <a:fld id="{BF223A97-4873-4DD8-916A-D021EBDAF542}" type="slidenum">
              <a:rPr lang="en-US" smtClean="0"/>
              <a:pPr>
                <a:defRPr/>
              </a:pPr>
              <a:t>239</a:t>
            </a:fld>
            <a:endParaRPr lang="en-US" dirty="0" smtClean="0"/>
          </a:p>
        </p:txBody>
      </p:sp>
      <p:sp>
        <p:nvSpPr>
          <p:cNvPr id="335874" name="Rectangle 2"/>
          <p:cNvSpPr>
            <a:spLocks noGrp="1" noRot="1" noChangeAspect="1" noChangeArrowheads="1" noTextEdit="1"/>
          </p:cNvSpPr>
          <p:nvPr>
            <p:ph type="sldImg"/>
          </p:nvPr>
        </p:nvSpPr>
        <p:spPr>
          <a:ln/>
        </p:spPr>
      </p:sp>
      <p:sp>
        <p:nvSpPr>
          <p:cNvPr id="335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22</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p:txBody>
          <a:bodyPr/>
          <a:lstStyle/>
          <a:p>
            <a:pPr>
              <a:defRPr/>
            </a:pPr>
            <a:fld id="{BF223A97-4873-4DD8-916A-D021EBDAF542}" type="slidenum">
              <a:rPr lang="en-US" smtClean="0"/>
              <a:pPr>
                <a:defRPr/>
              </a:pPr>
              <a:t>240</a:t>
            </a:fld>
            <a:endParaRPr lang="en-US" dirty="0" smtClean="0"/>
          </a:p>
        </p:txBody>
      </p:sp>
      <p:sp>
        <p:nvSpPr>
          <p:cNvPr id="335874" name="Rectangle 2"/>
          <p:cNvSpPr>
            <a:spLocks noGrp="1" noRot="1" noChangeAspect="1" noChangeArrowheads="1" noTextEdit="1"/>
          </p:cNvSpPr>
          <p:nvPr>
            <p:ph type="sldImg"/>
          </p:nvPr>
        </p:nvSpPr>
        <p:spPr>
          <a:ln/>
        </p:spPr>
      </p:sp>
      <p:sp>
        <p:nvSpPr>
          <p:cNvPr id="3358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p:txBody>
          <a:bodyPr/>
          <a:lstStyle/>
          <a:p>
            <a:pPr>
              <a:defRPr/>
            </a:pPr>
            <a:fld id="{EDD15435-58CF-4036-ADF1-54DD8782D35E}" type="slidenum">
              <a:rPr lang="en-US" smtClean="0"/>
              <a:pPr>
                <a:defRPr/>
              </a:pPr>
              <a:t>242</a:t>
            </a:fld>
            <a:endParaRPr lang="en-US" dirty="0" smtClean="0"/>
          </a:p>
        </p:txBody>
      </p:sp>
      <p:sp>
        <p:nvSpPr>
          <p:cNvPr id="337922" name="Rectangle 2"/>
          <p:cNvSpPr>
            <a:spLocks noGrp="1" noRot="1" noChangeAspect="1" noChangeArrowheads="1" noTextEdit="1"/>
          </p:cNvSpPr>
          <p:nvPr>
            <p:ph type="sldImg"/>
          </p:nvPr>
        </p:nvSpPr>
        <p:spPr>
          <a:ln/>
        </p:spPr>
      </p:sp>
      <p:sp>
        <p:nvSpPr>
          <p:cNvPr id="337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p:txBody>
          <a:bodyPr/>
          <a:lstStyle/>
          <a:p>
            <a:pPr>
              <a:defRPr/>
            </a:pPr>
            <a:fld id="{38BC742A-BDF0-47E2-B33A-55A4A6473022}" type="slidenum">
              <a:rPr lang="en-US" smtClean="0"/>
              <a:pPr>
                <a:defRPr/>
              </a:pPr>
              <a:t>243</a:t>
            </a:fld>
            <a:endParaRPr lang="en-US" dirty="0" smtClean="0"/>
          </a:p>
        </p:txBody>
      </p:sp>
      <p:sp>
        <p:nvSpPr>
          <p:cNvPr id="339970" name="Rectangle 2"/>
          <p:cNvSpPr>
            <a:spLocks noGrp="1" noRot="1" noChangeAspect="1" noChangeArrowheads="1" noTextEdit="1"/>
          </p:cNvSpPr>
          <p:nvPr>
            <p:ph type="sldImg"/>
          </p:nvPr>
        </p:nvSpPr>
        <p:spPr>
          <a:ln/>
        </p:spPr>
      </p:sp>
      <p:sp>
        <p:nvSpPr>
          <p:cNvPr id="339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p:txBody>
          <a:bodyPr/>
          <a:lstStyle/>
          <a:p>
            <a:pPr>
              <a:defRPr/>
            </a:pPr>
            <a:fld id="{9058C637-CAA1-441C-9BE0-B9E15BE52397}" type="slidenum">
              <a:rPr lang="en-US" smtClean="0"/>
              <a:pPr>
                <a:defRPr/>
              </a:pPr>
              <a:t>244</a:t>
            </a:fld>
            <a:endParaRPr lang="en-US" dirty="0" smtClean="0"/>
          </a:p>
        </p:txBody>
      </p:sp>
      <p:sp>
        <p:nvSpPr>
          <p:cNvPr id="342018" name="Rectangle 2"/>
          <p:cNvSpPr>
            <a:spLocks noGrp="1" noRot="1" noChangeAspect="1" noChangeArrowheads="1" noTextEdit="1"/>
          </p:cNvSpPr>
          <p:nvPr>
            <p:ph type="sldImg"/>
          </p:nvPr>
        </p:nvSpPr>
        <p:spPr>
          <a:ln/>
        </p:spPr>
      </p:sp>
      <p:sp>
        <p:nvSpPr>
          <p:cNvPr id="3420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p:txBody>
          <a:bodyPr/>
          <a:lstStyle/>
          <a:p>
            <a:pPr>
              <a:defRPr/>
            </a:pPr>
            <a:fld id="{CA47C189-FBAB-4AB0-902D-F74D100D7B94}" type="slidenum">
              <a:rPr lang="en-US" smtClean="0"/>
              <a:pPr>
                <a:defRPr/>
              </a:pPr>
              <a:t>245</a:t>
            </a:fld>
            <a:endParaRPr lang="en-US" dirty="0" smtClean="0"/>
          </a:p>
        </p:txBody>
      </p:sp>
      <p:sp>
        <p:nvSpPr>
          <p:cNvPr id="344066" name="Rectangle 2"/>
          <p:cNvSpPr>
            <a:spLocks noGrp="1" noRot="1" noChangeAspect="1" noChangeArrowheads="1" noTextEdit="1"/>
          </p:cNvSpPr>
          <p:nvPr>
            <p:ph type="sldImg"/>
          </p:nvPr>
        </p:nvSpPr>
        <p:spPr>
          <a:ln/>
        </p:spPr>
      </p:sp>
      <p:sp>
        <p:nvSpPr>
          <p:cNvPr id="3440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p:txBody>
          <a:bodyPr/>
          <a:lstStyle/>
          <a:p>
            <a:pPr>
              <a:defRPr/>
            </a:pPr>
            <a:fld id="{4CC87ECF-EABC-4FB3-8473-BD7C528DFB43}" type="slidenum">
              <a:rPr lang="en-US" smtClean="0"/>
              <a:pPr>
                <a:defRPr/>
              </a:pPr>
              <a:t>246</a:t>
            </a:fld>
            <a:endParaRPr lang="en-US" dirty="0" smtClean="0"/>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p:txBody>
          <a:bodyPr/>
          <a:lstStyle/>
          <a:p>
            <a:pPr>
              <a:defRPr/>
            </a:pPr>
            <a:fld id="{A41FF778-02E1-4ECE-B94F-97B258584D0B}" type="slidenum">
              <a:rPr lang="en-US" smtClean="0"/>
              <a:pPr>
                <a:defRPr/>
              </a:pPr>
              <a:t>247</a:t>
            </a:fld>
            <a:endParaRPr lang="en-US" dirty="0" smtClean="0"/>
          </a:p>
        </p:txBody>
      </p:sp>
      <p:sp>
        <p:nvSpPr>
          <p:cNvPr id="348162" name="Rectangle 2"/>
          <p:cNvSpPr>
            <a:spLocks noGrp="1" noRot="1" noChangeAspect="1" noChangeArrowheads="1" noTextEdit="1"/>
          </p:cNvSpPr>
          <p:nvPr>
            <p:ph type="sldImg"/>
          </p:nvPr>
        </p:nvSpPr>
        <p:spPr>
          <a:ln/>
        </p:spPr>
      </p:sp>
      <p:sp>
        <p:nvSpPr>
          <p:cNvPr id="3481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p:txBody>
          <a:bodyPr/>
          <a:lstStyle/>
          <a:p>
            <a:pPr>
              <a:defRPr/>
            </a:pPr>
            <a:fld id="{489BBE69-2B56-4867-A3A5-3E8669A7C390}" type="slidenum">
              <a:rPr lang="en-US" smtClean="0"/>
              <a:pPr>
                <a:defRPr/>
              </a:pPr>
              <a:t>248</a:t>
            </a:fld>
            <a:endParaRPr lang="en-US" dirty="0" smtClean="0"/>
          </a:p>
        </p:txBody>
      </p:sp>
      <p:sp>
        <p:nvSpPr>
          <p:cNvPr id="350210" name="Rectangle 2"/>
          <p:cNvSpPr>
            <a:spLocks noGrp="1" noRot="1" noChangeAspect="1" noChangeArrowheads="1" noTextEdit="1"/>
          </p:cNvSpPr>
          <p:nvPr>
            <p:ph type="sldImg"/>
          </p:nvPr>
        </p:nvSpPr>
        <p:spPr>
          <a:ln/>
        </p:spPr>
      </p:sp>
      <p:sp>
        <p:nvSpPr>
          <p:cNvPr id="3502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p:txBody>
          <a:bodyPr/>
          <a:lstStyle/>
          <a:p>
            <a:pPr>
              <a:defRPr/>
            </a:pPr>
            <a:fld id="{5CEA4459-42E2-439E-A02E-60E4DBD629E6}" type="slidenum">
              <a:rPr lang="en-US" smtClean="0"/>
              <a:pPr>
                <a:defRPr/>
              </a:pPr>
              <a:t>249</a:t>
            </a:fld>
            <a:endParaRPr lang="en-US" dirty="0" smtClean="0"/>
          </a:p>
        </p:txBody>
      </p:sp>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p:txBody>
          <a:bodyPr/>
          <a:lstStyle/>
          <a:p>
            <a:pPr>
              <a:defRPr/>
            </a:pPr>
            <a:fld id="{E720B98A-E578-4C17-A381-78120237EA1F}" type="slidenum">
              <a:rPr lang="en-US" smtClean="0"/>
              <a:pPr>
                <a:defRPr/>
              </a:pPr>
              <a:t>250</a:t>
            </a:fld>
            <a:endParaRPr lang="en-US" dirty="0" smtClean="0"/>
          </a:p>
        </p:txBody>
      </p:sp>
      <p:sp>
        <p:nvSpPr>
          <p:cNvPr id="354306" name="Rectangle 2"/>
          <p:cNvSpPr>
            <a:spLocks noGrp="1" noRot="1" noChangeAspect="1" noChangeArrowheads="1" noTextEdit="1"/>
          </p:cNvSpPr>
          <p:nvPr>
            <p:ph type="sldImg"/>
          </p:nvPr>
        </p:nvSpPr>
        <p:spPr>
          <a:ln/>
        </p:spPr>
      </p:sp>
      <p:sp>
        <p:nvSpPr>
          <p:cNvPr id="3543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23</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24</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p:txBody>
          <a:bodyPr/>
          <a:lstStyle/>
          <a:p>
            <a:pPr>
              <a:defRPr/>
            </a:pPr>
            <a:fld id="{27F0328D-9E96-4F51-9A8B-F08368AAE486}" type="slidenum">
              <a:rPr lang="en-US" smtClean="0"/>
              <a:pPr>
                <a:defRPr/>
              </a:pPr>
              <a:t>25</a:t>
            </a:fld>
            <a:endParaRPr lang="en-US" dirty="0" smtClean="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p:txBody>
          <a:bodyPr/>
          <a:lstStyle/>
          <a:p>
            <a:pPr>
              <a:defRPr/>
            </a:pPr>
            <a:fld id="{3C62090E-764D-4178-A492-832FA53B49CC}" type="slidenum">
              <a:rPr lang="en-US" smtClean="0"/>
              <a:pPr>
                <a:defRPr/>
              </a:pPr>
              <a:t>26</a:t>
            </a:fld>
            <a:endParaRPr lang="en-US" dirty="0" smtClean="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p:txBody>
          <a:bodyPr/>
          <a:lstStyle/>
          <a:p>
            <a:pPr>
              <a:defRPr/>
            </a:pPr>
            <a:fld id="{573AE021-D278-49C5-9196-86BBBF5EE653}" type="slidenum">
              <a:rPr lang="en-US" smtClean="0"/>
              <a:pPr>
                <a:defRPr/>
              </a:pPr>
              <a:t>27</a:t>
            </a:fld>
            <a:endParaRPr lang="en-US" dirty="0" smtClean="0"/>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p:txBody>
          <a:bodyPr/>
          <a:lstStyle/>
          <a:p>
            <a:pPr>
              <a:defRPr/>
            </a:pPr>
            <a:fld id="{B7BC3EF4-34E5-4BF2-9535-C41FC55EAD98}" type="slidenum">
              <a:rPr lang="en-US" smtClean="0"/>
              <a:pPr>
                <a:defRPr/>
              </a:pPr>
              <a:t>28</a:t>
            </a:fld>
            <a:endParaRPr lang="en-US" dirty="0" smtClean="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p:txBody>
          <a:bodyPr/>
          <a:lstStyle/>
          <a:p>
            <a:pPr>
              <a:defRPr/>
            </a:pPr>
            <a:fld id="{3870A84F-1B7F-4967-8899-C0D046D2BEB2}" type="slidenum">
              <a:rPr lang="en-US" smtClean="0"/>
              <a:pPr>
                <a:defRPr/>
              </a:pPr>
              <a:t>29</a:t>
            </a:fld>
            <a:endParaRPr lang="en-US" dirty="0" smtClean="0"/>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p:txBody>
          <a:bodyPr/>
          <a:lstStyle/>
          <a:p>
            <a:pPr>
              <a:defRPr/>
            </a:pPr>
            <a:fld id="{1927F641-1C49-48DD-8D9C-B18370C5AE86}" type="slidenum">
              <a:rPr lang="en-US" smtClean="0"/>
              <a:pPr>
                <a:defRPr/>
              </a:pPr>
              <a:t>30</a:t>
            </a:fld>
            <a:endParaRPr lang="en-US" dirty="0" smtClean="0"/>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p:txBody>
          <a:bodyPr/>
          <a:lstStyle/>
          <a:p>
            <a:pPr>
              <a:defRPr/>
            </a:pPr>
            <a:fld id="{014F6955-9FF7-4515-9B18-4F7CB3050A6D}" type="slidenum">
              <a:rPr lang="en-US" smtClean="0"/>
              <a:pPr>
                <a:defRPr/>
              </a:pPr>
              <a:t>3</a:t>
            </a:fld>
            <a:endParaRPr lang="en-US" dirty="0" smtClean="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p:txBody>
          <a:bodyPr/>
          <a:lstStyle/>
          <a:p>
            <a:pPr>
              <a:defRPr/>
            </a:pPr>
            <a:fld id="{134F20EA-C3BA-4CA5-BB1A-1D692C124A1E}" type="slidenum">
              <a:rPr lang="en-US" smtClean="0"/>
              <a:pPr>
                <a:defRPr/>
              </a:pPr>
              <a:t>31</a:t>
            </a:fld>
            <a:endParaRPr lang="en-US" dirty="0" smtClean="0"/>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p:txBody>
          <a:bodyPr/>
          <a:lstStyle/>
          <a:p>
            <a:pPr>
              <a:defRPr/>
            </a:pPr>
            <a:fld id="{A91DDC89-61DB-4F2E-9BC4-3DDA81AC7E4D}" type="slidenum">
              <a:rPr lang="en-US" smtClean="0"/>
              <a:pPr>
                <a:defRPr/>
              </a:pPr>
              <a:t>32</a:t>
            </a:fld>
            <a:endParaRPr lang="en-US" dirty="0" smtClean="0"/>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p:txBody>
          <a:bodyPr/>
          <a:lstStyle/>
          <a:p>
            <a:pPr>
              <a:defRPr/>
            </a:pPr>
            <a:fld id="{0720EDFB-6841-4C01-B6F8-0B0136A61D9D}" type="slidenum">
              <a:rPr lang="en-US" smtClean="0"/>
              <a:pPr>
                <a:defRPr/>
              </a:pPr>
              <a:t>33</a:t>
            </a:fld>
            <a:endParaRPr lang="en-US" dirty="0" smtClean="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p:txBody>
          <a:bodyPr/>
          <a:lstStyle/>
          <a:p>
            <a:pPr>
              <a:defRPr/>
            </a:pPr>
            <a:fld id="{1DF142BA-E632-48DB-A6AA-AC7D7F3B79E7}" type="slidenum">
              <a:rPr lang="en-US" smtClean="0"/>
              <a:pPr>
                <a:defRPr/>
              </a:pPr>
              <a:t>34</a:t>
            </a:fld>
            <a:endParaRPr lang="en-US" dirty="0" smtClean="0"/>
          </a:p>
        </p:txBody>
      </p:sp>
      <p:sp>
        <p:nvSpPr>
          <p:cNvPr id="78850"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37</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p:txBody>
          <a:bodyPr/>
          <a:lstStyle/>
          <a:p>
            <a:pPr>
              <a:defRPr/>
            </a:pPr>
            <a:fld id="{60DEFD1E-6831-4FB9-B3D4-4210846669EC}" type="slidenum">
              <a:rPr lang="en-US" smtClean="0"/>
              <a:pPr>
                <a:defRPr/>
              </a:pPr>
              <a:t>39</a:t>
            </a:fld>
            <a:endParaRPr lang="en-US" dirty="0" smtClean="0"/>
          </a:p>
        </p:txBody>
      </p:sp>
      <p:sp>
        <p:nvSpPr>
          <p:cNvPr id="81922" name="Rectangle 2"/>
          <p:cNvSpPr>
            <a:spLocks noGrp="1" noRot="1" noChangeAspect="1" noChangeArrowheads="1" noTextEdit="1"/>
          </p:cNvSpPr>
          <p:nvPr>
            <p:ph type="sldImg"/>
          </p:nvPr>
        </p:nvSpPr>
        <p:spPr>
          <a:ln/>
        </p:spPr>
      </p:sp>
      <p:sp>
        <p:nvSpPr>
          <p:cNvPr id="819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p:txBody>
          <a:bodyPr/>
          <a:lstStyle/>
          <a:p>
            <a:pPr>
              <a:defRPr/>
            </a:pPr>
            <a:fld id="{37C0ACFA-6F43-4B0A-A77A-2383AE802CF9}" type="slidenum">
              <a:rPr lang="en-US" smtClean="0"/>
              <a:pPr>
                <a:defRPr/>
              </a:pPr>
              <a:t>40</a:t>
            </a:fld>
            <a:endParaRPr lang="en-US" dirty="0" smtClean="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p:txBody>
          <a:bodyPr/>
          <a:lstStyle/>
          <a:p>
            <a:pPr>
              <a:defRPr/>
            </a:pPr>
            <a:fld id="{C11E6971-FC6C-445A-AAF6-21C35130F807}" type="slidenum">
              <a:rPr lang="en-US" smtClean="0"/>
              <a:pPr>
                <a:defRPr/>
              </a:pPr>
              <a:t>41</a:t>
            </a:fld>
            <a:endParaRPr lang="en-US" dirty="0" smtClean="0"/>
          </a:p>
        </p:txBody>
      </p:sp>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p:txBody>
          <a:bodyPr/>
          <a:lstStyle/>
          <a:p>
            <a:pPr>
              <a:defRPr/>
            </a:pPr>
            <a:fld id="{C976DCF7-C5A4-4838-B2A4-1470B3BBB533}" type="slidenum">
              <a:rPr lang="en-US" smtClean="0"/>
              <a:pPr>
                <a:defRPr/>
              </a:pPr>
              <a:t>42</a:t>
            </a:fld>
            <a:endParaRPr lang="en-US" dirty="0" smtClean="0"/>
          </a:p>
        </p:txBody>
      </p:sp>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p:txBody>
          <a:bodyPr/>
          <a:lstStyle/>
          <a:p>
            <a:pPr>
              <a:defRPr/>
            </a:pPr>
            <a:fld id="{266FDE80-34D3-4F57-8E4D-4C8B636657D6}" type="slidenum">
              <a:rPr lang="en-US" smtClean="0"/>
              <a:pPr>
                <a:defRPr/>
              </a:pPr>
              <a:t>43</a:t>
            </a:fld>
            <a:endParaRPr lang="en-US" dirty="0" smtClean="0"/>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p:txBody>
          <a:bodyPr/>
          <a:lstStyle/>
          <a:p>
            <a:pPr>
              <a:defRPr/>
            </a:pPr>
            <a:fld id="{C1BA9830-0DE7-4319-B00F-C61D4811E67A}" type="slidenum">
              <a:rPr lang="en-US" smtClean="0"/>
              <a:pPr>
                <a:defRPr/>
              </a:pPr>
              <a:t>4</a:t>
            </a:fld>
            <a:endParaRPr lang="en-US" dirty="0" smtClean="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p:txBody>
          <a:bodyPr/>
          <a:lstStyle/>
          <a:p>
            <a:pPr>
              <a:defRPr/>
            </a:pPr>
            <a:fld id="{79C111FB-0F49-42FE-842F-597D7C80CC2D}" type="slidenum">
              <a:rPr lang="en-US" smtClean="0"/>
              <a:pPr>
                <a:defRPr/>
              </a:pPr>
              <a:t>44</a:t>
            </a:fld>
            <a:endParaRPr lang="en-US" dirty="0" smtClean="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p:txBody>
          <a:bodyPr/>
          <a:lstStyle/>
          <a:p>
            <a:pPr>
              <a:defRPr/>
            </a:pPr>
            <a:fld id="{79C111FB-0F49-42FE-842F-597D7C80CC2D}" type="slidenum">
              <a:rPr lang="en-US" smtClean="0"/>
              <a:pPr>
                <a:defRPr/>
              </a:pPr>
              <a:t>45</a:t>
            </a:fld>
            <a:endParaRPr lang="en-US" dirty="0" smtClean="0"/>
          </a:p>
        </p:txBody>
      </p:sp>
      <p:sp>
        <p:nvSpPr>
          <p:cNvPr id="92162" name="Rectangle 2"/>
          <p:cNvSpPr>
            <a:spLocks noGrp="1" noRot="1" noChangeAspect="1" noChangeArrowheads="1" noTextEdit="1"/>
          </p:cNvSpPr>
          <p:nvPr>
            <p:ph type="sldImg"/>
          </p:nvPr>
        </p:nvSpPr>
        <p:spPr>
          <a:ln/>
        </p:spPr>
      </p:sp>
      <p:sp>
        <p:nvSpPr>
          <p:cNvPr id="921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p:txBody>
          <a:bodyPr/>
          <a:lstStyle/>
          <a:p>
            <a:pPr>
              <a:defRPr/>
            </a:pPr>
            <a:fld id="{435519B2-B6A6-4692-B391-BB19B6181D0E}" type="slidenum">
              <a:rPr lang="en-US" smtClean="0"/>
              <a:pPr>
                <a:defRPr/>
              </a:pPr>
              <a:t>47</a:t>
            </a:fld>
            <a:endParaRPr lang="en-US" dirty="0" smtClean="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p:txBody>
          <a:bodyPr/>
          <a:lstStyle/>
          <a:p>
            <a:pPr>
              <a:defRPr/>
            </a:pPr>
            <a:fld id="{B014CA4E-2A56-41FA-83CA-AD811972550D}" type="slidenum">
              <a:rPr lang="en-US" smtClean="0"/>
              <a:pPr>
                <a:defRPr/>
              </a:pPr>
              <a:t>48</a:t>
            </a:fld>
            <a:endParaRPr lang="en-US" dirty="0" smtClean="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p:txBody>
          <a:bodyPr/>
          <a:lstStyle/>
          <a:p>
            <a:pPr>
              <a:defRPr/>
            </a:pPr>
            <a:fld id="{5FFF22CC-62BE-4E7F-88A3-4CD5DEBA509D}" type="slidenum">
              <a:rPr lang="en-US" smtClean="0"/>
              <a:pPr>
                <a:defRPr/>
              </a:pPr>
              <a:t>49</a:t>
            </a:fld>
            <a:endParaRPr lang="en-US" dirty="0" smtClean="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p:txBody>
          <a:bodyPr/>
          <a:lstStyle/>
          <a:p>
            <a:pPr>
              <a:defRPr/>
            </a:pPr>
            <a:fld id="{D12634B0-814E-4EBC-8966-77CB1E7056D5}" type="slidenum">
              <a:rPr lang="en-US" smtClean="0"/>
              <a:pPr>
                <a:defRPr/>
              </a:pPr>
              <a:t>50</a:t>
            </a:fld>
            <a:endParaRPr lang="en-US" dirty="0" smtClean="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p:txBody>
          <a:bodyPr/>
          <a:lstStyle/>
          <a:p>
            <a:pPr>
              <a:defRPr/>
            </a:pPr>
            <a:fld id="{99D2A155-2C8F-4CCE-80F1-9CA883008828}" type="slidenum">
              <a:rPr lang="en-US" smtClean="0"/>
              <a:pPr>
                <a:defRPr/>
              </a:pPr>
              <a:t>51</a:t>
            </a:fld>
            <a:endParaRPr lang="en-US" dirty="0" smtClean="0"/>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p:txBody>
          <a:bodyPr/>
          <a:lstStyle/>
          <a:p>
            <a:pPr>
              <a:defRPr/>
            </a:pPr>
            <a:fld id="{032289F2-3D70-4CED-84BA-0BF9A49D483C}" type="slidenum">
              <a:rPr lang="en-US" smtClean="0"/>
              <a:pPr>
                <a:defRPr/>
              </a:pPr>
              <a:t>52</a:t>
            </a:fld>
            <a:endParaRPr lang="en-US" dirty="0" smtClean="0"/>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p:txBody>
          <a:bodyPr/>
          <a:lstStyle/>
          <a:p>
            <a:pPr>
              <a:defRPr/>
            </a:pPr>
            <a:fld id="{0BE20A59-52EE-40BC-B42F-A59D3466827E}" type="slidenum">
              <a:rPr lang="en-US" smtClean="0"/>
              <a:pPr>
                <a:defRPr/>
              </a:pPr>
              <a:t>53</a:t>
            </a:fld>
            <a:endParaRPr lang="en-US" dirty="0" smtClean="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p:txBody>
          <a:bodyPr/>
          <a:lstStyle/>
          <a:p>
            <a:pPr>
              <a:defRPr/>
            </a:pPr>
            <a:fld id="{1B80CD86-B86A-4F7A-BE5A-82126F0282D6}" type="slidenum">
              <a:rPr lang="en-US" smtClean="0"/>
              <a:pPr>
                <a:defRPr/>
              </a:pPr>
              <a:t>54</a:t>
            </a:fld>
            <a:endParaRPr lang="en-US" dirty="0" smtClean="0"/>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p:txBody>
          <a:bodyPr/>
          <a:lstStyle/>
          <a:p>
            <a:pPr>
              <a:defRPr/>
            </a:pPr>
            <a:fld id="{5E03B0DC-2693-41A4-A754-13999081DD68}" type="slidenum">
              <a:rPr lang="en-US" smtClean="0"/>
              <a:pPr>
                <a:defRPr/>
              </a:pPr>
              <a:t>5</a:t>
            </a:fld>
            <a:endParaRPr lang="en-US" dirty="0" smtClean="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p:txBody>
          <a:bodyPr/>
          <a:lstStyle/>
          <a:p>
            <a:pPr>
              <a:defRPr/>
            </a:pPr>
            <a:fld id="{9C635DD7-30E0-40FE-97F6-B78177471B47}" type="slidenum">
              <a:rPr lang="en-US" smtClean="0">
                <a:solidFill>
                  <a:srgbClr val="000000"/>
                </a:solidFill>
              </a:rPr>
              <a:pPr>
                <a:defRPr/>
              </a:pPr>
              <a:t>55</a:t>
            </a:fld>
            <a:endParaRPr lang="en-US" dirty="0" smtClean="0">
              <a:solidFill>
                <a:srgbClr val="000000"/>
              </a:solidFill>
            </a:endParaRPr>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56</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p:txBody>
          <a:bodyPr/>
          <a:lstStyle/>
          <a:p>
            <a:pPr>
              <a:defRPr/>
            </a:pPr>
            <a:fld id="{A24AE44E-F874-4B04-B66B-43114B31C88F}" type="slidenum">
              <a:rPr lang="en-US" smtClean="0"/>
              <a:pPr>
                <a:defRPr/>
              </a:pPr>
              <a:t>57</a:t>
            </a:fld>
            <a:endParaRPr lang="en-US" dirty="0" smtClean="0"/>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p:txBody>
          <a:bodyPr/>
          <a:lstStyle/>
          <a:p>
            <a:pPr>
              <a:defRPr/>
            </a:pPr>
            <a:fld id="{7001B1A8-9876-443E-9595-A40A1201822D}" type="slidenum">
              <a:rPr lang="en-US" smtClean="0"/>
              <a:pPr>
                <a:defRPr/>
              </a:pPr>
              <a:t>58</a:t>
            </a:fld>
            <a:endParaRPr lang="en-US" dirty="0" smtClean="0"/>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p:txBody>
          <a:bodyPr/>
          <a:lstStyle/>
          <a:p>
            <a:pPr>
              <a:defRPr/>
            </a:pPr>
            <a:fld id="{2340318A-F185-4AF8-9C47-FD88200A4F02}" type="slidenum">
              <a:rPr lang="en-US" smtClean="0"/>
              <a:pPr>
                <a:defRPr/>
              </a:pPr>
              <a:t>59</a:t>
            </a:fld>
            <a:endParaRPr lang="en-US" dirty="0" smtClean="0"/>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p:txBody>
          <a:bodyPr/>
          <a:lstStyle/>
          <a:p>
            <a:pPr>
              <a:defRPr/>
            </a:pPr>
            <a:fld id="{A24AE44E-F874-4B04-B66B-43114B31C88F}" type="slidenum">
              <a:rPr lang="en-US" smtClean="0"/>
              <a:pPr>
                <a:defRPr/>
              </a:pPr>
              <a:t>60</a:t>
            </a:fld>
            <a:endParaRPr lang="en-US" dirty="0" smtClean="0"/>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p:txBody>
          <a:bodyPr/>
          <a:lstStyle/>
          <a:p>
            <a:pPr>
              <a:defRPr/>
            </a:pPr>
            <a:fld id="{70D313BB-E665-4E7D-A512-D491BB22389E}" type="slidenum">
              <a:rPr lang="en-US" smtClean="0"/>
              <a:pPr>
                <a:defRPr/>
              </a:pPr>
              <a:t>61</a:t>
            </a:fld>
            <a:endParaRPr lang="en-US" dirty="0" smtClean="0"/>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p:txBody>
          <a:bodyPr/>
          <a:lstStyle/>
          <a:p>
            <a:pPr>
              <a:defRPr/>
            </a:pPr>
            <a:fld id="{20EFE561-0701-41DB-AC02-C9B62E6D0489}" type="slidenum">
              <a:rPr lang="en-US" smtClean="0"/>
              <a:pPr>
                <a:defRPr/>
              </a:pPr>
              <a:t>62</a:t>
            </a:fld>
            <a:endParaRPr lang="en-US" dirty="0" smtClean="0"/>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p:txBody>
          <a:bodyPr/>
          <a:lstStyle/>
          <a:p>
            <a:pPr>
              <a:defRPr/>
            </a:pPr>
            <a:fld id="{6CDBF415-8988-42A8-84FD-549F2E835FFD}" type="slidenum">
              <a:rPr lang="en-US" smtClean="0"/>
              <a:pPr>
                <a:defRPr/>
              </a:pPr>
              <a:t>63</a:t>
            </a:fld>
            <a:endParaRPr lang="en-US" dirty="0" smtClean="0"/>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p:txBody>
          <a:bodyPr/>
          <a:lstStyle/>
          <a:p>
            <a:pPr>
              <a:defRPr/>
            </a:pPr>
            <a:fld id="{110A0F6F-634B-4A1E-A030-ED999B48A52C}" type="slidenum">
              <a:rPr lang="en-US" smtClean="0"/>
              <a:pPr>
                <a:defRPr/>
              </a:pPr>
              <a:t>64</a:t>
            </a:fld>
            <a:endParaRPr lang="en-US" dirty="0" smtClean="0"/>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p:txBody>
          <a:bodyPr/>
          <a:lstStyle/>
          <a:p>
            <a:pPr>
              <a:defRPr/>
            </a:pPr>
            <a:fld id="{492CE5DC-5556-4450-87BA-5C67209A6ADB}" type="slidenum">
              <a:rPr lang="en-US" smtClean="0"/>
              <a:pPr>
                <a:defRPr/>
              </a:pPr>
              <a:t>6</a:t>
            </a:fld>
            <a:endParaRPr lang="en-US" dirty="0" smtClean="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p:txBody>
          <a:bodyPr/>
          <a:lstStyle/>
          <a:p>
            <a:pPr>
              <a:defRPr/>
            </a:pPr>
            <a:fld id="{318E05F7-69B9-4E2E-9798-C12903992D03}" type="slidenum">
              <a:rPr lang="en-US" smtClean="0"/>
              <a:pPr>
                <a:defRPr/>
              </a:pPr>
              <a:t>65</a:t>
            </a:fld>
            <a:endParaRPr lang="en-US" dirty="0" smtClean="0"/>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p:txBody>
          <a:bodyPr/>
          <a:lstStyle/>
          <a:p>
            <a:pPr>
              <a:defRPr/>
            </a:pPr>
            <a:fld id="{88C99ECB-8C4D-4D93-9E05-0FF2ABD31BEB}" type="slidenum">
              <a:rPr lang="en-US" smtClean="0"/>
              <a:pPr>
                <a:defRPr/>
              </a:pPr>
              <a:t>66</a:t>
            </a:fld>
            <a:endParaRPr lang="en-US" dirty="0" smtClean="0"/>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p:txBody>
          <a:bodyPr/>
          <a:lstStyle/>
          <a:p>
            <a:pPr>
              <a:defRPr/>
            </a:pPr>
            <a:fld id="{34EB6C39-B418-4A0A-AC26-A4FEF78BE227}" type="slidenum">
              <a:rPr lang="en-US" smtClean="0"/>
              <a:pPr>
                <a:defRPr/>
              </a:pPr>
              <a:t>67</a:t>
            </a:fld>
            <a:endParaRPr lang="en-US" dirty="0" smtClean="0"/>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p:txBody>
          <a:bodyPr/>
          <a:lstStyle/>
          <a:p>
            <a:pPr>
              <a:defRPr/>
            </a:pPr>
            <a:fld id="{57C01B66-FC4C-4D03-B4CE-494EA1547A28}" type="slidenum">
              <a:rPr lang="en-US" smtClean="0"/>
              <a:pPr>
                <a:defRPr/>
              </a:pPr>
              <a:t>68</a:t>
            </a:fld>
            <a:endParaRPr lang="en-US" dirty="0" smtClean="0"/>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p:txBody>
          <a:bodyPr/>
          <a:lstStyle/>
          <a:p>
            <a:pPr>
              <a:defRPr/>
            </a:pPr>
            <a:fld id="{35F451F5-326A-4C3F-AEA9-D67A89DAAF1E}" type="slidenum">
              <a:rPr lang="en-US" smtClean="0"/>
              <a:pPr>
                <a:defRPr/>
              </a:pPr>
              <a:t>69</a:t>
            </a:fld>
            <a:endParaRPr lang="en-US" dirty="0" smtClean="0"/>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p:txBody>
          <a:bodyPr/>
          <a:lstStyle/>
          <a:p>
            <a:pPr>
              <a:defRPr/>
            </a:pPr>
            <a:fld id="{8D0943EA-79DE-4CB7-B2D0-E3179F70640D}" type="slidenum">
              <a:rPr lang="en-US" smtClean="0"/>
              <a:pPr>
                <a:defRPr/>
              </a:pPr>
              <a:t>70</a:t>
            </a:fld>
            <a:endParaRPr lang="en-US" dirty="0" smtClean="0"/>
          </a:p>
        </p:txBody>
      </p:sp>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p:txBody>
          <a:bodyPr/>
          <a:lstStyle/>
          <a:p>
            <a:pPr>
              <a:defRPr/>
            </a:pPr>
            <a:fld id="{D8C9FFFA-1641-4CA0-B809-A97D27436621}" type="slidenum">
              <a:rPr lang="en-US" smtClean="0"/>
              <a:pPr>
                <a:defRPr/>
              </a:pPr>
              <a:t>71</a:t>
            </a:fld>
            <a:endParaRPr lang="en-US" dirty="0" smtClean="0"/>
          </a:p>
        </p:txBody>
      </p:sp>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p:txBody>
          <a:bodyPr/>
          <a:lstStyle/>
          <a:p>
            <a:pPr>
              <a:defRPr/>
            </a:pPr>
            <a:fld id="{55452889-A6A8-4B1A-BCF9-6B3A53988EC8}" type="slidenum">
              <a:rPr lang="en-US" smtClean="0"/>
              <a:pPr>
                <a:defRPr/>
              </a:pPr>
              <a:t>73</a:t>
            </a:fld>
            <a:endParaRPr lang="en-US" dirty="0" smtClean="0"/>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p:txBody>
          <a:bodyPr/>
          <a:lstStyle/>
          <a:p>
            <a:pPr>
              <a:defRPr/>
            </a:pPr>
            <a:fld id="{58D86BD1-FFB7-4C43-908A-6DDD99CC852C}" type="slidenum">
              <a:rPr lang="en-US" smtClean="0"/>
              <a:pPr>
                <a:defRPr/>
              </a:pPr>
              <a:t>74</a:t>
            </a:fld>
            <a:endParaRPr lang="en-US" dirty="0" smtClean="0"/>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p:txBody>
          <a:bodyPr/>
          <a:lstStyle/>
          <a:p>
            <a:pPr>
              <a:defRPr/>
            </a:pPr>
            <a:fld id="{4A082D69-FE4E-4E7A-8B77-D34D84E471D1}" type="slidenum">
              <a:rPr lang="en-US" smtClean="0"/>
              <a:pPr>
                <a:defRPr/>
              </a:pPr>
              <a:t>75</a:t>
            </a:fld>
            <a:endParaRPr lang="en-US" dirty="0" smtClean="0"/>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p:txBody>
          <a:bodyPr/>
          <a:lstStyle/>
          <a:p>
            <a:pPr>
              <a:defRPr/>
            </a:pPr>
            <a:fld id="{3FB7220B-7F57-4FAA-96D4-131B141DF096}" type="slidenum">
              <a:rPr lang="en-US" smtClean="0"/>
              <a:pPr>
                <a:defRPr/>
              </a:pPr>
              <a:t>7</a:t>
            </a:fld>
            <a:endParaRPr lang="en-US" dirty="0" smtClean="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p:txBody>
          <a:bodyPr/>
          <a:lstStyle/>
          <a:p>
            <a:pPr>
              <a:defRPr/>
            </a:pPr>
            <a:fld id="{9958B794-3507-477C-A911-26DB6302AD6C}" type="slidenum">
              <a:rPr lang="en-US" smtClean="0"/>
              <a:pPr>
                <a:defRPr/>
              </a:pPr>
              <a:t>76</a:t>
            </a:fld>
            <a:endParaRPr lang="en-US" dirty="0" smtClean="0"/>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p:txBody>
          <a:bodyPr/>
          <a:lstStyle/>
          <a:p>
            <a:pPr>
              <a:defRPr/>
            </a:pPr>
            <a:fld id="{38FEB65B-A6F8-4A4D-B797-8CA9EE2B55D3}" type="slidenum">
              <a:rPr lang="en-US" smtClean="0"/>
              <a:pPr>
                <a:defRPr/>
              </a:pPr>
              <a:t>77</a:t>
            </a:fld>
            <a:endParaRPr lang="en-US" dirty="0" smtClean="0"/>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p:txBody>
          <a:bodyPr/>
          <a:lstStyle/>
          <a:p>
            <a:pPr>
              <a:defRPr/>
            </a:pPr>
            <a:fld id="{BEC04974-4533-4E57-A9AB-05EA00305615}" type="slidenum">
              <a:rPr lang="en-US" smtClean="0"/>
              <a:pPr>
                <a:defRPr/>
              </a:pPr>
              <a:t>78</a:t>
            </a:fld>
            <a:endParaRPr lang="en-US" dirty="0" smtClean="0"/>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p:txBody>
          <a:bodyPr/>
          <a:lstStyle/>
          <a:p>
            <a:pPr>
              <a:defRPr/>
            </a:pPr>
            <a:fld id="{BEC04974-4533-4E57-A9AB-05EA00305615}" type="slidenum">
              <a:rPr lang="en-US" smtClean="0"/>
              <a:pPr>
                <a:defRPr/>
              </a:pPr>
              <a:t>79</a:t>
            </a:fld>
            <a:endParaRPr lang="en-US" dirty="0" smtClean="0"/>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p:txBody>
          <a:bodyPr/>
          <a:lstStyle/>
          <a:p>
            <a:pPr>
              <a:defRPr/>
            </a:pPr>
            <a:fld id="{BEC04974-4533-4E57-A9AB-05EA00305615}" type="slidenum">
              <a:rPr lang="en-US" smtClean="0"/>
              <a:pPr>
                <a:defRPr/>
              </a:pPr>
              <a:t>80</a:t>
            </a:fld>
            <a:endParaRPr lang="en-US" dirty="0" smtClean="0"/>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p:txBody>
          <a:bodyPr/>
          <a:lstStyle/>
          <a:p>
            <a:pPr>
              <a:defRPr/>
            </a:pPr>
            <a:fld id="{EAD7C311-2E42-425C-8418-FD429A0A0471}" type="slidenum">
              <a:rPr lang="en-US" smtClean="0"/>
              <a:pPr>
                <a:defRPr/>
              </a:pPr>
              <a:t>81</a:t>
            </a:fld>
            <a:endParaRPr lang="en-US" dirty="0" smtClean="0"/>
          </a:p>
        </p:txBody>
      </p:sp>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p:txBody>
          <a:bodyPr/>
          <a:lstStyle/>
          <a:p>
            <a:pPr>
              <a:defRPr/>
            </a:pPr>
            <a:fld id="{DF70E2F8-C6CA-4347-B2E0-11B63A45030B}" type="slidenum">
              <a:rPr lang="en-US" smtClean="0"/>
              <a:pPr>
                <a:defRPr/>
              </a:pPr>
              <a:t>85</a:t>
            </a:fld>
            <a:endParaRPr lang="en-US" dirty="0" smtClean="0"/>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p:txBody>
          <a:bodyPr/>
          <a:lstStyle/>
          <a:p>
            <a:pPr>
              <a:defRPr/>
            </a:pPr>
            <a:fld id="{2BB09F5F-0147-4044-9BDF-554D93BACFC5}" type="slidenum">
              <a:rPr lang="en-US" smtClean="0"/>
              <a:pPr>
                <a:defRPr/>
              </a:pPr>
              <a:t>86</a:t>
            </a:fld>
            <a:endParaRPr lang="en-US" dirty="0" smtClean="0"/>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87</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88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p:txBody>
          <a:bodyPr/>
          <a:lstStyle/>
          <a:p>
            <a:pPr>
              <a:defRPr/>
            </a:pPr>
            <a:fld id="{614080D0-2F9D-4237-9194-47FE803B16CB}" type="slidenum">
              <a:rPr lang="en-US" smtClean="0"/>
              <a:pPr>
                <a:defRPr/>
              </a:pPr>
              <a:t>8</a:t>
            </a:fld>
            <a:endParaRPr lang="en-US" dirty="0" smtClean="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89</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90</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p:txBody>
          <a:bodyPr/>
          <a:lstStyle/>
          <a:p>
            <a:pPr>
              <a:defRPr/>
            </a:pPr>
            <a:fld id="{6FE50950-902A-434F-AA95-8497F0C821C6}" type="slidenum">
              <a:rPr lang="en-US" smtClean="0"/>
              <a:pPr>
                <a:defRPr/>
              </a:pPr>
              <a:t>91</a:t>
            </a:fld>
            <a:endParaRPr lang="en-US" dirty="0" smtClean="0"/>
          </a:p>
        </p:txBody>
      </p:sp>
      <p:sp>
        <p:nvSpPr>
          <p:cNvPr id="162818" name="Rectangle 2"/>
          <p:cNvSpPr>
            <a:spLocks noGrp="1" noRot="1" noChangeAspect="1" noChangeArrowheads="1" noTextEdit="1"/>
          </p:cNvSpPr>
          <p:nvPr>
            <p:ph type="sldImg"/>
          </p:nvPr>
        </p:nvSpPr>
        <p:spPr>
          <a:ln/>
        </p:spPr>
      </p:sp>
      <p:sp>
        <p:nvSpPr>
          <p:cNvPr id="16281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p:txBody>
          <a:bodyPr/>
          <a:lstStyle/>
          <a:p>
            <a:pPr>
              <a:defRPr/>
            </a:pPr>
            <a:fld id="{F2859F40-45A8-4BA6-BCAF-2B684C170068}" type="slidenum">
              <a:rPr lang="en-US" smtClean="0"/>
              <a:pPr>
                <a:defRPr/>
              </a:pPr>
              <a:t>92</a:t>
            </a:fld>
            <a:endParaRPr lang="en-US" dirty="0" smtClean="0"/>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93</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94</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95</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E315708F-B8FF-4E19-8219-0A7D57E84AE3}" type="slidenum">
              <a:rPr lang="en-US" smtClean="0"/>
              <a:pPr/>
              <a:t>96</a:t>
            </a:fld>
            <a:endParaRPr lang="en-US" dirty="0"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E315708F-B8FF-4E19-8219-0A7D57E84AE3}" type="slidenum">
              <a:rPr lang="en-US" smtClean="0"/>
              <a:pPr/>
              <a:t>97</a:t>
            </a:fld>
            <a:endParaRPr lang="en-US" dirty="0"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p:txBody>
          <a:bodyPr/>
          <a:lstStyle/>
          <a:p>
            <a:pPr>
              <a:defRPr/>
            </a:pPr>
            <a:fld id="{230ADF18-7DD0-4DEF-BDA9-DDCA33EDCB5A}" type="slidenum">
              <a:rPr lang="en-US" smtClean="0"/>
              <a:pPr>
                <a:defRPr/>
              </a:pPr>
              <a:t>98</a:t>
            </a:fld>
            <a:endParaRPr lang="en-US" dirty="0" smtClean="0"/>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p:txBody>
          <a:bodyPr/>
          <a:lstStyle/>
          <a:p>
            <a:pPr>
              <a:defRPr/>
            </a:pPr>
            <a:fld id="{EB8C1676-ABA2-4A45-A87C-2E6E8B3FA3CD}" type="slidenum">
              <a:rPr lang="en-US" smtClean="0"/>
              <a:pPr>
                <a:defRPr/>
              </a:pPr>
              <a:t>9</a:t>
            </a:fld>
            <a:endParaRPr lang="en-US" dirty="0" smtClean="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99</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100</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p:txBody>
          <a:bodyPr/>
          <a:lstStyle/>
          <a:p>
            <a:pPr>
              <a:defRPr/>
            </a:pPr>
            <a:fld id="{6EF673A0-DD74-446D-AF39-D5B5B1C5D84C}" type="slidenum">
              <a:rPr lang="en-US" smtClean="0"/>
              <a:pPr>
                <a:defRPr/>
              </a:pPr>
              <a:t>101</a:t>
            </a:fld>
            <a:endParaRPr lang="en-US" dirty="0" smtClean="0"/>
          </a:p>
        </p:txBody>
      </p:sp>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p:txBody>
          <a:bodyPr/>
          <a:lstStyle/>
          <a:p>
            <a:pPr>
              <a:defRPr/>
            </a:pPr>
            <a:fld id="{C94CF3F3-C351-4AB4-82BB-9F988883A6EE}" type="slidenum">
              <a:rPr lang="en-US" smtClean="0"/>
              <a:pPr>
                <a:defRPr/>
              </a:pPr>
              <a:t>102</a:t>
            </a:fld>
            <a:endParaRPr lang="en-US" dirty="0" smtClean="0"/>
          </a:p>
        </p:txBody>
      </p:sp>
      <p:sp>
        <p:nvSpPr>
          <p:cNvPr id="173058" name="Rectangle 2"/>
          <p:cNvSpPr>
            <a:spLocks noGrp="1" noRot="1" noChangeAspect="1" noChangeArrowheads="1" noTextEdit="1"/>
          </p:cNvSpPr>
          <p:nvPr>
            <p:ph type="sldImg"/>
          </p:nvPr>
        </p:nvSpPr>
        <p:spPr>
          <a:ln/>
        </p:spPr>
      </p:sp>
      <p:sp>
        <p:nvSpPr>
          <p:cNvPr id="17305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p:txBody>
          <a:bodyPr/>
          <a:lstStyle/>
          <a:p>
            <a:pPr>
              <a:defRPr/>
            </a:pPr>
            <a:fld id="{6ACD2BD5-0134-437B-951A-BAE4B3E59931}" type="slidenum">
              <a:rPr lang="en-US" smtClean="0"/>
              <a:pPr>
                <a:defRPr/>
              </a:pPr>
              <a:t>103</a:t>
            </a:fld>
            <a:endParaRPr lang="en-US" dirty="0" smtClean="0"/>
          </a:p>
        </p:txBody>
      </p:sp>
      <p:sp>
        <p:nvSpPr>
          <p:cNvPr id="175106" name="Rectangle 2"/>
          <p:cNvSpPr>
            <a:spLocks noGrp="1" noRot="1" noChangeAspect="1" noChangeArrowheads="1" noTextEdit="1"/>
          </p:cNvSpPr>
          <p:nvPr>
            <p:ph type="sldImg"/>
          </p:nvPr>
        </p:nvSpPr>
        <p:spPr>
          <a:ln/>
        </p:spPr>
      </p:sp>
      <p:sp>
        <p:nvSpPr>
          <p:cNvPr id="17510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p:txBody>
          <a:bodyPr/>
          <a:lstStyle/>
          <a:p>
            <a:pPr>
              <a:defRPr/>
            </a:pPr>
            <a:fld id="{C60B05B9-9AC1-46A8-A570-E0FB613BF5F8}" type="slidenum">
              <a:rPr lang="en-US" smtClean="0"/>
              <a:pPr>
                <a:defRPr/>
              </a:pPr>
              <a:t>104</a:t>
            </a:fld>
            <a:endParaRPr lang="en-US" dirty="0" smtClean="0"/>
          </a:p>
        </p:txBody>
      </p:sp>
      <p:sp>
        <p:nvSpPr>
          <p:cNvPr id="177154" name="Rectangle 2"/>
          <p:cNvSpPr>
            <a:spLocks noGrp="1" noRot="1" noChangeAspect="1" noChangeArrowheads="1" noTextEdit="1"/>
          </p:cNvSpPr>
          <p:nvPr>
            <p:ph type="sldImg"/>
          </p:nvPr>
        </p:nvSpPr>
        <p:spPr>
          <a:ln/>
        </p:spPr>
      </p:sp>
      <p:sp>
        <p:nvSpPr>
          <p:cNvPr id="177155"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p:txBody>
          <a:bodyPr/>
          <a:lstStyle/>
          <a:p>
            <a:pPr>
              <a:defRPr/>
            </a:pPr>
            <a:fld id="{53201B99-7FAE-4AC0-9E18-81167964D867}" type="slidenum">
              <a:rPr lang="en-US" smtClean="0"/>
              <a:pPr>
                <a:defRPr/>
              </a:pPr>
              <a:t>105</a:t>
            </a:fld>
            <a:endParaRPr lang="en-US" dirty="0" smtClean="0"/>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p:txBody>
          <a:bodyPr/>
          <a:lstStyle/>
          <a:p>
            <a:pPr>
              <a:defRPr/>
            </a:pPr>
            <a:fld id="{22786731-0097-4CBC-A8DE-E0275BA16648}" type="slidenum">
              <a:rPr lang="en-US" smtClean="0"/>
              <a:pPr>
                <a:defRPr/>
              </a:pPr>
              <a:t>106</a:t>
            </a:fld>
            <a:endParaRPr lang="en-US" dirty="0" smtClean="0"/>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p:txBody>
          <a:bodyPr/>
          <a:lstStyle/>
          <a:p>
            <a:pPr>
              <a:defRPr/>
            </a:pPr>
            <a:fld id="{E6958D25-8B78-4834-97E0-2E0D2AEEE296}" type="slidenum">
              <a:rPr lang="en-US" smtClean="0"/>
              <a:pPr>
                <a:defRPr/>
              </a:pPr>
              <a:t>107</a:t>
            </a:fld>
            <a:endParaRPr lang="en-US" dirty="0" smtClean="0"/>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BAB8602-642A-458C-B17F-5C5D10E7E2FA}" type="slidenum">
              <a:rPr lang="en-US" smtClean="0"/>
              <a:pPr>
                <a:defRPr/>
              </a:pPr>
              <a:t>108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9634" name="Rectangle 1026"/>
          <p:cNvSpPr>
            <a:spLocks noGrp="1" noChangeArrowheads="1"/>
          </p:cNvSpPr>
          <p:nvPr>
            <p:ph type="ctrTitle"/>
          </p:nvPr>
        </p:nvSpPr>
        <p:spPr>
          <a:xfrm>
            <a:off x="685800" y="1522413"/>
            <a:ext cx="7772400" cy="1143000"/>
          </a:xfrm>
          <a:effectLst/>
        </p:spPr>
        <p:txBody>
          <a:bodyPr/>
          <a:lstStyle>
            <a:lvl1pPr>
              <a:defRPr sz="7200">
                <a:latin typeface="Peignot Medium" pitchFamily="82" charset="0"/>
              </a:defRPr>
            </a:lvl1pPr>
          </a:lstStyle>
          <a:p>
            <a:r>
              <a:rPr lang="en-US" dirty="0"/>
              <a:t>Click to edit Master title style</a:t>
            </a:r>
          </a:p>
        </p:txBody>
      </p:sp>
      <p:sp>
        <p:nvSpPr>
          <p:cNvPr id="69635" name="Rectangle 1027"/>
          <p:cNvSpPr>
            <a:spLocks noGrp="1" noChangeArrowheads="1"/>
          </p:cNvSpPr>
          <p:nvPr>
            <p:ph type="subTitle" idx="1"/>
          </p:nvPr>
        </p:nvSpPr>
        <p:spPr>
          <a:xfrm>
            <a:off x="1371600" y="3122613"/>
            <a:ext cx="6400800" cy="1752600"/>
          </a:xfrm>
          <a:effectLst/>
        </p:spPr>
        <p:txBody>
          <a:bodyPr/>
          <a:lstStyle>
            <a:lvl1pPr marL="0" indent="0">
              <a:buFontTx/>
              <a:buNone/>
              <a:defRPr sz="4400"/>
            </a:lvl1pPr>
          </a:lstStyle>
          <a:p>
            <a:r>
              <a:rPr lang="en-US" dirty="0"/>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9B29D97A-AFAF-48AA-9D71-F9AFE6A359B9}"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6B5D7D8-230C-4BDB-B469-51F8945E5AA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C2773EC4-1C29-4812-B982-4EC0CB5AF105}"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2457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atin typeface="Chiller" pitchFamily="82" charset="0"/>
              </a:defRPr>
            </a:lvl1pPr>
          </a:lstStyle>
          <a:p>
            <a:pPr>
              <a:defRPr/>
            </a:pPr>
            <a:endParaRPr lang="en-US" dirty="0"/>
          </a:p>
        </p:txBody>
      </p:sp>
      <p:sp>
        <p:nvSpPr>
          <p:cNvPr id="5" name="Rectangle 5"/>
          <p:cNvSpPr>
            <a:spLocks noGrp="1" noChangeArrowheads="1"/>
          </p:cNvSpPr>
          <p:nvPr>
            <p:ph type="ftr" sz="quarter" idx="11"/>
          </p:nvPr>
        </p:nvSpPr>
        <p:spPr/>
        <p:txBody>
          <a:bodyPr/>
          <a:lstStyle>
            <a:lvl1pPr>
              <a:defRPr>
                <a:latin typeface="Chiller" pitchFamily="82" charset="0"/>
              </a:defRPr>
            </a:lvl1pPr>
          </a:lstStyle>
          <a:p>
            <a:pPr>
              <a:defRPr/>
            </a:pPr>
            <a:endParaRPr lang="en-US" dirty="0"/>
          </a:p>
        </p:txBody>
      </p:sp>
      <p:sp>
        <p:nvSpPr>
          <p:cNvPr id="6" name="Rectangle 6"/>
          <p:cNvSpPr>
            <a:spLocks noGrp="1" noChangeArrowheads="1"/>
          </p:cNvSpPr>
          <p:nvPr>
            <p:ph type="sldNum" sz="quarter" idx="12"/>
          </p:nvPr>
        </p:nvSpPr>
        <p:spPr/>
        <p:txBody>
          <a:bodyPr/>
          <a:lstStyle>
            <a:lvl1pPr>
              <a:defRPr>
                <a:latin typeface="Chiller" pitchFamily="82" charset="0"/>
              </a:defRPr>
            </a:lvl1pPr>
          </a:lstStyle>
          <a:p>
            <a:pPr>
              <a:defRPr/>
            </a:pPr>
            <a:fld id="{7B70260D-8C90-43B2-BE7A-78230F0E0244}" type="slidenum">
              <a:rPr lang="en-US"/>
              <a:pPr>
                <a:defRPr/>
              </a:pPr>
              <a:t>‹#›</a:t>
            </a:fld>
            <a:endParaRPr lang="en-US" dirty="0"/>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5" name="Footer Placeholder 4"/>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atin typeface="Chiller" pitchFamily="82" charset="0"/>
              </a:defRPr>
            </a:lvl1pPr>
          </a:lstStyle>
          <a:p>
            <a:pPr>
              <a:defRPr/>
            </a:pPr>
            <a:fld id="{E24DC722-25D8-42FE-B57A-340152347E6B}" type="slidenum">
              <a:rPr lang="en-US"/>
              <a:pPr>
                <a:defRPr/>
              </a:pPr>
              <a:t>‹#›</a:t>
            </a:fld>
            <a:endParaRPr lang="en-US" dirty="0"/>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5" name="Footer Placeholder 4"/>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atin typeface="Chiller" pitchFamily="82" charset="0"/>
              </a:defRPr>
            </a:lvl1pPr>
          </a:lstStyle>
          <a:p>
            <a:pPr>
              <a:defRPr/>
            </a:pPr>
            <a:fld id="{57D6996F-CDF0-4266-B83C-965C33BEDEBE}" type="slidenum">
              <a:rPr lang="en-US"/>
              <a:pPr>
                <a:defRPr/>
              </a:pPr>
              <a:t>‹#›</a:t>
            </a:fld>
            <a:endParaRPr lang="en-US" dirty="0"/>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6" name="Footer Placeholder 5"/>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atin typeface="Chiller" pitchFamily="82" charset="0"/>
              </a:defRPr>
            </a:lvl1pPr>
          </a:lstStyle>
          <a:p>
            <a:pPr>
              <a:defRPr/>
            </a:pPr>
            <a:fld id="{EEC4E611-2A42-4FEE-8BBB-B79B95FFB706}" type="slidenum">
              <a:rPr lang="en-US"/>
              <a:pPr>
                <a:defRPr/>
              </a:pPr>
              <a:t>‹#›</a:t>
            </a:fld>
            <a:endParaRPr lang="en-US" dirty="0"/>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8" name="Footer Placeholder 7"/>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9" name="Slide Number Placeholder 8"/>
          <p:cNvSpPr>
            <a:spLocks noGrp="1"/>
          </p:cNvSpPr>
          <p:nvPr>
            <p:ph type="sldNum" sz="quarter" idx="12"/>
          </p:nvPr>
        </p:nvSpPr>
        <p:spPr/>
        <p:txBody>
          <a:bodyPr/>
          <a:lstStyle>
            <a:lvl1pPr>
              <a:defRPr>
                <a:latin typeface="Chiller" pitchFamily="82" charset="0"/>
              </a:defRPr>
            </a:lvl1pPr>
          </a:lstStyle>
          <a:p>
            <a:pPr>
              <a:defRPr/>
            </a:pPr>
            <a:fld id="{7B9EB582-37A4-4EDD-B3AD-A7FAC04D5894}" type="slidenum">
              <a:rPr lang="en-US"/>
              <a:pPr>
                <a:defRPr/>
              </a:pPr>
              <a:t>‹#›</a:t>
            </a:fld>
            <a:endParaRPr lang="en-US" dirty="0"/>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4" name="Footer Placeholder 3"/>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5" name="Slide Number Placeholder 4"/>
          <p:cNvSpPr>
            <a:spLocks noGrp="1"/>
          </p:cNvSpPr>
          <p:nvPr>
            <p:ph type="sldNum" sz="quarter" idx="12"/>
          </p:nvPr>
        </p:nvSpPr>
        <p:spPr/>
        <p:txBody>
          <a:bodyPr/>
          <a:lstStyle>
            <a:lvl1pPr>
              <a:defRPr>
                <a:latin typeface="Chiller" pitchFamily="82" charset="0"/>
              </a:defRPr>
            </a:lvl1pPr>
          </a:lstStyle>
          <a:p>
            <a:pPr>
              <a:defRPr/>
            </a:pPr>
            <a:fld id="{0AA64341-1338-42E0-8DB8-288645450CC5}" type="slidenum">
              <a:rPr lang="en-US"/>
              <a:pPr>
                <a:defRPr/>
              </a:pPr>
              <a:t>‹#›</a:t>
            </a:fld>
            <a:endParaRPr lang="en-US" dirty="0"/>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3" name="Footer Placeholder 2"/>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4" name="Slide Number Placeholder 3"/>
          <p:cNvSpPr>
            <a:spLocks noGrp="1"/>
          </p:cNvSpPr>
          <p:nvPr>
            <p:ph type="sldNum" sz="quarter" idx="12"/>
          </p:nvPr>
        </p:nvSpPr>
        <p:spPr/>
        <p:txBody>
          <a:bodyPr/>
          <a:lstStyle>
            <a:lvl1pPr>
              <a:defRPr>
                <a:latin typeface="Chiller" pitchFamily="82" charset="0"/>
              </a:defRPr>
            </a:lvl1pPr>
          </a:lstStyle>
          <a:p>
            <a:pPr>
              <a:defRPr/>
            </a:pPr>
            <a:fld id="{F81CC62A-BB7B-4515-97A9-8557F20016C5}" type="slidenum">
              <a:rPr lang="en-US"/>
              <a:pPr>
                <a:defRPr/>
              </a:pPr>
              <a:t>‹#›</a:t>
            </a:fld>
            <a:endParaRPr lang="en-US" dirty="0"/>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6" name="Footer Placeholder 5"/>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atin typeface="Chiller" pitchFamily="82" charset="0"/>
              </a:defRPr>
            </a:lvl1pPr>
          </a:lstStyle>
          <a:p>
            <a:pPr>
              <a:defRPr/>
            </a:pPr>
            <a:fld id="{EB7E3F68-C85A-4593-909B-465EB7967BB8}" type="slidenum">
              <a:rPr lang="en-US"/>
              <a:pPr>
                <a:defRPr/>
              </a:pPr>
              <a:t>‹#›</a:t>
            </a:fld>
            <a:endParaRPr lang="en-US"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effectLst/>
        </p:spPr>
        <p:txBody>
          <a:bodyPr/>
          <a:lstStyle>
            <a:lvl1pPr>
              <a:defRPr b="0">
                <a:effectLst>
                  <a:outerShdw blurRad="38100" dist="38100" dir="2700000" algn="tl">
                    <a:srgbClr val="000000">
                      <a:alpha val="43137"/>
                    </a:srgbClr>
                  </a:outerShdw>
                </a:effectLst>
                <a:latin typeface="Peignot Medium" pitchFamily="82"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effectLst/>
        </p:spPr>
        <p:txBody>
          <a:bodyPr/>
          <a:lstStyle>
            <a:lvl1pPr>
              <a:defRPr>
                <a:effectLst>
                  <a:outerShdw blurRad="38100" dist="38100" dir="2700000" algn="tl">
                    <a:srgbClr val="000000">
                      <a:alpha val="43137"/>
                    </a:srgbClr>
                  </a:outerShdw>
                </a:effectLst>
              </a:defRPr>
            </a:lvl1pPr>
            <a:lvl2pPr>
              <a:defRPr>
                <a:effectLst>
                  <a:outerShdw blurRad="38100" dist="38100" dir="2700000" algn="tl">
                    <a:srgbClr val="000000">
                      <a:alpha val="43137"/>
                    </a:srgbClr>
                  </a:outerShdw>
                </a:effectLst>
              </a:defRPr>
            </a:lvl2pPr>
            <a:lvl3pPr>
              <a:defRPr>
                <a:effectLst>
                  <a:outerShdw blurRad="38100" dist="38100" dir="2700000" algn="tl">
                    <a:srgbClr val="000000">
                      <a:alpha val="43137"/>
                    </a:srgbClr>
                  </a:outerShdw>
                </a:effectLst>
              </a:defRPr>
            </a:lvl3pPr>
            <a:lvl4pPr>
              <a:defRPr>
                <a:effectLst>
                  <a:outerShdw blurRad="38100" dist="38100" dir="2700000" algn="tl">
                    <a:srgbClr val="000000">
                      <a:alpha val="43137"/>
                    </a:srgbClr>
                  </a:outerShdw>
                </a:effectLst>
              </a:defRPr>
            </a:lvl4pPr>
            <a:lvl5pPr>
              <a:defRPr>
                <a:effectLst>
                  <a:outerShdw blurRad="38100" dist="38100" dir="2700000" algn="tl">
                    <a:srgbClr val="000000">
                      <a:alpha val="43137"/>
                    </a:srgbClr>
                  </a:outerShdw>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FE356DC-BC2E-447C-B71F-81F208534FF4}"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6" name="Footer Placeholder 5"/>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atin typeface="Chiller" pitchFamily="82" charset="0"/>
              </a:defRPr>
            </a:lvl1pPr>
          </a:lstStyle>
          <a:p>
            <a:pPr>
              <a:defRPr/>
            </a:pPr>
            <a:fld id="{14EE4191-9644-4915-A38E-C4DB1F0538DE}" type="slidenum">
              <a:rPr lang="en-US"/>
              <a:pPr>
                <a:defRPr/>
              </a:pPr>
              <a:t>‹#›</a:t>
            </a:fld>
            <a:endParaRPr lang="en-US" dirty="0"/>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5" name="Footer Placeholder 4"/>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atin typeface="Chiller" pitchFamily="82" charset="0"/>
              </a:defRPr>
            </a:lvl1pPr>
          </a:lstStyle>
          <a:p>
            <a:pPr>
              <a:defRPr/>
            </a:pPr>
            <a:fld id="{BFFE5890-49C0-418B-BEDD-663F47B27691}" type="slidenum">
              <a:rPr lang="en-US"/>
              <a:pPr>
                <a:defRPr/>
              </a:pPr>
              <a:t>‹#›</a:t>
            </a:fld>
            <a:endParaRPr lang="en-US" dirty="0"/>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atin typeface="Chiller" pitchFamily="82" charset="0"/>
              </a:defRPr>
            </a:lvl1pPr>
          </a:lstStyle>
          <a:p>
            <a:pPr>
              <a:defRPr/>
            </a:pPr>
            <a:endParaRPr lang="en-US" dirty="0"/>
          </a:p>
        </p:txBody>
      </p:sp>
      <p:sp>
        <p:nvSpPr>
          <p:cNvPr id="5" name="Footer Placeholder 4"/>
          <p:cNvSpPr>
            <a:spLocks noGrp="1"/>
          </p:cNvSpPr>
          <p:nvPr>
            <p:ph type="ftr" sz="quarter" idx="11"/>
          </p:nvPr>
        </p:nvSpPr>
        <p:spPr/>
        <p:txBody>
          <a:bodyPr/>
          <a:lstStyle>
            <a:lvl1pPr>
              <a:defRPr>
                <a:latin typeface="Chiller" pitchFamily="82" charset="0"/>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atin typeface="Chiller" pitchFamily="82" charset="0"/>
              </a:defRPr>
            </a:lvl1pPr>
          </a:lstStyle>
          <a:p>
            <a:pPr>
              <a:defRPr/>
            </a:pPr>
            <a:fld id="{B535EA4F-6F89-464D-8E77-619DDFA16401}" type="slidenum">
              <a:rPr lang="en-US"/>
              <a:pPr>
                <a:defRPr/>
              </a:pPr>
              <a:t>‹#›</a:t>
            </a:fld>
            <a:endParaRPr lang="en-US" dirty="0"/>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AD559C14-CC52-4F98-BE5F-32246441AC4E}"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D07EFAB5-1081-4A74-BEEA-92748AAEC440}"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8413579C-27D6-432E-91E0-433583A8587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10F9D337-8218-427C-9870-E03498BC175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532BEEE8-997A-47A9-938D-BB922B9C264A}"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9C6B10D-ED47-4D45-92F8-4E5BF41666D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0B8B303-8D29-4AB4-9D91-3145CABE086D}"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cs typeface="+mn-cs"/>
              </a:defRPr>
            </a:lvl1pPr>
          </a:lstStyle>
          <a:p>
            <a:pPr>
              <a:defRPr/>
            </a:pPr>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cs typeface="+mn-cs"/>
              </a:defRPr>
            </a:lvl1pPr>
          </a:lstStyle>
          <a:p>
            <a:pPr>
              <a:defRPr/>
            </a:pPr>
            <a:fld id="{0454652A-8E35-403F-B3F5-E2F492548768}"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rtl="0" eaLnBrk="0" fontAlgn="base" hangingPunct="0">
        <a:spcBef>
          <a:spcPct val="0"/>
        </a:spcBef>
        <a:spcAft>
          <a:spcPct val="0"/>
        </a:spcAft>
        <a:defRPr sz="6000">
          <a:solidFill>
            <a:schemeClr val="bg1"/>
          </a:solidFill>
          <a:effectLst>
            <a:outerShdw blurRad="38100" dist="38100" dir="2700000" algn="tl">
              <a:srgbClr val="000000">
                <a:alpha val="43137"/>
              </a:srgbClr>
            </a:outerShdw>
          </a:effectLst>
          <a:latin typeface="Peignot Medium" pitchFamily="82" charset="0"/>
          <a:ea typeface="+mj-ea"/>
          <a:cs typeface="+mj-cs"/>
        </a:defRPr>
      </a:lvl1pPr>
      <a:lvl2pPr algn="ctr" rtl="0" eaLnBrk="0" fontAlgn="base" hangingPunct="0">
        <a:spcBef>
          <a:spcPct val="0"/>
        </a:spcBef>
        <a:spcAft>
          <a:spcPct val="0"/>
        </a:spcAft>
        <a:defRPr sz="6000">
          <a:solidFill>
            <a:schemeClr val="bg1"/>
          </a:solidFill>
          <a:latin typeface="Peignot Medium" pitchFamily="82" charset="0"/>
        </a:defRPr>
      </a:lvl2pPr>
      <a:lvl3pPr algn="ctr" rtl="0" eaLnBrk="0" fontAlgn="base" hangingPunct="0">
        <a:spcBef>
          <a:spcPct val="0"/>
        </a:spcBef>
        <a:spcAft>
          <a:spcPct val="0"/>
        </a:spcAft>
        <a:defRPr sz="6000">
          <a:solidFill>
            <a:schemeClr val="bg1"/>
          </a:solidFill>
          <a:latin typeface="Peignot Medium" pitchFamily="82" charset="0"/>
        </a:defRPr>
      </a:lvl3pPr>
      <a:lvl4pPr algn="ctr" rtl="0" eaLnBrk="0" fontAlgn="base" hangingPunct="0">
        <a:spcBef>
          <a:spcPct val="0"/>
        </a:spcBef>
        <a:spcAft>
          <a:spcPct val="0"/>
        </a:spcAft>
        <a:defRPr sz="6000">
          <a:solidFill>
            <a:schemeClr val="bg1"/>
          </a:solidFill>
          <a:latin typeface="Peignot Medium" pitchFamily="82" charset="0"/>
        </a:defRPr>
      </a:lvl4pPr>
      <a:lvl5pPr algn="ctr" rtl="0" eaLnBrk="0" fontAlgn="base" hangingPunct="0">
        <a:spcBef>
          <a:spcPct val="0"/>
        </a:spcBef>
        <a:spcAft>
          <a:spcPct val="0"/>
        </a:spcAft>
        <a:defRPr sz="6000">
          <a:solidFill>
            <a:schemeClr val="bg1"/>
          </a:solidFill>
          <a:latin typeface="Peignot Medium" pitchFamily="82" charset="0"/>
        </a:defRPr>
      </a:lvl5pPr>
      <a:lvl6pPr marL="457200" algn="ctr" rtl="0" fontAlgn="base">
        <a:spcBef>
          <a:spcPct val="0"/>
        </a:spcBef>
        <a:spcAft>
          <a:spcPct val="0"/>
        </a:spcAft>
        <a:defRPr sz="6000">
          <a:solidFill>
            <a:schemeClr val="bg1"/>
          </a:solidFill>
          <a:latin typeface="Penoir" pitchFamily="34" charset="0"/>
        </a:defRPr>
      </a:lvl6pPr>
      <a:lvl7pPr marL="914400" algn="ctr" rtl="0" fontAlgn="base">
        <a:spcBef>
          <a:spcPct val="0"/>
        </a:spcBef>
        <a:spcAft>
          <a:spcPct val="0"/>
        </a:spcAft>
        <a:defRPr sz="6000">
          <a:solidFill>
            <a:schemeClr val="bg1"/>
          </a:solidFill>
          <a:latin typeface="Penoir" pitchFamily="34" charset="0"/>
        </a:defRPr>
      </a:lvl7pPr>
      <a:lvl8pPr marL="1371600" algn="ctr" rtl="0" fontAlgn="base">
        <a:spcBef>
          <a:spcPct val="0"/>
        </a:spcBef>
        <a:spcAft>
          <a:spcPct val="0"/>
        </a:spcAft>
        <a:defRPr sz="6000">
          <a:solidFill>
            <a:schemeClr val="bg1"/>
          </a:solidFill>
          <a:latin typeface="Penoir" pitchFamily="34" charset="0"/>
        </a:defRPr>
      </a:lvl8pPr>
      <a:lvl9pPr marL="1828800" algn="ctr" rtl="0" fontAlgn="base">
        <a:spcBef>
          <a:spcPct val="0"/>
        </a:spcBef>
        <a:spcAft>
          <a:spcPct val="0"/>
        </a:spcAft>
        <a:defRPr sz="6000">
          <a:solidFill>
            <a:schemeClr val="bg1"/>
          </a:solidFill>
          <a:latin typeface="Penoir" pitchFamily="34" charset="0"/>
        </a:defRPr>
      </a:lvl9pPr>
    </p:titleStyle>
    <p:bodyStyle>
      <a:lvl1pPr marL="342900" indent="-342900" algn="l" rtl="0" eaLnBrk="0" fontAlgn="base" hangingPunct="0">
        <a:spcBef>
          <a:spcPct val="20000"/>
        </a:spcBef>
        <a:spcAft>
          <a:spcPct val="0"/>
        </a:spcAft>
        <a:buChar char="•"/>
        <a:defRPr sz="3600">
          <a:solidFill>
            <a:schemeClr val="bg1"/>
          </a:solidFill>
          <a:effectLst>
            <a:outerShdw blurRad="38100" dist="38100" dir="2700000" algn="tl">
              <a:srgbClr val="000000">
                <a:alpha val="43137"/>
              </a:srgbClr>
            </a:outerShdw>
          </a:effectLst>
          <a:latin typeface="+mn-lt"/>
          <a:ea typeface="+mn-ea"/>
          <a:cs typeface="+mn-cs"/>
        </a:defRPr>
      </a:lvl1pPr>
      <a:lvl2pPr marL="742950" indent="-285750" algn="l" rtl="0" eaLnBrk="0" fontAlgn="base" hangingPunct="0">
        <a:spcBef>
          <a:spcPct val="20000"/>
        </a:spcBef>
        <a:spcAft>
          <a:spcPct val="0"/>
        </a:spcAft>
        <a:buChar char="–"/>
        <a:defRPr sz="3200">
          <a:solidFill>
            <a:schemeClr val="bg1"/>
          </a:solidFill>
          <a:effectLst>
            <a:outerShdw blurRad="38100" dist="38100" dir="2700000" algn="tl">
              <a:srgbClr val="000000">
                <a:alpha val="43137"/>
              </a:srgbClr>
            </a:outerShdw>
          </a:effectLst>
          <a:latin typeface="+mn-lt"/>
        </a:defRPr>
      </a:lvl2pPr>
      <a:lvl3pPr marL="1143000" indent="-228600" algn="l" rtl="0" eaLnBrk="0" fontAlgn="base" hangingPunct="0">
        <a:spcBef>
          <a:spcPct val="20000"/>
        </a:spcBef>
        <a:spcAft>
          <a:spcPct val="0"/>
        </a:spcAft>
        <a:buChar char="•"/>
        <a:defRPr sz="2800">
          <a:solidFill>
            <a:schemeClr val="bg1"/>
          </a:solidFill>
          <a:effectLst>
            <a:outerShdw blurRad="38100" dist="38100" dir="2700000" algn="tl">
              <a:srgbClr val="000000">
                <a:alpha val="43137"/>
              </a:srgbClr>
            </a:outerShdw>
          </a:effectLst>
          <a:latin typeface="+mn-lt"/>
        </a:defRPr>
      </a:lvl3pPr>
      <a:lvl4pPr marL="1600200" indent="-228600" algn="l" rtl="0" eaLnBrk="0" fontAlgn="base" hangingPunct="0">
        <a:spcBef>
          <a:spcPct val="20000"/>
        </a:spcBef>
        <a:spcAft>
          <a:spcPct val="0"/>
        </a:spcAft>
        <a:buChar char="–"/>
        <a:defRPr sz="2400">
          <a:solidFill>
            <a:schemeClr val="bg1"/>
          </a:solidFill>
          <a:effectLst>
            <a:outerShdw blurRad="38100" dist="38100" dir="2700000" algn="tl">
              <a:srgbClr val="000000">
                <a:alpha val="43137"/>
              </a:srgbClr>
            </a:outerShdw>
          </a:effectLst>
          <a:latin typeface="+mn-lt"/>
        </a:defRPr>
      </a:lvl4pPr>
      <a:lvl5pPr marL="2057400" indent="-228600" algn="l" rtl="0" eaLnBrk="0" fontAlgn="base" hangingPunct="0">
        <a:spcBef>
          <a:spcPct val="20000"/>
        </a:spcBef>
        <a:spcAft>
          <a:spcPct val="0"/>
        </a:spcAft>
        <a:buChar char="»"/>
        <a:defRPr sz="2400">
          <a:solidFill>
            <a:schemeClr val="bg1"/>
          </a:solidFill>
          <a:effectLst>
            <a:outerShdw blurRad="38100" dist="38100" dir="2700000" algn="tl">
              <a:srgbClr val="000000">
                <a:alpha val="43137"/>
              </a:srgbClr>
            </a:outerShdw>
          </a:effectLst>
          <a:latin typeface="+mn-lt"/>
        </a:defRPr>
      </a:lvl5pPr>
      <a:lvl6pPr marL="2514600" indent="-228600" algn="l" rtl="0" fontAlgn="base">
        <a:spcBef>
          <a:spcPct val="20000"/>
        </a:spcBef>
        <a:spcAft>
          <a:spcPct val="0"/>
        </a:spcAft>
        <a:buChar char="»"/>
        <a:defRPr sz="2400">
          <a:solidFill>
            <a:schemeClr val="bg1"/>
          </a:solidFill>
          <a:latin typeface="+mn-lt"/>
        </a:defRPr>
      </a:lvl6pPr>
      <a:lvl7pPr marL="2971800" indent="-228600" algn="l" rtl="0" fontAlgn="base">
        <a:spcBef>
          <a:spcPct val="20000"/>
        </a:spcBef>
        <a:spcAft>
          <a:spcPct val="0"/>
        </a:spcAft>
        <a:buChar char="»"/>
        <a:defRPr sz="2400">
          <a:solidFill>
            <a:schemeClr val="bg1"/>
          </a:solidFill>
          <a:latin typeface="+mn-lt"/>
        </a:defRPr>
      </a:lvl7pPr>
      <a:lvl8pPr marL="3429000" indent="-228600" algn="l" rtl="0" fontAlgn="base">
        <a:spcBef>
          <a:spcPct val="20000"/>
        </a:spcBef>
        <a:spcAft>
          <a:spcPct val="0"/>
        </a:spcAft>
        <a:buChar char="»"/>
        <a:defRPr sz="2400">
          <a:solidFill>
            <a:schemeClr val="bg1"/>
          </a:solidFill>
          <a:latin typeface="+mn-lt"/>
        </a:defRPr>
      </a:lvl8pPr>
      <a:lvl9pPr marL="3886200" indent="-228600" algn="l" rtl="0" fontAlgn="base">
        <a:spcBef>
          <a:spcPct val="20000"/>
        </a:spcBef>
        <a:spcAft>
          <a:spcPct val="0"/>
        </a:spcAft>
        <a:buChar char="»"/>
        <a:defRPr sz="24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331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Times New Roman" pitchFamily="18" charset="0"/>
                <a:cs typeface="+mn-cs"/>
              </a:defRPr>
            </a:lvl1pPr>
          </a:lstStyle>
          <a:p>
            <a:pPr>
              <a:defRPr/>
            </a:pPr>
            <a:endParaRPr lang="en-US"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Times New Roman" pitchFamily="18" charset="0"/>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Times New Roman" pitchFamily="18" charset="0"/>
                <a:cs typeface="+mn-cs"/>
              </a:defRPr>
            </a:lvl1pPr>
          </a:lstStyle>
          <a:p>
            <a:pPr>
              <a:defRPr/>
            </a:pPr>
            <a:fld id="{8077CF11-6EA6-4FB1-8A6A-6191FD43EC2D}"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ransition>
    <p:random/>
  </p:transition>
  <p:txStyles>
    <p:titleStyle>
      <a:lvl1pPr algn="ctr" rtl="0" eaLnBrk="0" fontAlgn="base" hangingPunct="0">
        <a:spcBef>
          <a:spcPct val="0"/>
        </a:spcBef>
        <a:spcAft>
          <a:spcPct val="0"/>
        </a:spcAft>
        <a:defRPr sz="4400">
          <a:solidFill>
            <a:schemeClr val="bg1"/>
          </a:solidFill>
          <a:latin typeface="+mj-lt"/>
          <a:ea typeface="+mj-ea"/>
          <a:cs typeface="+mj-cs"/>
        </a:defRPr>
      </a:lvl1pPr>
      <a:lvl2pPr algn="ctr" rtl="0" eaLnBrk="0" fontAlgn="base" hangingPunct="0">
        <a:spcBef>
          <a:spcPct val="0"/>
        </a:spcBef>
        <a:spcAft>
          <a:spcPct val="0"/>
        </a:spcAft>
        <a:defRPr sz="4400">
          <a:solidFill>
            <a:schemeClr val="bg1"/>
          </a:solidFill>
          <a:latin typeface="Pooh" pitchFamily="2" charset="0"/>
        </a:defRPr>
      </a:lvl2pPr>
      <a:lvl3pPr algn="ctr" rtl="0" eaLnBrk="0" fontAlgn="base" hangingPunct="0">
        <a:spcBef>
          <a:spcPct val="0"/>
        </a:spcBef>
        <a:spcAft>
          <a:spcPct val="0"/>
        </a:spcAft>
        <a:defRPr sz="4400">
          <a:solidFill>
            <a:schemeClr val="bg1"/>
          </a:solidFill>
          <a:latin typeface="Pooh" pitchFamily="2" charset="0"/>
        </a:defRPr>
      </a:lvl3pPr>
      <a:lvl4pPr algn="ctr" rtl="0" eaLnBrk="0" fontAlgn="base" hangingPunct="0">
        <a:spcBef>
          <a:spcPct val="0"/>
        </a:spcBef>
        <a:spcAft>
          <a:spcPct val="0"/>
        </a:spcAft>
        <a:defRPr sz="4400">
          <a:solidFill>
            <a:schemeClr val="bg1"/>
          </a:solidFill>
          <a:latin typeface="Pooh" pitchFamily="2" charset="0"/>
        </a:defRPr>
      </a:lvl4pPr>
      <a:lvl5pPr algn="ctr" rtl="0" eaLnBrk="0" fontAlgn="base" hangingPunct="0">
        <a:spcBef>
          <a:spcPct val="0"/>
        </a:spcBef>
        <a:spcAft>
          <a:spcPct val="0"/>
        </a:spcAft>
        <a:defRPr sz="4400">
          <a:solidFill>
            <a:schemeClr val="bg1"/>
          </a:solidFill>
          <a:latin typeface="Pooh" pitchFamily="2" charset="0"/>
        </a:defRPr>
      </a:lvl5pPr>
      <a:lvl6pPr marL="457200" algn="ctr" rtl="0" fontAlgn="base">
        <a:spcBef>
          <a:spcPct val="0"/>
        </a:spcBef>
        <a:spcAft>
          <a:spcPct val="0"/>
        </a:spcAft>
        <a:defRPr sz="4400">
          <a:solidFill>
            <a:schemeClr val="bg1"/>
          </a:solidFill>
          <a:latin typeface="Pooh" pitchFamily="2" charset="0"/>
        </a:defRPr>
      </a:lvl6pPr>
      <a:lvl7pPr marL="914400" algn="ctr" rtl="0" fontAlgn="base">
        <a:spcBef>
          <a:spcPct val="0"/>
        </a:spcBef>
        <a:spcAft>
          <a:spcPct val="0"/>
        </a:spcAft>
        <a:defRPr sz="4400">
          <a:solidFill>
            <a:schemeClr val="bg1"/>
          </a:solidFill>
          <a:latin typeface="Pooh" pitchFamily="2" charset="0"/>
        </a:defRPr>
      </a:lvl7pPr>
      <a:lvl8pPr marL="1371600" algn="ctr" rtl="0" fontAlgn="base">
        <a:spcBef>
          <a:spcPct val="0"/>
        </a:spcBef>
        <a:spcAft>
          <a:spcPct val="0"/>
        </a:spcAft>
        <a:defRPr sz="4400">
          <a:solidFill>
            <a:schemeClr val="bg1"/>
          </a:solidFill>
          <a:latin typeface="Pooh" pitchFamily="2" charset="0"/>
        </a:defRPr>
      </a:lvl8pPr>
      <a:lvl9pPr marL="1828800" algn="ctr" rtl="0" fontAlgn="base">
        <a:spcBef>
          <a:spcPct val="0"/>
        </a:spcBef>
        <a:spcAft>
          <a:spcPct val="0"/>
        </a:spcAft>
        <a:defRPr sz="4400">
          <a:solidFill>
            <a:schemeClr val="bg1"/>
          </a:solidFill>
          <a:latin typeface="Pooh" pitchFamily="2" charset="0"/>
        </a:defRPr>
      </a:lvl9pPr>
    </p:titleStyle>
    <p:bodyStyle>
      <a:lvl1pPr marL="342900" indent="-342900" algn="l" rtl="0" eaLnBrk="0" fontAlgn="base" hangingPunct="0">
        <a:spcBef>
          <a:spcPct val="20000"/>
        </a:spcBef>
        <a:spcAft>
          <a:spcPct val="0"/>
        </a:spcAft>
        <a:buChar char="•"/>
        <a:defRPr sz="3200">
          <a:solidFill>
            <a:schemeClr val="bg1"/>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800">
          <a:solidFill>
            <a:schemeClr val="bg1"/>
          </a:solidFill>
          <a:latin typeface="+mn-lt"/>
        </a:defRPr>
      </a:lvl2pPr>
      <a:lvl3pPr marL="1143000" indent="-228600" algn="l" rtl="0" eaLnBrk="0" fontAlgn="base" hangingPunct="0">
        <a:spcBef>
          <a:spcPct val="20000"/>
        </a:spcBef>
        <a:spcAft>
          <a:spcPct val="0"/>
        </a:spcAft>
        <a:buChar char="•"/>
        <a:defRPr sz="24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iybook.com/v/gtalk;/_dgoleman" TargetMode="Externa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2" Type="http://schemas.openxmlformats.org/officeDocument/2006/relationships/image" Target="../media/image91.gif"/><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158.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47.xml"/><Relationship Id="rId1" Type="http://schemas.openxmlformats.org/officeDocument/2006/relationships/slideLayout" Target="../slideLayouts/slideLayout7.xml"/><Relationship Id="rId4" Type="http://schemas.openxmlformats.org/officeDocument/2006/relationships/image" Target="../media/image10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49.xml"/><Relationship Id="rId1" Type="http://schemas.openxmlformats.org/officeDocument/2006/relationships/slideLayout" Target="../slideLayouts/slideLayout7.xml"/><Relationship Id="rId4" Type="http://schemas.openxmlformats.org/officeDocument/2006/relationships/image" Target="../media/image103.jpeg"/></Relationships>
</file>

<file path=ppt/slides/_rels/slide16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51.xml"/><Relationship Id="rId1" Type="http://schemas.openxmlformats.org/officeDocument/2006/relationships/slideLayout" Target="../slideLayouts/slideLayout7.xml"/><Relationship Id="rId4" Type="http://schemas.openxmlformats.org/officeDocument/2006/relationships/image" Target="../media/image106.jpeg"/></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53.xml"/><Relationship Id="rId1" Type="http://schemas.openxmlformats.org/officeDocument/2006/relationships/slideLayout" Target="../slideLayouts/slideLayout7.xml"/><Relationship Id="rId4" Type="http://schemas.openxmlformats.org/officeDocument/2006/relationships/image" Target="../media/image107.jpeg"/></Relationships>
</file>

<file path=ppt/slides/_rels/slide16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5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61.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64.xml"/><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70.xml"/><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78.xml"/><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79.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80.xml"/><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181.xml"/><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88.xml"/><Relationship Id="rId1" Type="http://schemas.openxmlformats.org/officeDocument/2006/relationships/slideLayout" Target="../slideLayouts/slideLayout7.xml"/></Relationships>
</file>

<file path=ppt/slides/_rels/slide21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89.xml"/><Relationship Id="rId1" Type="http://schemas.openxmlformats.org/officeDocument/2006/relationships/slideLayout" Target="../slideLayouts/slideLayout7.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3" Type="http://schemas.openxmlformats.org/officeDocument/2006/relationships/image" Target="../media/image126.gif"/><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92.xml"/><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93.xml"/><Relationship Id="rId1" Type="http://schemas.openxmlformats.org/officeDocument/2006/relationships/slideLayout" Target="../slideLayouts/slideLayout2.xml"/><Relationship Id="rId4" Type="http://schemas.openxmlformats.org/officeDocument/2006/relationships/image" Target="../media/image129.jpeg"/></Relationships>
</file>

<file path=ppt/slides/_rels/slide223.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94.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196.xml"/><Relationship Id="rId1" Type="http://schemas.openxmlformats.org/officeDocument/2006/relationships/slideLayout" Target="../slideLayouts/slideLayout2.xml"/><Relationship Id="rId4" Type="http://schemas.openxmlformats.org/officeDocument/2006/relationships/image" Target="../media/image132.jpeg"/></Relationships>
</file>

<file path=ppt/slides/_rels/slide227.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97.xml"/><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198.xml"/><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9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200.xml"/><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201.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202.xml"/><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203.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hyperlink" Target="http://www.wholefoodsmarket.com/" TargetMode="External"/><Relationship Id="rId2" Type="http://schemas.openxmlformats.org/officeDocument/2006/relationships/notesSlide" Target="../notesSlides/notesSlide204.xml"/><Relationship Id="rId1" Type="http://schemas.openxmlformats.org/officeDocument/2006/relationships/slideLayout" Target="../slideLayouts/slideLayout2.xml"/><Relationship Id="rId4" Type="http://schemas.openxmlformats.org/officeDocument/2006/relationships/image" Target="../media/image138.gif"/></Relationships>
</file>

<file path=ppt/slides/_rels/slide23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05.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06.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126.gif"/><Relationship Id="rId2" Type="http://schemas.openxmlformats.org/officeDocument/2006/relationships/notesSlide" Target="../notesSlides/notesSlide207.xml"/><Relationship Id="rId1" Type="http://schemas.openxmlformats.org/officeDocument/2006/relationships/slideLayout" Target="../slideLayouts/slideLayout2.xml"/><Relationship Id="rId4" Type="http://schemas.openxmlformats.org/officeDocument/2006/relationships/image" Target="../media/image139.jpeg"/></Relationships>
</file>

<file path=ppt/slides/_rels/slide238.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208.xml"/><Relationship Id="rId1" Type="http://schemas.openxmlformats.org/officeDocument/2006/relationships/slideLayout" Target="../slideLayouts/slideLayout2.xml"/></Relationships>
</file>

<file path=ppt/slides/_rels/slide239.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20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iybook.com/v/gtalk;/_dgoleman"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210.xml"/><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11.xml"/><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notesSlide" Target="../notesSlides/notesSlide212.xml"/><Relationship Id="rId1" Type="http://schemas.openxmlformats.org/officeDocument/2006/relationships/slideLayout" Target="../slideLayouts/slideLayout7.xml"/></Relationships>
</file>

<file path=ppt/slides/_rels/slide244.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213.xml"/><Relationship Id="rId1" Type="http://schemas.openxmlformats.org/officeDocument/2006/relationships/slideLayout" Target="../slideLayouts/slideLayout7.xml"/></Relationships>
</file>

<file path=ppt/slides/_rels/slide245.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214.xml"/><Relationship Id="rId1" Type="http://schemas.openxmlformats.org/officeDocument/2006/relationships/slideLayout" Target="../slideLayouts/slideLayout7.xml"/></Relationships>
</file>

<file path=ppt/slides/_rels/slide24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215.xml"/><Relationship Id="rId1" Type="http://schemas.openxmlformats.org/officeDocument/2006/relationships/slideLayout" Target="../slideLayouts/slideLayout7.xml"/></Relationships>
</file>

<file path=ppt/slides/_rels/slide24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216.xml"/><Relationship Id="rId1" Type="http://schemas.openxmlformats.org/officeDocument/2006/relationships/slideLayout" Target="../slideLayouts/slideLayout7.xml"/></Relationships>
</file>

<file path=ppt/slides/_rels/slide248.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217.xml"/><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21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21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jpe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13.jpeg"/><Relationship Id="rId17" Type="http://schemas.openxmlformats.org/officeDocument/2006/relationships/image" Target="../media/image18.jpeg"/><Relationship Id="rId2" Type="http://schemas.openxmlformats.org/officeDocument/2006/relationships/notesSlide" Target="../notesSlides/notesSlide4.xml"/><Relationship Id="rId16"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5" Type="http://schemas.openxmlformats.org/officeDocument/2006/relationships/image" Target="../media/image1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 Id="rId14" Type="http://schemas.openxmlformats.org/officeDocument/2006/relationships/image" Target="../media/image15.jpeg"/></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6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56.jpeg"/></Relationships>
</file>

<file path=ppt/slides/_rels/slide6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6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7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6.xml"/><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7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9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9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2" name="Rectangle 4"/>
          <p:cNvSpPr>
            <a:spLocks noGrp="1" noChangeArrowheads="1"/>
          </p:cNvSpPr>
          <p:nvPr>
            <p:ph type="ctrTitle"/>
          </p:nvPr>
        </p:nvSpPr>
        <p:spPr>
          <a:xfrm>
            <a:off x="685800" y="493713"/>
            <a:ext cx="7772400" cy="1143000"/>
          </a:xfrm>
        </p:spPr>
        <p:txBody>
          <a:bodyPr/>
          <a:lstStyle/>
          <a:p>
            <a:pPr eaLnBrk="1" hangingPunct="1">
              <a:defRPr/>
            </a:pPr>
            <a:r>
              <a:rPr lang="en-US" sz="8000" dirty="0"/>
              <a:t>How Successful</a:t>
            </a:r>
            <a:br>
              <a:rPr lang="en-US" sz="8000" dirty="0"/>
            </a:br>
            <a:r>
              <a:rPr lang="en-US" sz="8000" dirty="0"/>
              <a:t>People Succeed</a:t>
            </a:r>
          </a:p>
        </p:txBody>
      </p:sp>
      <p:sp>
        <p:nvSpPr>
          <p:cNvPr id="2053" name="Rectangle 5"/>
          <p:cNvSpPr>
            <a:spLocks noGrp="1" noChangeArrowheads="1"/>
          </p:cNvSpPr>
          <p:nvPr>
            <p:ph type="subTitle" idx="1"/>
          </p:nvPr>
        </p:nvSpPr>
        <p:spPr>
          <a:xfrm>
            <a:off x="1119188" y="2622550"/>
            <a:ext cx="6905625" cy="1752600"/>
          </a:xfrm>
        </p:spPr>
        <p:txBody>
          <a:bodyPr/>
          <a:lstStyle/>
          <a:p>
            <a:pPr algn="ctr" eaLnBrk="1" hangingPunct="1">
              <a:defRPr/>
            </a:pPr>
            <a:r>
              <a:rPr lang="en-US" sz="4000" dirty="0"/>
              <a:t>Strategies for Sustaining Excellence and Enthusiasm in Health, Relationship, and Work</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1714" name="Rectangle 2"/>
          <p:cNvSpPr>
            <a:spLocks noGrp="1" noChangeArrowheads="1"/>
          </p:cNvSpPr>
          <p:nvPr>
            <p:ph type="body" idx="1"/>
          </p:nvPr>
        </p:nvSpPr>
        <p:spPr>
          <a:xfrm>
            <a:off x="381000" y="457200"/>
            <a:ext cx="3933825" cy="4114800"/>
          </a:xfrm>
        </p:spPr>
        <p:txBody>
          <a:bodyPr/>
          <a:lstStyle/>
          <a:p>
            <a:pPr marL="0" indent="0" eaLnBrk="1" hangingPunct="1">
              <a:lnSpc>
                <a:spcPct val="90000"/>
              </a:lnSpc>
              <a:buFontTx/>
              <a:buNone/>
              <a:defRPr/>
            </a:pPr>
            <a:r>
              <a:rPr lang="en-US" sz="2400" dirty="0"/>
              <a:t>Southwest’s extraordinary performance can be traced to a set of organizational practices that deliberately overcomes the divisive effects of functional boundaries by transforming relationships between management and frontline employees, among frontline employees, and with key external parties.</a:t>
            </a:r>
          </a:p>
        </p:txBody>
      </p:sp>
      <p:pic>
        <p:nvPicPr>
          <p:cNvPr id="371715" name="Picture 3" descr="southwest"/>
          <p:cNvPicPr>
            <a:picLocks noChangeAspect="1" noChangeArrowheads="1"/>
          </p:cNvPicPr>
          <p:nvPr/>
        </p:nvPicPr>
        <p:blipFill>
          <a:blip r:embed="rId4" cstate="print"/>
          <a:srcRect/>
          <a:stretch>
            <a:fillRect/>
          </a:stretch>
        </p:blipFill>
        <p:spPr bwMode="auto">
          <a:xfrm>
            <a:off x="4519613" y="917575"/>
            <a:ext cx="4432300" cy="5486400"/>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1715"/>
                                        </p:tgtEl>
                                        <p:attrNameLst>
                                          <p:attrName>style.visibility</p:attrName>
                                        </p:attrNameLst>
                                      </p:cBhvr>
                                      <p:to>
                                        <p:strVal val="visible"/>
                                      </p:to>
                                    </p:set>
                                    <p:anim calcmode="lin" valueType="num">
                                      <p:cBhvr additive="base">
                                        <p:cTn id="7" dur="500" fill="hold"/>
                                        <p:tgtEl>
                                          <p:spTgt spid="371715"/>
                                        </p:tgtEl>
                                        <p:attrNameLst>
                                          <p:attrName>ppt_x</p:attrName>
                                        </p:attrNameLst>
                                      </p:cBhvr>
                                      <p:tavLst>
                                        <p:tav tm="0">
                                          <p:val>
                                            <p:strVal val="0-#ppt_w/2"/>
                                          </p:val>
                                        </p:tav>
                                        <p:tav tm="100000">
                                          <p:val>
                                            <p:strVal val="#ppt_x"/>
                                          </p:val>
                                        </p:tav>
                                      </p:tavLst>
                                    </p:anim>
                                    <p:anim calcmode="lin" valueType="num">
                                      <p:cBhvr additive="base">
                                        <p:cTn id="8" dur="500" fill="hold"/>
                                        <p:tgtEl>
                                          <p:spTgt spid="37171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1714">
                                            <p:txEl>
                                              <p:pRg st="0" end="0"/>
                                            </p:txEl>
                                          </p:spTgt>
                                        </p:tgtEl>
                                        <p:attrNameLst>
                                          <p:attrName>style.visibility</p:attrName>
                                        </p:attrNameLst>
                                      </p:cBhvr>
                                      <p:to>
                                        <p:strVal val="visible"/>
                                      </p:to>
                                    </p:set>
                                    <p:anim calcmode="lin" valueType="num">
                                      <p:cBhvr additive="base">
                                        <p:cTn id="13" dur="500" fill="hold"/>
                                        <p:tgtEl>
                                          <p:spTgt spid="37171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17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4" grpId="0" build="p"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gradFill>
          <a:gsLst>
            <a:gs pos="0">
              <a:srgbClr val="663300"/>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4856" y="725606"/>
            <a:ext cx="7772400" cy="4114800"/>
          </a:xfrm>
        </p:spPr>
        <p:txBody>
          <a:bodyPr/>
          <a:lstStyle/>
          <a:p>
            <a:pPr marL="0" indent="0">
              <a:buNone/>
            </a:pPr>
            <a:r>
              <a:rPr lang="en-US" sz="2800" dirty="0" smtClean="0"/>
              <a:t>….people need to feel safe to report incidents or they will ignore them or cover them up.  Managerial actions such as encouraging questions and rewarding people who report errors or strengthen an organization wide culture that values reporting. </a:t>
            </a:r>
          </a:p>
          <a:p>
            <a:pPr>
              <a:buNone/>
            </a:pPr>
            <a:endParaRPr lang="en-US" sz="2800"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3300"/>
            </a:gs>
            <a:gs pos="50000">
              <a:srgbClr val="2D1700"/>
            </a:gs>
            <a:gs pos="100000">
              <a:srgbClr val="663300"/>
            </a:gs>
          </a:gsLst>
          <a:lin ang="2700000" scaled="1"/>
        </a:gra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pPr eaLnBrk="1" hangingPunct="1">
              <a:defRPr/>
            </a:pPr>
            <a:r>
              <a:rPr lang="en-US" dirty="0"/>
              <a:t>Exercise</a:t>
            </a:r>
          </a:p>
        </p:txBody>
      </p:sp>
      <p:sp>
        <p:nvSpPr>
          <p:cNvPr id="190467" name="Rectangle 3"/>
          <p:cNvSpPr>
            <a:spLocks noGrp="1" noChangeArrowheads="1"/>
          </p:cNvSpPr>
          <p:nvPr>
            <p:ph type="body" idx="1"/>
          </p:nvPr>
        </p:nvSpPr>
        <p:spPr/>
        <p:txBody>
          <a:bodyPr/>
          <a:lstStyle/>
          <a:p>
            <a:pPr eaLnBrk="1" hangingPunct="1">
              <a:defRPr/>
            </a:pPr>
            <a:r>
              <a:rPr lang="en-US" sz="3200" dirty="0"/>
              <a:t>Identify one person who helped change the course of your life, who supported you on your path.</a:t>
            </a:r>
          </a:p>
          <a:p>
            <a:pPr eaLnBrk="1" hangingPunct="1">
              <a:defRPr/>
            </a:pPr>
            <a:r>
              <a:rPr lang="en-US" sz="3200" dirty="0"/>
              <a:t>How did they do it?  What strategies did they use to assist you?  Develop a list of types of support.</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ctrTitle"/>
          </p:nvPr>
        </p:nvSpPr>
        <p:spPr>
          <a:effectLst>
            <a:outerShdw dist="35921" dir="2700000" algn="ctr" rotWithShape="0">
              <a:schemeClr val="tx1"/>
            </a:outerShdw>
          </a:effectLst>
        </p:spPr>
        <p:txBody>
          <a:bodyPr/>
          <a:lstStyle/>
          <a:p>
            <a:pPr eaLnBrk="1" hangingPunct="1">
              <a:defRPr/>
            </a:pPr>
            <a:r>
              <a:rPr lang="en-US" dirty="0"/>
              <a:t>Seven Types of Support</a:t>
            </a:r>
          </a:p>
        </p:txBody>
      </p:sp>
    </p:spTree>
  </p:cSld>
  <p:clrMapOvr>
    <a:masterClrMapping/>
  </p:clrMapOvr>
  <p:transition>
    <p:zo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119188" y="180975"/>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p:txBody>
      </p:sp>
      <p:sp>
        <p:nvSpPr>
          <p:cNvPr id="46083" name="Rectangle 3"/>
          <p:cNvSpPr>
            <a:spLocks noChangeArrowheads="1"/>
          </p:cNvSpPr>
          <p:nvPr/>
        </p:nvSpPr>
        <p:spPr bwMode="auto">
          <a:xfrm>
            <a:off x="5905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6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iterate type="wd">
                                    <p:tmPct val="100000"/>
                                  </p:iterate>
                                  <p:childTnLst>
                                    <p:set>
                                      <p:cBhvr>
                                        <p:cTn id="10" dur="1" fill="hold">
                                          <p:stCondLst>
                                            <p:cond delay="0"/>
                                          </p:stCondLst>
                                        </p:cTn>
                                        <p:tgtEl>
                                          <p:spTgt spid="46082">
                                            <p:txEl>
                                              <p:pRg st="0" end="0"/>
                                            </p:txEl>
                                          </p:spTgt>
                                        </p:tgtEl>
                                        <p:attrNameLst>
                                          <p:attrName>style.visibility</p:attrName>
                                        </p:attrNameLst>
                                      </p:cBhvr>
                                      <p:to>
                                        <p:strVal val="visible"/>
                                      </p:to>
                                    </p:set>
                                    <p:anim calcmode="lin" valueType="num">
                                      <p:cBhvr>
                                        <p:cTn id="11" dur="300" fill="hold"/>
                                        <p:tgtEl>
                                          <p:spTgt spid="46082">
                                            <p:txEl>
                                              <p:pRg st="0" end="0"/>
                                            </p:txEl>
                                          </p:spTgt>
                                        </p:tgtEl>
                                        <p:attrNameLst>
                                          <p:attrName>ppt_w</p:attrName>
                                        </p:attrNameLst>
                                      </p:cBhvr>
                                      <p:tavLst>
                                        <p:tav tm="0">
                                          <p:val>
                                            <p:fltVal val="0"/>
                                          </p:val>
                                        </p:tav>
                                        <p:tav tm="100000">
                                          <p:val>
                                            <p:strVal val="#ppt_w"/>
                                          </p:val>
                                        </p:tav>
                                      </p:tavLst>
                                    </p:anim>
                                    <p:anim calcmode="lin" valueType="num">
                                      <p:cBhvr>
                                        <p:cTn id="12" dur="300" fill="hold"/>
                                        <p:tgtEl>
                                          <p:spTgt spid="4608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utoUpdateAnimBg="0"/>
      <p:bldP spid="46083" grpId="0"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5170" name="Rectangle 2"/>
          <p:cNvSpPr>
            <a:spLocks noChangeArrowheads="1"/>
          </p:cNvSpPr>
          <p:nvPr/>
        </p:nvSpPr>
        <p:spPr bwMode="auto">
          <a:xfrm>
            <a:off x="685800" y="609600"/>
            <a:ext cx="7772400" cy="1143000"/>
          </a:xfrm>
          <a:prstGeom prst="rect">
            <a:avLst/>
          </a:prstGeom>
          <a:noFill/>
          <a:ln w="9525">
            <a:noFill/>
            <a:miter lim="800000"/>
            <a:headEnd/>
            <a:tailEnd/>
          </a:ln>
          <a:effectLst/>
        </p:spPr>
        <p:txBody>
          <a:bodyPr anchor="ctr"/>
          <a:lstStyle/>
          <a:p>
            <a:pPr algn="r">
              <a:defRPr/>
            </a:pPr>
            <a:r>
              <a:rPr lang="en-US" sz="6000" dirty="0">
                <a:solidFill>
                  <a:srgbClr val="FFFF00"/>
                </a:solidFill>
                <a:effectLst>
                  <a:outerShdw blurRad="38100" dist="38100" dir="2700000" algn="tl">
                    <a:srgbClr val="000000">
                      <a:alpha val="43137"/>
                    </a:srgbClr>
                  </a:outerShdw>
                </a:effectLst>
                <a:latin typeface="Peignot Medium" pitchFamily="82" charset="0"/>
                <a:cs typeface="+mn-cs"/>
              </a:rPr>
              <a:t>Instruction</a:t>
            </a:r>
          </a:p>
        </p:txBody>
      </p:sp>
      <p:sp>
        <p:nvSpPr>
          <p:cNvPr id="135171" name="Rectangle 3"/>
          <p:cNvSpPr>
            <a:spLocks noChangeArrowheads="1"/>
          </p:cNvSpPr>
          <p:nvPr/>
        </p:nvSpPr>
        <p:spPr bwMode="auto">
          <a:xfrm>
            <a:off x="282575" y="2743200"/>
            <a:ext cx="7772400" cy="4114800"/>
          </a:xfrm>
          <a:prstGeom prst="rect">
            <a:avLst/>
          </a:prstGeom>
          <a:noFill/>
          <a:ln w="9525">
            <a:noFill/>
            <a:miter lim="800000"/>
            <a:headEnd/>
            <a:tailEnd/>
          </a:ln>
          <a:effectLst/>
        </p:spPr>
        <p:txBody>
          <a:bodyPr/>
          <a:lstStyle/>
          <a:p>
            <a:pPr marL="342900" indent="-342900">
              <a:spcBef>
                <a:spcPct val="20000"/>
              </a:spcBef>
              <a:buFontTx/>
              <a:buChar char="•"/>
              <a:defRPr/>
            </a:pPr>
            <a:r>
              <a:rPr lang="en-US" sz="5400" dirty="0">
                <a:solidFill>
                  <a:srgbClr val="FFFF00"/>
                </a:solidFill>
                <a:effectLst>
                  <a:outerShdw blurRad="38100" dist="38100" dir="2700000" algn="tl">
                    <a:srgbClr val="000000">
                      <a:alpha val="43137"/>
                    </a:srgbClr>
                  </a:outerShdw>
                </a:effectLst>
                <a:latin typeface="+mj-lt"/>
                <a:cs typeface="+mn-cs"/>
              </a:rPr>
              <a:t>Information</a:t>
            </a:r>
          </a:p>
          <a:p>
            <a:pPr marL="342900" indent="-342900">
              <a:spcBef>
                <a:spcPct val="20000"/>
              </a:spcBef>
              <a:buFontTx/>
              <a:buChar char="•"/>
              <a:defRPr/>
            </a:pPr>
            <a:r>
              <a:rPr lang="en-US" sz="5400" dirty="0">
                <a:solidFill>
                  <a:srgbClr val="FFFF00"/>
                </a:solidFill>
                <a:effectLst>
                  <a:outerShdw blurRad="38100" dist="38100" dir="2700000" algn="tl">
                    <a:srgbClr val="000000">
                      <a:alpha val="43137"/>
                    </a:srgbClr>
                  </a:outerShdw>
                </a:effectLst>
                <a:latin typeface="+mj-lt"/>
                <a:cs typeface="+mn-cs"/>
              </a:rPr>
              <a:t>Resources</a:t>
            </a:r>
          </a:p>
          <a:p>
            <a:pPr marL="342900" indent="-342900">
              <a:spcBef>
                <a:spcPct val="20000"/>
              </a:spcBef>
              <a:buFontTx/>
              <a:buChar char="•"/>
              <a:defRPr/>
            </a:pPr>
            <a:r>
              <a:rPr lang="en-US" sz="5400" dirty="0">
                <a:solidFill>
                  <a:srgbClr val="FFFF00"/>
                </a:solidFill>
                <a:effectLst>
                  <a:outerShdw blurRad="38100" dist="38100" dir="2700000" algn="tl">
                    <a:srgbClr val="000000">
                      <a:alpha val="43137"/>
                    </a:srgbClr>
                  </a:outerShdw>
                </a:effectLst>
                <a:latin typeface="+mj-lt"/>
                <a:cs typeface="+mn-cs"/>
              </a:rPr>
              <a:t>Skills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 calcmode="lin" valueType="num">
                                      <p:cBhvr additive="base">
                                        <p:cTn id="7" dur="500" fill="hold"/>
                                        <p:tgtEl>
                                          <p:spTgt spid="13517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517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5171">
                                            <p:txEl>
                                              <p:pRg st="1" end="1"/>
                                            </p:txEl>
                                          </p:spTgt>
                                        </p:tgtEl>
                                        <p:attrNameLst>
                                          <p:attrName>style.visibility</p:attrName>
                                        </p:attrNameLst>
                                      </p:cBhvr>
                                      <p:to>
                                        <p:strVal val="visible"/>
                                      </p:to>
                                    </p:set>
                                    <p:anim calcmode="lin" valueType="num">
                                      <p:cBhvr additive="base">
                                        <p:cTn id="13" dur="500" fill="hold"/>
                                        <p:tgtEl>
                                          <p:spTgt spid="13517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517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5171">
                                            <p:txEl>
                                              <p:pRg st="2" end="2"/>
                                            </p:txEl>
                                          </p:spTgt>
                                        </p:tgtEl>
                                        <p:attrNameLst>
                                          <p:attrName>style.visibility</p:attrName>
                                        </p:attrNameLst>
                                      </p:cBhvr>
                                      <p:to>
                                        <p:strVal val="visible"/>
                                      </p:to>
                                    </p:set>
                                    <p:anim calcmode="lin" valueType="num">
                                      <p:cBhvr additive="base">
                                        <p:cTn id="19" dur="500" fill="hold"/>
                                        <p:tgtEl>
                                          <p:spTgt spid="13517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517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build="p" autoUpdateAnimBg="0"/>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1195388" y="200025"/>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p:txBody>
      </p:sp>
      <p:sp>
        <p:nvSpPr>
          <p:cNvPr id="134147" name="Rectangle 3"/>
          <p:cNvSpPr>
            <a:spLocks noChangeArrowheads="1"/>
          </p:cNvSpPr>
          <p:nvPr/>
        </p:nvSpPr>
        <p:spPr bwMode="auto">
          <a:xfrm>
            <a:off x="5905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
        <p:nvSpPr>
          <p:cNvPr id="134148" name="Rectangle 4"/>
          <p:cNvSpPr>
            <a:spLocks noChangeArrowheads="1"/>
          </p:cNvSpPr>
          <p:nvPr/>
        </p:nvSpPr>
        <p:spPr bwMode="auto">
          <a:xfrm>
            <a:off x="1154113" y="192088"/>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 </a:t>
            </a:r>
            <a:br>
              <a:rPr lang="en-US" sz="6000" b="1" dirty="0">
                <a:solidFill>
                  <a:schemeClr val="bg1"/>
                </a:solidFill>
                <a:effectLst>
                  <a:outerShdw blurRad="38100" dist="38100" dir="2700000" algn="tl">
                    <a:srgbClr val="000000">
                      <a:alpha val="43137"/>
                    </a:srgbClr>
                  </a:outerShdw>
                </a:effectLst>
                <a:latin typeface="Times New Roman" pitchFamily="18" charset="0"/>
                <a:cs typeface="+mn-cs"/>
              </a:rPr>
            </a:b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URTURING</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134148">
                                            <p:txEl>
                                              <p:pRg st="0" end="0"/>
                                            </p:txEl>
                                          </p:spTgt>
                                        </p:tgtEl>
                                        <p:attrNameLst>
                                          <p:attrName>style.visibility</p:attrName>
                                        </p:attrNameLst>
                                      </p:cBhvr>
                                      <p:to>
                                        <p:strVal val="visible"/>
                                      </p:to>
                                    </p:set>
                                    <p:anim calcmode="lin" valueType="num">
                                      <p:cBhvr>
                                        <p:cTn id="7" dur="300" fill="hold"/>
                                        <p:tgtEl>
                                          <p:spTgt spid="134148">
                                            <p:txEl>
                                              <p:pRg st="0" end="0"/>
                                            </p:txEl>
                                          </p:spTgt>
                                        </p:tgtEl>
                                        <p:attrNameLst>
                                          <p:attrName>ppt_w</p:attrName>
                                        </p:attrNameLst>
                                      </p:cBhvr>
                                      <p:tavLst>
                                        <p:tav tm="0">
                                          <p:val>
                                            <p:fltVal val="0"/>
                                          </p:val>
                                        </p:tav>
                                        <p:tav tm="100000">
                                          <p:val>
                                            <p:strVal val="#ppt_w"/>
                                          </p:val>
                                        </p:tav>
                                      </p:tavLst>
                                    </p:anim>
                                    <p:anim calcmode="lin" valueType="num">
                                      <p:cBhvr>
                                        <p:cTn id="8" dur="300" fill="hold"/>
                                        <p:tgtEl>
                                          <p:spTgt spid="134148">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8" grpId="0" build="p"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2754" name="Rectangle 2"/>
          <p:cNvSpPr>
            <a:spLocks noChangeArrowheads="1"/>
          </p:cNvSpPr>
          <p:nvPr/>
        </p:nvSpPr>
        <p:spPr bwMode="auto">
          <a:xfrm>
            <a:off x="685800" y="609600"/>
            <a:ext cx="7772400" cy="1143000"/>
          </a:xfrm>
          <a:prstGeom prst="rect">
            <a:avLst/>
          </a:prstGeom>
          <a:noFill/>
          <a:ln w="9525">
            <a:noFill/>
            <a:miter lim="800000"/>
            <a:headEnd/>
            <a:tailEnd/>
          </a:ln>
          <a:effectLst/>
        </p:spPr>
        <p:txBody>
          <a:bodyPr anchor="ctr"/>
          <a:lstStyle/>
          <a:p>
            <a:pPr algn="r">
              <a:defRPr/>
            </a:pPr>
            <a:r>
              <a:rPr lang="en-US" sz="6000" dirty="0">
                <a:solidFill>
                  <a:srgbClr val="FFFF00"/>
                </a:solidFill>
                <a:latin typeface="Peignot Medium" pitchFamily="82" charset="0"/>
                <a:cs typeface="+mn-cs"/>
              </a:rPr>
              <a:t>Nurturing</a:t>
            </a:r>
          </a:p>
        </p:txBody>
      </p:sp>
      <p:sp>
        <p:nvSpPr>
          <p:cNvPr id="202755" name="Rectangle 3"/>
          <p:cNvSpPr>
            <a:spLocks noChangeArrowheads="1"/>
          </p:cNvSpPr>
          <p:nvPr/>
        </p:nvSpPr>
        <p:spPr bwMode="auto">
          <a:xfrm>
            <a:off x="282575" y="2743200"/>
            <a:ext cx="7772400" cy="4114800"/>
          </a:xfrm>
          <a:prstGeom prst="rect">
            <a:avLst/>
          </a:prstGeom>
          <a:noFill/>
          <a:ln w="9525">
            <a:noFill/>
            <a:miter lim="800000"/>
            <a:headEnd/>
            <a:tailEnd/>
          </a:ln>
          <a:effectLst/>
        </p:spPr>
        <p:txBody>
          <a:bodyPr/>
          <a:lstStyle/>
          <a:p>
            <a:pPr marL="342900" indent="-342900">
              <a:spcBef>
                <a:spcPct val="20000"/>
              </a:spcBef>
              <a:buFontTx/>
              <a:buChar char="•"/>
              <a:defRPr/>
            </a:pPr>
            <a:endParaRPr lang="en-US" sz="5400" dirty="0">
              <a:solidFill>
                <a:schemeClr val="bg1"/>
              </a:solidFill>
              <a:latin typeface="Verdana" pitchFamily="34" charset="0"/>
              <a:cs typeface="+mn-cs"/>
            </a:endParaRPr>
          </a:p>
        </p:txBody>
      </p:sp>
      <p:sp>
        <p:nvSpPr>
          <p:cNvPr id="180228" name="Rectangle 5"/>
          <p:cNvSpPr>
            <a:spLocks noGrp="1" noChangeArrowheads="1"/>
          </p:cNvSpPr>
          <p:nvPr>
            <p:ph type="body" idx="1"/>
          </p:nvPr>
        </p:nvSpPr>
        <p:spPr/>
        <p:txBody>
          <a:bodyPr/>
          <a:lstStyle/>
          <a:p>
            <a:pPr marL="0" indent="0" eaLnBrk="1" hangingPunct="1">
              <a:lnSpc>
                <a:spcPct val="90000"/>
              </a:lnSpc>
              <a:buFontTx/>
              <a:buNone/>
            </a:pPr>
            <a:r>
              <a:rPr lang="en-US" sz="3200" dirty="0" smtClean="0">
                <a:solidFill>
                  <a:srgbClr val="FFFF00"/>
                </a:solidFill>
                <a:effectLst/>
              </a:rPr>
              <a:t>The friend who can be silent with us in a moment of despair or confusion, who can stay with us in an hour of grief and bereavement, who can tolerate not knowing, not curing, not healing, and face with us the reality of our powerlessness, that is a friend who cares.</a:t>
            </a:r>
          </a:p>
          <a:p>
            <a:pPr marL="0" indent="0" algn="r" eaLnBrk="1" hangingPunct="1">
              <a:lnSpc>
                <a:spcPct val="90000"/>
              </a:lnSpc>
              <a:buFontTx/>
              <a:buNone/>
            </a:pPr>
            <a:r>
              <a:rPr lang="en-US" sz="2800" dirty="0" smtClean="0">
                <a:solidFill>
                  <a:srgbClr val="FFFF00"/>
                </a:solidFill>
                <a:effectLst/>
              </a:rPr>
              <a:t>Henri Nouwen</a:t>
            </a:r>
          </a:p>
          <a:p>
            <a:pPr marL="0" indent="0" algn="r" eaLnBrk="1" hangingPunct="1">
              <a:lnSpc>
                <a:spcPct val="90000"/>
              </a:lnSpc>
              <a:buFontTx/>
              <a:buNone/>
            </a:pPr>
            <a:r>
              <a:rPr lang="en-US" sz="2800" dirty="0" smtClean="0">
                <a:solidFill>
                  <a:srgbClr val="FFFF00"/>
                </a:solidFill>
                <a:effectLst/>
              </a:rPr>
              <a:t>Cleric and writer</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202755">
                                            <p:txEl>
                                              <p:pRg st="0" end="0"/>
                                            </p:txEl>
                                          </p:spTgt>
                                        </p:tgtEl>
                                        <p:attrNameLst>
                                          <p:attrName>style.visibility</p:attrName>
                                        </p:attrNameLst>
                                      </p:cBhvr>
                                      <p:to>
                                        <p:strVal val="visible"/>
                                      </p:to>
                                    </p:set>
                                    <p:anim calcmode="lin" valueType="num">
                                      <p:cBhvr additive="base">
                                        <p:cTn id="7" dur="500" fill="hold"/>
                                        <p:tgtEl>
                                          <p:spTgt spid="20275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0275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build="p" autoUpdateAnimBg="0"/>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ChangeArrowheads="1"/>
          </p:cNvSpPr>
          <p:nvPr/>
        </p:nvSpPr>
        <p:spPr bwMode="auto">
          <a:xfrm>
            <a:off x="1195388" y="200025"/>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URTURING</a:t>
            </a:r>
          </a:p>
        </p:txBody>
      </p:sp>
      <p:sp>
        <p:nvSpPr>
          <p:cNvPr id="6" name="Rectangle 3"/>
          <p:cNvSpPr>
            <a:spLocks noChangeArrowheads="1"/>
          </p:cNvSpPr>
          <p:nvPr/>
        </p:nvSpPr>
        <p:spPr bwMode="auto">
          <a:xfrm>
            <a:off x="5905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
        <p:nvSpPr>
          <p:cNvPr id="7" name="Rectangle 4"/>
          <p:cNvSpPr>
            <a:spLocks noChangeArrowheads="1"/>
          </p:cNvSpPr>
          <p:nvPr/>
        </p:nvSpPr>
        <p:spPr bwMode="auto">
          <a:xfrm>
            <a:off x="1190625" y="204788"/>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 </a:t>
            </a:r>
            <a:br>
              <a:rPr lang="en-US" sz="6000" b="1" dirty="0">
                <a:solidFill>
                  <a:schemeClr val="bg1"/>
                </a:solidFill>
                <a:effectLst>
                  <a:outerShdw blurRad="38100" dist="38100" dir="2700000" algn="tl">
                    <a:srgbClr val="000000">
                      <a:alpha val="43137"/>
                    </a:srgbClr>
                  </a:outerShdw>
                </a:effectLst>
                <a:latin typeface="Times New Roman" pitchFamily="18" charset="0"/>
                <a:cs typeface="+mn-cs"/>
              </a:rPr>
            </a:b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
            </a:r>
            <a:br>
              <a:rPr lang="en-US" sz="6000" b="1" dirty="0">
                <a:solidFill>
                  <a:schemeClr val="bg1"/>
                </a:solidFill>
                <a:effectLst>
                  <a:outerShdw blurRad="38100" dist="38100" dir="2700000" algn="tl">
                    <a:srgbClr val="000000">
                      <a:alpha val="43137"/>
                    </a:srgbClr>
                  </a:outerShdw>
                </a:effectLst>
                <a:latin typeface="Times New Roman" pitchFamily="18" charset="0"/>
                <a:cs typeface="+mn-cs"/>
              </a:rPr>
            </a:b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PIRITUALITY</a:t>
            </a:r>
          </a:p>
          <a:p>
            <a:pPr>
              <a:defRPr/>
            </a:pP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3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3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381000"/>
            <a:ext cx="7772400" cy="4114800"/>
          </a:xfrm>
        </p:spPr>
        <p:txBody>
          <a:bodyPr/>
          <a:lstStyle/>
          <a:p>
            <a:pPr marL="0" indent="0">
              <a:buNone/>
            </a:pPr>
            <a:r>
              <a:rPr lang="en-US" sz="3200" dirty="0" smtClean="0"/>
              <a:t>Yes, I worked hard. I made some sacrifices until I finally made it, yes, you could say I had some luck. But I also had tremendous help along the way. That was a huge blessing from God. Behind every great success, there’s someone and often more than one person. A parent, teacher, coach, role model. It starts somewhere.</a:t>
            </a:r>
          </a:p>
          <a:p>
            <a:pPr marL="0" indent="0">
              <a:buNone/>
            </a:pPr>
            <a:r>
              <a:rPr lang="en-US" sz="3200" dirty="0" smtClean="0"/>
              <a:t> </a:t>
            </a:r>
          </a:p>
          <a:p>
            <a:pPr marL="0" indent="0" algn="r">
              <a:buNone/>
            </a:pPr>
            <a:r>
              <a:rPr lang="en-US" sz="2400" dirty="0" smtClean="0"/>
              <a:t>Denzel Washington</a:t>
            </a:r>
            <a:endParaRPr lang="en-US" sz="2400"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381000"/>
            <a:ext cx="7772400" cy="4114800"/>
          </a:xfrm>
        </p:spPr>
        <p:txBody>
          <a:bodyPr/>
          <a:lstStyle/>
          <a:p>
            <a:pPr marL="0" indent="0">
              <a:buNone/>
            </a:pPr>
            <a:r>
              <a:rPr lang="en-US" sz="3200" dirty="0" smtClean="0"/>
              <a:t>When we are absolutely miserable, prayer is no longer a dry rote repetition.  It becomes a living and vibrant cry for help.  It becomes authentic.  In pain we forget the “Thee’s” and “Thou’s” that keep us separated from God, and reach a new state of intimacy that comes from talking to God in our own way, </a:t>
            </a:r>
            <a:r>
              <a:rPr lang="en-US" b="1" dirty="0" smtClean="0"/>
              <a:t>saying what’s in our heart</a:t>
            </a:r>
            <a:r>
              <a:rPr lang="en-US" sz="3200" dirty="0" smtClean="0"/>
              <a:t>.</a:t>
            </a:r>
          </a:p>
          <a:p>
            <a:pPr marL="0" indent="0" algn="r">
              <a:buNone/>
            </a:pPr>
            <a:r>
              <a:rPr lang="en-US" sz="2400" dirty="0" smtClean="0"/>
              <a:t>Joan Borysenko</a:t>
            </a:r>
          </a:p>
          <a:p>
            <a:pPr marL="0" indent="0" algn="r">
              <a:buNone/>
            </a:pPr>
            <a:r>
              <a:rPr lang="en-US" sz="2400" dirty="0" smtClean="0"/>
              <a:t>Guilt is the Teacher, Love is the Lesson</a:t>
            </a:r>
            <a:endParaRPr lang="en-US" sz="1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3762" name="Rectangle 2"/>
          <p:cNvSpPr>
            <a:spLocks noGrp="1" noChangeArrowheads="1"/>
          </p:cNvSpPr>
          <p:nvPr>
            <p:ph type="body" idx="1"/>
          </p:nvPr>
        </p:nvSpPr>
        <p:spPr>
          <a:xfrm>
            <a:off x="333375" y="444500"/>
            <a:ext cx="3933825" cy="4114800"/>
          </a:xfrm>
        </p:spPr>
        <p:txBody>
          <a:bodyPr/>
          <a:lstStyle/>
          <a:p>
            <a:pPr marL="0" indent="0" algn="ctr" eaLnBrk="1" hangingPunct="1">
              <a:lnSpc>
                <a:spcPct val="90000"/>
              </a:lnSpc>
              <a:buFontTx/>
              <a:buNone/>
              <a:defRPr/>
            </a:pPr>
            <a:r>
              <a:rPr lang="en-US" dirty="0"/>
              <a:t>Relative to the other airlines included in this study (United, Continental, and American), Southwest took a far more proactive approach to conflict resolution.</a:t>
            </a:r>
          </a:p>
        </p:txBody>
      </p:sp>
      <p:pic>
        <p:nvPicPr>
          <p:cNvPr id="373763" name="Picture 3" descr="southwest"/>
          <p:cNvPicPr>
            <a:picLocks noChangeAspect="1" noChangeArrowheads="1"/>
          </p:cNvPicPr>
          <p:nvPr/>
        </p:nvPicPr>
        <p:blipFill>
          <a:blip r:embed="rId4" cstate="print"/>
          <a:srcRect/>
          <a:stretch>
            <a:fillRect/>
          </a:stretch>
        </p:blipFill>
        <p:spPr bwMode="auto">
          <a:xfrm>
            <a:off x="4519613" y="917575"/>
            <a:ext cx="4432300" cy="5486400"/>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3762">
                                            <p:txEl>
                                              <p:pRg st="0" end="0"/>
                                            </p:txEl>
                                          </p:spTgt>
                                        </p:tgtEl>
                                        <p:attrNameLst>
                                          <p:attrName>style.visibility</p:attrName>
                                        </p:attrNameLst>
                                      </p:cBhvr>
                                      <p:to>
                                        <p:strVal val="visible"/>
                                      </p:to>
                                    </p:set>
                                    <p:anim calcmode="lin" valueType="num">
                                      <p:cBhvr additive="base">
                                        <p:cTn id="7" dur="500" fill="hold"/>
                                        <p:tgtEl>
                                          <p:spTgt spid="37376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376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2" grpId="0" build="p"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4" y="381000"/>
            <a:ext cx="8108315" cy="4114800"/>
          </a:xfrm>
        </p:spPr>
        <p:txBody>
          <a:bodyPr/>
          <a:lstStyle/>
          <a:p>
            <a:pPr marL="457200" indent="-457200"/>
            <a:r>
              <a:rPr lang="en-US" sz="3200" dirty="0" smtClean="0"/>
              <a:t>People who attend church regularly or pray have lower rates of heart disease, hypertension, and suicide than those who do not.</a:t>
            </a:r>
          </a:p>
          <a:p>
            <a:pPr marL="457200" indent="-457200"/>
            <a:r>
              <a:rPr lang="en-US" sz="3200" dirty="0" smtClean="0"/>
              <a:t>In a survey of 92,000 people in Washington County, Maryland, those who attended church once or more per week had:</a:t>
            </a:r>
          </a:p>
          <a:p>
            <a:pPr marL="857250" lvl="1" indent="-457200"/>
            <a:r>
              <a:rPr lang="en-US" sz="2400" dirty="0" smtClean="0"/>
              <a:t>50% fewer deaths from CHD</a:t>
            </a:r>
          </a:p>
          <a:p>
            <a:pPr marL="857250" lvl="1" indent="-457200"/>
            <a:r>
              <a:rPr lang="en-US" sz="2400" dirty="0" smtClean="0"/>
              <a:t>56% fewer deaths from emphysema</a:t>
            </a:r>
          </a:p>
          <a:p>
            <a:pPr marL="857250" lvl="1" indent="-457200"/>
            <a:r>
              <a:rPr lang="en-US" sz="2400" dirty="0" smtClean="0"/>
              <a:t>74% fewer from cirrhosis</a:t>
            </a:r>
          </a:p>
          <a:p>
            <a:pPr marL="857250" lvl="1" indent="-457200"/>
            <a:r>
              <a:rPr lang="en-US" sz="2400" dirty="0" smtClean="0"/>
              <a:t>53% fewer suicides</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Rectangle 2"/>
          <p:cNvSpPr>
            <a:spLocks noChangeArrowheads="1"/>
          </p:cNvSpPr>
          <p:nvPr/>
        </p:nvSpPr>
        <p:spPr bwMode="auto">
          <a:xfrm>
            <a:off x="1195388" y="200025"/>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a:p>
            <a:pPr>
              <a:defRPr/>
            </a:pPr>
            <a:r>
              <a:rPr lang="en-US" sz="6000" b="1" dirty="0" smtClean="0">
                <a:solidFill>
                  <a:schemeClr val="bg1"/>
                </a:solidFill>
                <a:effectLst>
                  <a:outerShdw blurRad="38100" dist="38100" dir="2700000" algn="tl">
                    <a:srgbClr val="000000">
                      <a:alpha val="43137"/>
                    </a:srgbClr>
                  </a:outerShdw>
                </a:effectLst>
                <a:latin typeface="Times New Roman" pitchFamily="18" charset="0"/>
                <a:cs typeface="+mn-cs"/>
              </a:rPr>
              <a:t>URTURING</a:t>
            </a:r>
          </a:p>
          <a:p>
            <a:pPr>
              <a:defRPr/>
            </a:pPr>
            <a:r>
              <a:rPr lang="en-US" sz="6000" b="1" dirty="0" smtClean="0">
                <a:solidFill>
                  <a:schemeClr val="bg1"/>
                </a:solidFill>
                <a:effectLst>
                  <a:outerShdw blurRad="38100" dist="38100" dir="2700000" algn="tl">
                    <a:srgbClr val="000000">
                      <a:alpha val="43137"/>
                    </a:srgbClr>
                  </a:outerShdw>
                </a:effectLst>
                <a:latin typeface="Times New Roman" pitchFamily="18" charset="0"/>
              </a:rPr>
              <a:t>PIRITUALITY</a:t>
            </a: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p:txBody>
      </p:sp>
      <p:sp>
        <p:nvSpPr>
          <p:cNvPr id="6" name="Rectangle 3"/>
          <p:cNvSpPr>
            <a:spLocks noChangeArrowheads="1"/>
          </p:cNvSpPr>
          <p:nvPr/>
        </p:nvSpPr>
        <p:spPr bwMode="auto">
          <a:xfrm>
            <a:off x="5905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
        <p:nvSpPr>
          <p:cNvPr id="7" name="Rectangle 4"/>
          <p:cNvSpPr>
            <a:spLocks noChangeArrowheads="1"/>
          </p:cNvSpPr>
          <p:nvPr/>
        </p:nvSpPr>
        <p:spPr bwMode="auto">
          <a:xfrm>
            <a:off x="1190625" y="204788"/>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 </a:t>
            </a:r>
            <a:br>
              <a:rPr lang="en-US" sz="6000" b="1" dirty="0">
                <a:solidFill>
                  <a:schemeClr val="bg1"/>
                </a:solidFill>
                <a:effectLst>
                  <a:outerShdw blurRad="38100" dist="38100" dir="2700000" algn="tl">
                    <a:srgbClr val="000000">
                      <a:alpha val="43137"/>
                    </a:srgbClr>
                  </a:outerShdw>
                </a:effectLst>
                <a:latin typeface="Times New Roman" pitchFamily="18" charset="0"/>
                <a:cs typeface="+mn-cs"/>
              </a:rPr>
            </a:b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
            </a:r>
            <a:br>
              <a:rPr lang="en-US" sz="6000" b="1" dirty="0">
                <a:solidFill>
                  <a:schemeClr val="bg1"/>
                </a:solidFill>
                <a:effectLst>
                  <a:outerShdw blurRad="38100" dist="38100" dir="2700000" algn="tl">
                    <a:srgbClr val="000000">
                      <a:alpha val="43137"/>
                    </a:srgbClr>
                  </a:outerShdw>
                </a:effectLst>
                <a:latin typeface="Times New Roman" pitchFamily="18" charset="0"/>
                <a:cs typeface="+mn-cs"/>
              </a:rPr>
            </a:b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RAISE</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NQUISITIVE</a:t>
            </a:r>
          </a:p>
          <a:p>
            <a:pPr>
              <a:defRPr/>
            </a:pP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3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3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iterate type="wd">
                                    <p:tmPct val="100000"/>
                                  </p:iterate>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p:cTn id="13" dur="300" fill="hold"/>
                                        <p:tgtEl>
                                          <p:spTgt spid="7">
                                            <p:txEl>
                                              <p:pRg st="1" end="1"/>
                                            </p:txEl>
                                          </p:spTgt>
                                        </p:tgtEl>
                                        <p:attrNameLst>
                                          <p:attrName>ppt_w</p:attrName>
                                        </p:attrNameLst>
                                      </p:cBhvr>
                                      <p:tavLst>
                                        <p:tav tm="0">
                                          <p:val>
                                            <p:fltVal val="0"/>
                                          </p:val>
                                        </p:tav>
                                        <p:tav tm="100000">
                                          <p:val>
                                            <p:strVal val="#ppt_w"/>
                                          </p:val>
                                        </p:tav>
                                      </p:tavLst>
                                    </p:anim>
                                    <p:anim calcmode="lin" valueType="num">
                                      <p:cBhvr>
                                        <p:cTn id="14" dur="3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iterate type="wd">
                                    <p:tmPct val="100000"/>
                                  </p:iterate>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3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3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381000"/>
            <a:ext cx="7772400" cy="4114800"/>
          </a:xfrm>
        </p:spPr>
        <p:txBody>
          <a:bodyPr/>
          <a:lstStyle/>
          <a:p>
            <a:pPr marL="0" indent="0">
              <a:buFontTx/>
              <a:buNone/>
              <a:defRPr/>
            </a:pPr>
            <a:r>
              <a:rPr lang="en-US" dirty="0" smtClean="0"/>
              <a:t>“Most leaders don’t listen, and it is one of the greatest methods we have of learning.  You need to listen to those under your supervision and to those who are above you.  We’d all be a lot wiser if we listened more – not just hearing the words, but listening and not thinking about what we’re going to say.”</a:t>
            </a:r>
          </a:p>
          <a:p>
            <a:pPr marL="0" indent="0" algn="r">
              <a:buFontTx/>
              <a:buNone/>
              <a:defRPr/>
            </a:pPr>
            <a:r>
              <a:rPr lang="en-US" sz="2400" dirty="0" smtClean="0"/>
              <a:t>John Wooden</a:t>
            </a:r>
          </a:p>
          <a:p>
            <a:pPr marL="0" indent="0" algn="r">
              <a:buFontTx/>
              <a:buNone/>
              <a:defRPr/>
            </a:pPr>
            <a:r>
              <a:rPr lang="en-US" sz="2400" dirty="0" smtClean="0"/>
              <a:t>UCLA Basketball Coach</a:t>
            </a:r>
            <a:endParaRPr lang="en-US" sz="2400"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2011680"/>
            <a:ext cx="7772400" cy="2484120"/>
          </a:xfrm>
        </p:spPr>
        <p:txBody>
          <a:bodyPr/>
          <a:lstStyle/>
          <a:p>
            <a:pPr marL="0" indent="0">
              <a:buNone/>
            </a:pPr>
            <a:r>
              <a:rPr lang="en-US" dirty="0" smtClean="0"/>
              <a:t>The important and difficult job is never to find the right answers, it is to find the right question.”</a:t>
            </a:r>
          </a:p>
          <a:p>
            <a:pPr marL="0" indent="0">
              <a:buNone/>
            </a:pPr>
            <a:endParaRPr lang="en-US" dirty="0" smtClean="0"/>
          </a:p>
          <a:p>
            <a:pPr marL="0" indent="0" algn="r">
              <a:buNone/>
            </a:pPr>
            <a:r>
              <a:rPr lang="en-US" sz="2800" dirty="0" smtClean="0"/>
              <a:t>Peter Drucker</a:t>
            </a:r>
          </a:p>
          <a:p>
            <a:pPr marL="0" indent="0">
              <a:buNone/>
            </a:pPr>
            <a:r>
              <a:rPr lang="en-US" dirty="0" smtClean="0"/>
              <a:t> </a:t>
            </a:r>
            <a:endParaRPr 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2011680"/>
            <a:ext cx="7772400" cy="2484120"/>
          </a:xfrm>
        </p:spPr>
        <p:txBody>
          <a:bodyPr/>
          <a:lstStyle/>
          <a:p>
            <a:pPr marL="0" indent="0">
              <a:buNone/>
            </a:pPr>
            <a:r>
              <a:rPr lang="en-US" dirty="0">
                <a:effectLst/>
              </a:rPr>
              <a:t>….the cheapest concession you can make to the other side is to let them know they have been heard.</a:t>
            </a:r>
          </a:p>
          <a:p>
            <a:pPr marL="0" indent="0">
              <a:buNone/>
            </a:pPr>
            <a:r>
              <a:rPr lang="en-US" dirty="0">
                <a:effectLst/>
              </a:rPr>
              <a:t> </a:t>
            </a:r>
          </a:p>
          <a:p>
            <a:pPr marL="0" indent="0">
              <a:buNone/>
            </a:pPr>
            <a:r>
              <a:rPr lang="en-US" sz="2800" dirty="0">
                <a:effectLst/>
              </a:rPr>
              <a:t>Roger Fisher and William Ury.</a:t>
            </a:r>
            <a:br>
              <a:rPr lang="en-US" sz="2800" dirty="0">
                <a:effectLst/>
              </a:rPr>
            </a:br>
            <a:r>
              <a:rPr lang="en-US" sz="2800" u="sng" dirty="0">
                <a:effectLst/>
              </a:rPr>
              <a:t>Getting to Yes</a:t>
            </a:r>
            <a:endParaRPr lang="en-US" sz="2800" dirty="0">
              <a:effectLst/>
            </a:endParaRPr>
          </a:p>
        </p:txBody>
      </p:sp>
    </p:spTree>
    <p:extLst>
      <p:ext uri="{BB962C8B-B14F-4D97-AF65-F5344CB8AC3E}">
        <p14:creationId xmlns:p14="http://schemas.microsoft.com/office/powerpoint/2010/main" val="2557987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1730" name="Rectangle 2"/>
          <p:cNvSpPr>
            <a:spLocks noChangeArrowheads="1"/>
          </p:cNvSpPr>
          <p:nvPr/>
        </p:nvSpPr>
        <p:spPr bwMode="auto">
          <a:xfrm>
            <a:off x="1195388" y="200025"/>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URTURING</a:t>
            </a:r>
            <a:r>
              <a:rPr lang="en-US" sz="6000" b="1" dirty="0">
                <a:solidFill>
                  <a:schemeClr val="bg1"/>
                </a:solidFill>
                <a:effectLst>
                  <a:outerShdw blurRad="38100" dist="38100" dir="2700000" algn="tl">
                    <a:srgbClr val="000000">
                      <a:alpha val="43137"/>
                    </a:srgbClr>
                  </a:outerShdw>
                </a:effectLst>
                <a:latin typeface="Times New Roman" pitchFamily="18" charset="0"/>
              </a:rPr>
              <a:t> PIRITUALITY</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rPr>
              <a:t>RAISE</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rPr>
              <a:t>NQUISITIVE</a:t>
            </a: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a:p>
            <a:pPr>
              <a:defRPr/>
            </a:pP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p:txBody>
      </p:sp>
      <p:sp>
        <p:nvSpPr>
          <p:cNvPr id="201731" name="Rectangle 3"/>
          <p:cNvSpPr>
            <a:spLocks noChangeArrowheads="1"/>
          </p:cNvSpPr>
          <p:nvPr/>
        </p:nvSpPr>
        <p:spPr bwMode="auto">
          <a:xfrm>
            <a:off x="5905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
        <p:nvSpPr>
          <p:cNvPr id="201732" name="Rectangle 4"/>
          <p:cNvSpPr>
            <a:spLocks noChangeArrowheads="1"/>
          </p:cNvSpPr>
          <p:nvPr/>
        </p:nvSpPr>
        <p:spPr bwMode="auto">
          <a:xfrm>
            <a:off x="1174750" y="4760913"/>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EJECTION</a:t>
            </a:r>
          </a:p>
          <a:p>
            <a:pPr>
              <a:defRPr/>
            </a:pPr>
            <a:endParaRPr lang="en-US" sz="6000" b="1" dirty="0">
              <a:solidFill>
                <a:schemeClr val="bg1"/>
              </a:solidFill>
              <a:effectLst>
                <a:outerShdw blurRad="38100" dist="38100" dir="2700000" algn="tl">
                  <a:srgbClr val="000000">
                    <a:alpha val="43137"/>
                  </a:srgbClr>
                </a:outerShdw>
              </a:effectLst>
              <a:latin typeface="Times New Roman" pitchFamily="18" charset="0"/>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201732">
                                            <p:txEl>
                                              <p:pRg st="0" end="0"/>
                                            </p:txEl>
                                          </p:spTgt>
                                        </p:tgtEl>
                                        <p:attrNameLst>
                                          <p:attrName>style.visibility</p:attrName>
                                        </p:attrNameLst>
                                      </p:cBhvr>
                                      <p:to>
                                        <p:strVal val="visible"/>
                                      </p:to>
                                    </p:set>
                                    <p:anim calcmode="lin" valueType="num">
                                      <p:cBhvr>
                                        <p:cTn id="7" dur="300" fill="hold"/>
                                        <p:tgtEl>
                                          <p:spTgt spid="201732">
                                            <p:txEl>
                                              <p:pRg st="0" end="0"/>
                                            </p:txEl>
                                          </p:spTgt>
                                        </p:tgtEl>
                                        <p:attrNameLst>
                                          <p:attrName>ppt_w</p:attrName>
                                        </p:attrNameLst>
                                      </p:cBhvr>
                                      <p:tavLst>
                                        <p:tav tm="0">
                                          <p:val>
                                            <p:fltVal val="0"/>
                                          </p:val>
                                        </p:tav>
                                        <p:tav tm="100000">
                                          <p:val>
                                            <p:strVal val="#ppt_w"/>
                                          </p:val>
                                        </p:tav>
                                      </p:tavLst>
                                    </p:anim>
                                    <p:anim calcmode="lin" valueType="num">
                                      <p:cBhvr>
                                        <p:cTn id="8" dur="300" fill="hold"/>
                                        <p:tgtEl>
                                          <p:spTgt spid="20173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2" grpId="0" build="p" autoUpdateAnimBg="0"/>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gradFill rotWithShape="0">
          <a:gsLst>
            <a:gs pos="0">
              <a:srgbClr val="D6B19C"/>
            </a:gs>
            <a:gs pos="30000">
              <a:srgbClr val="D49E6C"/>
            </a:gs>
            <a:gs pos="44000">
              <a:srgbClr val="A65528"/>
            </a:gs>
            <a:gs pos="100000">
              <a:srgbClr val="663012"/>
            </a:gs>
          </a:gsLst>
          <a:lin ang="600000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8485" y="762000"/>
            <a:ext cx="7772400" cy="2484120"/>
          </a:xfrm>
        </p:spPr>
        <p:txBody>
          <a:bodyPr/>
          <a:lstStyle/>
          <a:p>
            <a:pPr marL="0" indent="0">
              <a:buNone/>
            </a:pPr>
            <a:r>
              <a:rPr lang="en-US" dirty="0" smtClean="0"/>
              <a:t>I actually think you should engage your critics and see them, too, as stakeholders who are helping you to improve.</a:t>
            </a:r>
          </a:p>
          <a:p>
            <a:pPr marL="0" indent="0">
              <a:buNone/>
            </a:pPr>
            <a:r>
              <a:rPr lang="en-US" dirty="0" smtClean="0"/>
              <a:t> </a:t>
            </a:r>
          </a:p>
          <a:p>
            <a:pPr marL="0" indent="0" algn="r">
              <a:buNone/>
            </a:pPr>
            <a:r>
              <a:rPr lang="en-US" sz="2800" dirty="0" smtClean="0"/>
              <a:t>John Mackey, CEO</a:t>
            </a:r>
          </a:p>
          <a:p>
            <a:pPr marL="0" indent="0" algn="r">
              <a:buNone/>
            </a:pPr>
            <a:r>
              <a:rPr lang="en-US" sz="2800" dirty="0" smtClean="0"/>
              <a:t>Whole Foods</a:t>
            </a:r>
          </a:p>
          <a:p>
            <a:pPr marL="0" indent="0" algn="r">
              <a:buNone/>
            </a:pPr>
            <a:r>
              <a:rPr lang="en-US" sz="2800" i="1" dirty="0" smtClean="0"/>
              <a:t>Harvard Business Review</a:t>
            </a:r>
            <a:endParaRPr lang="en-US" sz="2800" dirty="0" smtClean="0"/>
          </a:p>
          <a:p>
            <a:pPr marL="0" indent="0" algn="r">
              <a:buNone/>
            </a:pPr>
            <a:r>
              <a:rPr lang="en-US" sz="2800" dirty="0" smtClean="0"/>
              <a:t>January, 2011, p.122</a:t>
            </a:r>
            <a:endParaRPr lang="en-US" sz="2800"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7764" name="Rectangle 4"/>
          <p:cNvSpPr>
            <a:spLocks noGrp="1" noChangeArrowheads="1"/>
          </p:cNvSpPr>
          <p:nvPr>
            <p:ph type="title"/>
          </p:nvPr>
        </p:nvSpPr>
        <p:spPr/>
        <p:txBody>
          <a:bodyPr/>
          <a:lstStyle/>
          <a:p>
            <a:pPr algn="r" eaLnBrk="1" hangingPunct="1">
              <a:defRPr/>
            </a:pPr>
            <a:r>
              <a:rPr lang="en-US" dirty="0">
                <a:solidFill>
                  <a:srgbClr val="FFFF00"/>
                </a:solidFill>
              </a:rPr>
              <a:t>REJECTION</a:t>
            </a:r>
          </a:p>
        </p:txBody>
      </p:sp>
      <p:sp>
        <p:nvSpPr>
          <p:cNvPr id="117765" name="Rectangle 5"/>
          <p:cNvSpPr>
            <a:spLocks noGrp="1" noChangeArrowheads="1"/>
          </p:cNvSpPr>
          <p:nvPr>
            <p:ph type="body" idx="1"/>
          </p:nvPr>
        </p:nvSpPr>
        <p:spPr/>
        <p:txBody>
          <a:bodyPr/>
          <a:lstStyle/>
          <a:p>
            <a:pPr eaLnBrk="1" hangingPunct="1">
              <a:defRPr/>
            </a:pPr>
            <a:r>
              <a:rPr lang="en-US" sz="5400" dirty="0">
                <a:solidFill>
                  <a:srgbClr val="FFFF00"/>
                </a:solidFill>
                <a:latin typeface="+mj-lt"/>
              </a:rPr>
              <a:t>Refusal</a:t>
            </a:r>
          </a:p>
          <a:p>
            <a:pPr eaLnBrk="1" hangingPunct="1">
              <a:defRPr/>
            </a:pPr>
            <a:r>
              <a:rPr lang="en-US" sz="5400" dirty="0">
                <a:solidFill>
                  <a:srgbClr val="FFFF00"/>
                </a:solidFill>
                <a:latin typeface="+mj-lt"/>
              </a:rPr>
              <a:t>Re-frame</a:t>
            </a:r>
          </a:p>
          <a:p>
            <a:pPr eaLnBrk="1" hangingPunct="1">
              <a:defRPr/>
            </a:pPr>
            <a:r>
              <a:rPr lang="en-US" sz="5400" dirty="0">
                <a:solidFill>
                  <a:srgbClr val="FFFF00"/>
                </a:solidFill>
                <a:latin typeface="+mj-lt"/>
              </a:rPr>
              <a:t>Referral</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7765">
                                            <p:txEl>
                                              <p:pRg st="0" end="0"/>
                                            </p:txEl>
                                          </p:spTgt>
                                        </p:tgtEl>
                                        <p:attrNameLst>
                                          <p:attrName>style.visibility</p:attrName>
                                        </p:attrNameLst>
                                      </p:cBhvr>
                                      <p:to>
                                        <p:strVal val="visible"/>
                                      </p:to>
                                    </p:set>
                                    <p:anim calcmode="lin" valueType="num">
                                      <p:cBhvr additive="base">
                                        <p:cTn id="7" dur="500" fill="hold"/>
                                        <p:tgtEl>
                                          <p:spTgt spid="11776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776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7765">
                                            <p:txEl>
                                              <p:pRg st="1" end="1"/>
                                            </p:txEl>
                                          </p:spTgt>
                                        </p:tgtEl>
                                        <p:attrNameLst>
                                          <p:attrName>style.visibility</p:attrName>
                                        </p:attrNameLst>
                                      </p:cBhvr>
                                      <p:to>
                                        <p:strVal val="visible"/>
                                      </p:to>
                                    </p:set>
                                    <p:anim calcmode="lin" valueType="num">
                                      <p:cBhvr additive="base">
                                        <p:cTn id="13" dur="500" fill="hold"/>
                                        <p:tgtEl>
                                          <p:spTgt spid="11776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776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7765">
                                            <p:txEl>
                                              <p:pRg st="2" end="2"/>
                                            </p:txEl>
                                          </p:spTgt>
                                        </p:tgtEl>
                                        <p:attrNameLst>
                                          <p:attrName>style.visibility</p:attrName>
                                        </p:attrNameLst>
                                      </p:cBhvr>
                                      <p:to>
                                        <p:strVal val="visible"/>
                                      </p:to>
                                    </p:set>
                                    <p:anim calcmode="lin" valueType="num">
                                      <p:cBhvr additive="base">
                                        <p:cTn id="19" dur="500" fill="hold"/>
                                        <p:tgtEl>
                                          <p:spTgt spid="11776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776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5"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9810" name="Rectangle 2"/>
          <p:cNvSpPr>
            <a:spLocks noChangeArrowheads="1"/>
          </p:cNvSpPr>
          <p:nvPr/>
        </p:nvSpPr>
        <p:spPr bwMode="auto">
          <a:xfrm>
            <a:off x="1046163" y="179388"/>
            <a:ext cx="6400800" cy="1752600"/>
          </a:xfrm>
          <a:prstGeom prst="rect">
            <a:avLst/>
          </a:prstGeom>
          <a:noFill/>
          <a:ln w="9525">
            <a:noFill/>
            <a:miter lim="800000"/>
            <a:headEnd/>
            <a:tailEnd/>
          </a:ln>
          <a:effectLst/>
        </p:spPr>
        <p:txBody>
          <a:bodyPr/>
          <a:lstStyle/>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NSTRUCTION</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URTURING</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PIRITUALITY</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RAISE</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NQUISITIVE</a:t>
            </a:r>
          </a:p>
          <a:p>
            <a:pP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EJECTION</a:t>
            </a:r>
          </a:p>
        </p:txBody>
      </p:sp>
      <p:sp>
        <p:nvSpPr>
          <p:cNvPr id="119811" name="Rectangle 3"/>
          <p:cNvSpPr>
            <a:spLocks noChangeArrowheads="1"/>
          </p:cNvSpPr>
          <p:nvPr/>
        </p:nvSpPr>
        <p:spPr bwMode="auto">
          <a:xfrm>
            <a:off x="514350" y="2857500"/>
            <a:ext cx="781050" cy="1143000"/>
          </a:xfrm>
          <a:prstGeom prst="rect">
            <a:avLst/>
          </a:prstGeom>
          <a:noFill/>
          <a:ln w="9525">
            <a:noFill/>
            <a:miter lim="800000"/>
            <a:headEnd/>
            <a:tailEnd/>
          </a:ln>
          <a:effectLst/>
        </p:spPr>
        <p:txBody>
          <a:bodyPr anchor="ctr"/>
          <a:lstStyle/>
          <a:p>
            <a:pPr algn="ctr">
              <a:defRPr/>
            </a:pPr>
            <a:r>
              <a:rPr lang="en-US" sz="6000" b="1" dirty="0">
                <a:solidFill>
                  <a:srgbClr val="FFFF00"/>
                </a:solidFill>
                <a:effectLst>
                  <a:outerShdw blurRad="38100" dist="38100" dir="2700000" algn="tl">
                    <a:srgbClr val="000000">
                      <a:alpha val="43137"/>
                    </a:srgbClr>
                  </a:outerShdw>
                </a:effectLst>
                <a:latin typeface="Times New Roman" pitchFamily="18" charset="0"/>
                <a:cs typeface="+mn-cs"/>
              </a:rPr>
              <a:t>INSPIRE</a:t>
            </a:r>
          </a:p>
        </p:txBody>
      </p:sp>
      <p:sp>
        <p:nvSpPr>
          <p:cNvPr id="119812" name="Rectangle 4"/>
          <p:cNvSpPr>
            <a:spLocks noChangeArrowheads="1"/>
          </p:cNvSpPr>
          <p:nvPr/>
        </p:nvSpPr>
        <p:spPr bwMode="auto">
          <a:xfrm>
            <a:off x="512763" y="2857500"/>
            <a:ext cx="800100" cy="1143000"/>
          </a:xfrm>
          <a:prstGeom prst="rect">
            <a:avLst/>
          </a:prstGeom>
          <a:noFill/>
          <a:ln w="9525">
            <a:noFill/>
            <a:miter lim="800000"/>
            <a:headEnd/>
            <a:tailEnd/>
          </a:ln>
          <a:effectLst/>
        </p:spPr>
        <p:txBody>
          <a:bodyPr anchor="ctr"/>
          <a:lstStyle/>
          <a:p>
            <a:pPr algn="ct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INSPIRE</a:t>
            </a:r>
          </a:p>
        </p:txBody>
      </p:sp>
      <p:sp>
        <p:nvSpPr>
          <p:cNvPr id="119814" name="Text Box 6"/>
          <p:cNvSpPr txBox="1">
            <a:spLocks noChangeArrowheads="1"/>
          </p:cNvSpPr>
          <p:nvPr/>
        </p:nvSpPr>
        <p:spPr bwMode="auto">
          <a:xfrm>
            <a:off x="1046163" y="5676900"/>
            <a:ext cx="3486150" cy="1006475"/>
          </a:xfrm>
          <a:prstGeom prst="rect">
            <a:avLst/>
          </a:prstGeom>
          <a:noFill/>
          <a:ln w="9525">
            <a:noFill/>
            <a:miter lim="800000"/>
            <a:headEnd/>
            <a:tailEnd/>
          </a:ln>
          <a:effectLst/>
        </p:spPr>
        <p:txBody>
          <a:bodyPr wrap="none">
            <a:spAutoFit/>
          </a:bodyPr>
          <a:lstStyle/>
          <a:p>
            <a:pPr algn="ctr">
              <a:defRPr/>
            </a:pPr>
            <a:r>
              <a:rPr lang="en-US" sz="6000" b="1" dirty="0">
                <a:solidFill>
                  <a:schemeClr val="bg1"/>
                </a:solidFill>
                <a:effectLst>
                  <a:outerShdw blurRad="38100" dist="38100" dir="2700000" algn="tl">
                    <a:srgbClr val="000000">
                      <a:alpha val="43137"/>
                    </a:srgbClr>
                  </a:outerShdw>
                </a:effectLst>
                <a:latin typeface="Times New Roman" pitchFamily="18" charset="0"/>
                <a:cs typeface="+mn-cs"/>
              </a:rPr>
              <a:t>XAMPLE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9814"/>
                                        </p:tgtEl>
                                        <p:attrNameLst>
                                          <p:attrName>style.visibility</p:attrName>
                                        </p:attrNameLst>
                                      </p:cBhvr>
                                      <p:to>
                                        <p:strVal val="visible"/>
                                      </p:to>
                                    </p:set>
                                    <p:anim calcmode="lin" valueType="num">
                                      <p:cBhvr>
                                        <p:cTn id="7" dur="500" fill="hold"/>
                                        <p:tgtEl>
                                          <p:spTgt spid="119814"/>
                                        </p:tgtEl>
                                        <p:attrNameLst>
                                          <p:attrName>ppt_w</p:attrName>
                                        </p:attrNameLst>
                                      </p:cBhvr>
                                      <p:tavLst>
                                        <p:tav tm="0">
                                          <p:val>
                                            <p:fltVal val="0"/>
                                          </p:val>
                                        </p:tav>
                                        <p:tav tm="100000">
                                          <p:val>
                                            <p:strVal val="#ppt_w"/>
                                          </p:val>
                                        </p:tav>
                                      </p:tavLst>
                                    </p:anim>
                                    <p:anim calcmode="lin" valueType="num">
                                      <p:cBhvr>
                                        <p:cTn id="8" dur="500" fill="hold"/>
                                        <p:tgtEl>
                                          <p:spTgt spid="11981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9812"/>
                                        </p:tgtEl>
                                        <p:attrNameLst>
                                          <p:attrName>style.visibility</p:attrName>
                                        </p:attrNameLst>
                                      </p:cBhvr>
                                      <p:to>
                                        <p:strVal val="visible"/>
                                      </p:to>
                                    </p:set>
                                    <p:anim calcmode="lin" valueType="num">
                                      <p:cBhvr additive="base">
                                        <p:cTn id="13" dur="500" fill="hold"/>
                                        <p:tgtEl>
                                          <p:spTgt spid="119812"/>
                                        </p:tgtEl>
                                        <p:attrNameLst>
                                          <p:attrName>ppt_x</p:attrName>
                                        </p:attrNameLst>
                                      </p:cBhvr>
                                      <p:tavLst>
                                        <p:tav tm="0">
                                          <p:val>
                                            <p:strVal val="0-#ppt_w/2"/>
                                          </p:val>
                                        </p:tav>
                                        <p:tav tm="100000">
                                          <p:val>
                                            <p:strVal val="#ppt_x"/>
                                          </p:val>
                                        </p:tav>
                                      </p:tavLst>
                                    </p:anim>
                                    <p:anim calcmode="lin" valueType="num">
                                      <p:cBhvr additive="base">
                                        <p:cTn id="14" dur="500" fill="hold"/>
                                        <p:tgtEl>
                                          <p:spTgt spid="1198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2" grpId="0" autoUpdateAnimBg="0"/>
      <p:bldP spid="119814" grpId="0" autoUpdateAnimBg="0"/>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9507" name="Rectangle 3"/>
          <p:cNvSpPr>
            <a:spLocks noGrp="1" noChangeArrowheads="1"/>
          </p:cNvSpPr>
          <p:nvPr>
            <p:ph type="body" idx="1"/>
          </p:nvPr>
        </p:nvSpPr>
        <p:spPr>
          <a:xfrm>
            <a:off x="593725" y="3336925"/>
            <a:ext cx="7772400" cy="2138363"/>
          </a:xfrm>
        </p:spPr>
        <p:txBody>
          <a:bodyPr/>
          <a:lstStyle/>
          <a:p>
            <a:pPr marL="0" indent="0" eaLnBrk="1" hangingPunct="1">
              <a:lnSpc>
                <a:spcPct val="90000"/>
              </a:lnSpc>
              <a:buFontTx/>
              <a:buNone/>
              <a:defRPr/>
            </a:pPr>
            <a:r>
              <a:rPr lang="en-US" sz="4000" dirty="0">
                <a:solidFill>
                  <a:srgbClr val="FFFF00"/>
                </a:solidFill>
              </a:rPr>
              <a:t>Setting an example is not the main means of influencing others, it’s the only means.</a:t>
            </a:r>
          </a:p>
          <a:p>
            <a:pPr marL="0" indent="0" eaLnBrk="1" hangingPunct="1">
              <a:lnSpc>
                <a:spcPct val="90000"/>
              </a:lnSpc>
              <a:buFontTx/>
              <a:buNone/>
              <a:defRPr/>
            </a:pPr>
            <a:endParaRPr lang="en-US" sz="4000" dirty="0">
              <a:solidFill>
                <a:srgbClr val="FFFF00"/>
              </a:solidFill>
            </a:endParaRPr>
          </a:p>
          <a:p>
            <a:pPr marL="0" indent="0" algn="r" eaLnBrk="1" hangingPunct="1">
              <a:lnSpc>
                <a:spcPct val="90000"/>
              </a:lnSpc>
              <a:buFontTx/>
              <a:buNone/>
              <a:defRPr/>
            </a:pPr>
            <a:r>
              <a:rPr lang="en-US" sz="2800" dirty="0">
                <a:solidFill>
                  <a:srgbClr val="FFFF00"/>
                </a:solidFill>
              </a:rPr>
              <a:t>Einstein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5810" name="Rectangle 2"/>
          <p:cNvSpPr>
            <a:spLocks noGrp="1" noChangeArrowheads="1"/>
          </p:cNvSpPr>
          <p:nvPr>
            <p:ph type="body" idx="1"/>
          </p:nvPr>
        </p:nvSpPr>
        <p:spPr>
          <a:xfrm>
            <a:off x="4733925" y="417513"/>
            <a:ext cx="3933825" cy="4114800"/>
          </a:xfrm>
        </p:spPr>
        <p:txBody>
          <a:bodyPr/>
          <a:lstStyle/>
          <a:p>
            <a:pPr marL="0" indent="0" algn="ctr" eaLnBrk="1" hangingPunct="1">
              <a:lnSpc>
                <a:spcPct val="90000"/>
              </a:lnSpc>
              <a:buFontTx/>
              <a:buNone/>
              <a:defRPr/>
            </a:pPr>
            <a:r>
              <a:rPr lang="en-US" sz="3200" dirty="0"/>
              <a:t>HROs are aware of the close tie between sensitivity to operations and sensitivity to relationships.  People who refuse to speak up out of fear enact a system that knows less than it needs to know to remain effective.</a:t>
            </a:r>
          </a:p>
        </p:txBody>
      </p:sp>
      <p:pic>
        <p:nvPicPr>
          <p:cNvPr id="375811" name="Picture 3" descr="unexpected"/>
          <p:cNvPicPr>
            <a:picLocks noChangeAspect="1" noChangeArrowheads="1"/>
          </p:cNvPicPr>
          <p:nvPr/>
        </p:nvPicPr>
        <p:blipFill>
          <a:blip r:embed="rId4" cstate="print"/>
          <a:srcRect/>
          <a:stretch>
            <a:fillRect/>
          </a:stretch>
        </p:blipFill>
        <p:spPr bwMode="auto">
          <a:xfrm>
            <a:off x="423863" y="952500"/>
            <a:ext cx="3992562" cy="5262563"/>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5811"/>
                                        </p:tgtEl>
                                        <p:attrNameLst>
                                          <p:attrName>style.visibility</p:attrName>
                                        </p:attrNameLst>
                                      </p:cBhvr>
                                      <p:to>
                                        <p:strVal val="visible"/>
                                      </p:to>
                                    </p:set>
                                    <p:anim calcmode="lin" valueType="num">
                                      <p:cBhvr additive="base">
                                        <p:cTn id="7" dur="500" fill="hold"/>
                                        <p:tgtEl>
                                          <p:spTgt spid="375811"/>
                                        </p:tgtEl>
                                        <p:attrNameLst>
                                          <p:attrName>ppt_x</p:attrName>
                                        </p:attrNameLst>
                                      </p:cBhvr>
                                      <p:tavLst>
                                        <p:tav tm="0">
                                          <p:val>
                                            <p:strVal val="0-#ppt_w/2"/>
                                          </p:val>
                                        </p:tav>
                                        <p:tav tm="100000">
                                          <p:val>
                                            <p:strVal val="#ppt_x"/>
                                          </p:val>
                                        </p:tav>
                                      </p:tavLst>
                                    </p:anim>
                                    <p:anim calcmode="lin" valueType="num">
                                      <p:cBhvr additive="base">
                                        <p:cTn id="8" dur="500" fill="hold"/>
                                        <p:tgtEl>
                                          <p:spTgt spid="3758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5810">
                                            <p:txEl>
                                              <p:pRg st="0" end="0"/>
                                            </p:txEl>
                                          </p:spTgt>
                                        </p:tgtEl>
                                        <p:attrNameLst>
                                          <p:attrName>style.visibility</p:attrName>
                                        </p:attrNameLst>
                                      </p:cBhvr>
                                      <p:to>
                                        <p:strVal val="visible"/>
                                      </p:to>
                                    </p:set>
                                    <p:anim calcmode="lin" valueType="num">
                                      <p:cBhvr additive="base">
                                        <p:cTn id="13" dur="500" fill="hold"/>
                                        <p:tgtEl>
                                          <p:spTgt spid="37581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58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0" grpId="0" build="p" autoUpdateAnimBg="0"/>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gradFill rotWithShape="0">
          <a:gsLst>
            <a:gs pos="0">
              <a:srgbClr val="E6DCAC"/>
            </a:gs>
            <a:gs pos="12000">
              <a:srgbClr val="E6D78A"/>
            </a:gs>
            <a:gs pos="30000">
              <a:srgbClr val="C7AC4C"/>
            </a:gs>
            <a:gs pos="45000">
              <a:srgbClr val="E6D78A"/>
            </a:gs>
            <a:gs pos="77000">
              <a:srgbClr val="C7AC4C"/>
            </a:gs>
            <a:gs pos="100000">
              <a:srgbClr val="E6DCAC"/>
            </a:gs>
          </a:gsLst>
          <a:lin ang="54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106863" y="2322513"/>
            <a:ext cx="4322762" cy="1143000"/>
          </a:xfrm>
        </p:spPr>
        <p:txBody>
          <a:bodyPr/>
          <a:lstStyle/>
          <a:p>
            <a:pPr>
              <a:defRPr/>
            </a:pPr>
            <a:r>
              <a:rPr lang="en-US" dirty="0" smtClean="0"/>
              <a:t>For People Afraid to Reach for Support . . .</a:t>
            </a:r>
            <a:endParaRPr lang="en-US" dirty="0"/>
          </a:p>
        </p:txBody>
      </p:sp>
      <p:pic>
        <p:nvPicPr>
          <p:cNvPr id="3" name="Picture 2" descr="OpeningUp.jpg"/>
          <p:cNvPicPr>
            <a:picLocks noChangeAspect="1"/>
          </p:cNvPicPr>
          <p:nvPr/>
        </p:nvPicPr>
        <p:blipFill>
          <a:blip r:embed="rId3" cstate="print"/>
          <a:srcRect/>
          <a:stretch>
            <a:fillRect/>
          </a:stretch>
        </p:blipFill>
        <p:spPr bwMode="auto">
          <a:xfrm>
            <a:off x="488950" y="682625"/>
            <a:ext cx="3870325" cy="5845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FF9933"/>
            </a:gs>
            <a:gs pos="50000">
              <a:srgbClr val="663300"/>
            </a:gs>
            <a:gs pos="100000">
              <a:srgbClr val="FF9933"/>
            </a:gs>
          </a:gsLst>
          <a:lin ang="2700000" scaled="1"/>
        </a:gra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319088" y="5567363"/>
            <a:ext cx="8824912" cy="760412"/>
          </a:xfrm>
        </p:spPr>
        <p:txBody>
          <a:bodyPr/>
          <a:lstStyle/>
          <a:p>
            <a:pPr algn="r" eaLnBrk="1" hangingPunct="1">
              <a:defRPr/>
            </a:pPr>
            <a:r>
              <a:rPr lang="en-US" sz="10600" b="1" dirty="0">
                <a:effectLst>
                  <a:outerShdw blurRad="38100" dist="38100" dir="2700000" algn="tl">
                    <a:srgbClr val="000000"/>
                  </a:outerShdw>
                </a:effectLst>
              </a:rPr>
              <a:t>WE-LLNESS</a:t>
            </a:r>
          </a:p>
        </p:txBody>
      </p:sp>
      <p:sp>
        <p:nvSpPr>
          <p:cNvPr id="48133" name="Text Box 5"/>
          <p:cNvSpPr txBox="1">
            <a:spLocks noChangeArrowheads="1"/>
          </p:cNvSpPr>
          <p:nvPr/>
        </p:nvSpPr>
        <p:spPr bwMode="auto">
          <a:xfrm>
            <a:off x="0" y="3175"/>
            <a:ext cx="4814888" cy="1433513"/>
          </a:xfrm>
          <a:prstGeom prst="rect">
            <a:avLst/>
          </a:prstGeom>
          <a:noFill/>
          <a:ln w="9525">
            <a:noFill/>
            <a:miter lim="800000"/>
            <a:headEnd/>
            <a:tailEnd/>
          </a:ln>
          <a:effectLst/>
        </p:spPr>
        <p:txBody>
          <a:bodyPr wrap="none">
            <a:spAutoFit/>
          </a:bodyPr>
          <a:lstStyle/>
          <a:p>
            <a:pPr>
              <a:defRPr/>
            </a:pPr>
            <a:r>
              <a:rPr lang="en-US" sz="8800" b="1" dirty="0">
                <a:effectLst>
                  <a:outerShdw blurRad="38100" dist="38100" dir="2700000" algn="tl">
                    <a:srgbClr val="FFFFFF"/>
                  </a:outerShdw>
                </a:effectLst>
                <a:latin typeface="Penoir" pitchFamily="34" charset="0"/>
                <a:cs typeface="+mn-cs"/>
              </a:rPr>
              <a:t>I-LLNESS</a:t>
            </a:r>
          </a:p>
        </p:txBody>
      </p:sp>
      <p:sp>
        <p:nvSpPr>
          <p:cNvPr id="48134" name="Text Box 6"/>
          <p:cNvSpPr txBox="1">
            <a:spLocks noChangeArrowheads="1"/>
          </p:cNvSpPr>
          <p:nvPr/>
        </p:nvSpPr>
        <p:spPr bwMode="auto">
          <a:xfrm>
            <a:off x="3544888" y="2741613"/>
            <a:ext cx="1495425" cy="1433512"/>
          </a:xfrm>
          <a:prstGeom prst="rect">
            <a:avLst/>
          </a:prstGeom>
          <a:noFill/>
          <a:ln w="9525">
            <a:noFill/>
            <a:miter lim="800000"/>
            <a:headEnd/>
            <a:tailEnd/>
          </a:ln>
          <a:effectLst/>
        </p:spPr>
        <p:txBody>
          <a:bodyPr wrap="none">
            <a:spAutoFit/>
          </a:bodyPr>
          <a:lstStyle/>
          <a:p>
            <a:pPr>
              <a:defRPr/>
            </a:pPr>
            <a:r>
              <a:rPr lang="en-US" sz="8800" b="1" dirty="0">
                <a:solidFill>
                  <a:srgbClr val="FF9933"/>
                </a:solidFill>
                <a:effectLst>
                  <a:outerShdw blurRad="38100" dist="38100" dir="2700000" algn="tl">
                    <a:srgbClr val="000000"/>
                  </a:outerShdw>
                </a:effectLst>
                <a:latin typeface="Penoir" pitchFamily="34" charset="0"/>
                <a:cs typeface="+mn-cs"/>
              </a:rPr>
              <a:t>vs.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iterate type="lt">
                                    <p:tmPct val="100000"/>
                                  </p:iterate>
                                  <p:childTnLst>
                                    <p:set>
                                      <p:cBhvr>
                                        <p:cTn id="6" dur="1" fill="hold">
                                          <p:stCondLst>
                                            <p:cond delay="0"/>
                                          </p:stCondLst>
                                        </p:cTn>
                                        <p:tgtEl>
                                          <p:spTgt spid="48133"/>
                                        </p:tgtEl>
                                        <p:attrNameLst>
                                          <p:attrName>style.visibility</p:attrName>
                                        </p:attrNameLst>
                                      </p:cBhvr>
                                      <p:to>
                                        <p:strVal val="visible"/>
                                      </p:to>
                                    </p:set>
                                    <p:anim calcmode="lin" valueType="num">
                                      <p:cBhvr additive="base">
                                        <p:cTn id="7" dur="75" fill="hold"/>
                                        <p:tgtEl>
                                          <p:spTgt spid="48133"/>
                                        </p:tgtEl>
                                        <p:attrNameLst>
                                          <p:attrName>ppt_x</p:attrName>
                                        </p:attrNameLst>
                                      </p:cBhvr>
                                      <p:tavLst>
                                        <p:tav tm="0">
                                          <p:val>
                                            <p:strVal val="0-#ppt_w/2"/>
                                          </p:val>
                                        </p:tav>
                                        <p:tav tm="100000">
                                          <p:val>
                                            <p:strVal val="#ppt_x"/>
                                          </p:val>
                                        </p:tav>
                                      </p:tavLst>
                                    </p:anim>
                                    <p:anim calcmode="lin" valueType="num">
                                      <p:cBhvr additive="base">
                                        <p:cTn id="8" dur="75" fill="hold"/>
                                        <p:tgtEl>
                                          <p:spTgt spid="481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iterate type="lt">
                                    <p:tmAbs val="75"/>
                                  </p:iterate>
                                  <p:childTnLst>
                                    <p:set>
                                      <p:cBhvr>
                                        <p:cTn id="12" dur="1" fill="hold">
                                          <p:stCondLst>
                                            <p:cond delay="74"/>
                                          </p:stCondLst>
                                        </p:cTn>
                                        <p:tgtEl>
                                          <p:spTgt spid="481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iterate type="lt">
                                    <p:tmPct val="100000"/>
                                  </p:iterate>
                                  <p:childTnLst>
                                    <p:set>
                                      <p:cBhvr>
                                        <p:cTn id="16" dur="1" fill="hold">
                                          <p:stCondLst>
                                            <p:cond delay="0"/>
                                          </p:stCondLst>
                                        </p:cTn>
                                        <p:tgtEl>
                                          <p:spTgt spid="48130"/>
                                        </p:tgtEl>
                                        <p:attrNameLst>
                                          <p:attrName>style.visibility</p:attrName>
                                        </p:attrNameLst>
                                      </p:cBhvr>
                                      <p:to>
                                        <p:strVal val="visible"/>
                                      </p:to>
                                    </p:set>
                                    <p:animEffect transition="in" filter="blinds(horizontal)">
                                      <p:cBhvr>
                                        <p:cTn id="17" dur="75"/>
                                        <p:tgtEl>
                                          <p:spTgt spid="48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autoUpdateAnimBg="0"/>
      <p:bldP spid="48133" grpId="0" autoUpdateAnimBg="0"/>
      <p:bldP spid="48134" grpId="0"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21000" r="-2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sz="6600" dirty="0" smtClean="0"/>
              <a:t>Two Reasons We Cannot Cure “Stress”</a:t>
            </a:r>
            <a:endParaRPr lang="en-US" sz="6600" dirty="0"/>
          </a:p>
        </p:txBody>
      </p:sp>
      <p:sp>
        <p:nvSpPr>
          <p:cNvPr id="3" name="Content Placeholder 2"/>
          <p:cNvSpPr>
            <a:spLocks noGrp="1"/>
          </p:cNvSpPr>
          <p:nvPr>
            <p:ph idx="1"/>
          </p:nvPr>
        </p:nvSpPr>
        <p:spPr>
          <a:xfrm>
            <a:off x="685800" y="2057400"/>
            <a:ext cx="7772400" cy="4114800"/>
          </a:xfrm>
        </p:spPr>
        <p:txBody>
          <a:bodyPr/>
          <a:lstStyle/>
          <a:p>
            <a:pPr eaLnBrk="1" hangingPunct="1">
              <a:defRPr/>
            </a:pPr>
            <a:r>
              <a:rPr lang="en-US" sz="3200" dirty="0" smtClean="0"/>
              <a:t>These are the body’s healthy expressions of </a:t>
            </a:r>
            <a:r>
              <a:rPr lang="en-US" sz="3200" i="1" dirty="0" smtClean="0"/>
              <a:t>Fear, </a:t>
            </a:r>
            <a:r>
              <a:rPr lang="en-US" sz="3200" dirty="0" smtClean="0"/>
              <a:t>a gift, rather than a disease</a:t>
            </a:r>
          </a:p>
          <a:p>
            <a:pPr eaLnBrk="1" hangingPunct="1">
              <a:defRPr/>
            </a:pPr>
            <a:r>
              <a:rPr lang="en-US" sz="3200" dirty="0" smtClean="0"/>
              <a:t>In a culture that values individuality and self-reliance, our body wants us to define our </a:t>
            </a:r>
            <a:r>
              <a:rPr lang="en-US" sz="3200" u="sng" dirty="0" smtClean="0"/>
              <a:t>we</a:t>
            </a:r>
            <a:r>
              <a:rPr lang="en-US" sz="3200" dirty="0" smtClean="0"/>
              <a:t>alth as the quality of people we can lean on in time of need</a:t>
            </a:r>
          </a:p>
          <a:p>
            <a:pPr eaLnBrk="1" hangingPunct="1">
              <a:defRPr/>
            </a:pPr>
            <a:endParaRPr lang="en-US" sz="3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12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z="7200" dirty="0"/>
              <a:t>Skill #1:</a:t>
            </a:r>
          </a:p>
        </p:txBody>
      </p:sp>
      <p:sp>
        <p:nvSpPr>
          <p:cNvPr id="20483" name="Rectangle 3"/>
          <p:cNvSpPr>
            <a:spLocks noGrp="1" noChangeArrowheads="1"/>
          </p:cNvSpPr>
          <p:nvPr>
            <p:ph type="body" idx="1"/>
          </p:nvPr>
        </p:nvSpPr>
        <p:spPr/>
        <p:txBody>
          <a:bodyPr/>
          <a:lstStyle/>
          <a:p>
            <a:pPr eaLnBrk="1" hangingPunct="1">
              <a:defRPr/>
            </a:pPr>
            <a:r>
              <a:rPr lang="en-US" sz="4000" b="1" dirty="0"/>
              <a:t>An awareness and acceptance of </a:t>
            </a:r>
            <a:r>
              <a:rPr lang="en-US" b="1" dirty="0"/>
              <a:t>fear</a:t>
            </a:r>
            <a:r>
              <a:rPr lang="en-US" sz="4000" b="1" dirty="0"/>
              <a:t> in self and others.  When afraid. . . .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12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defRPr/>
            </a:pPr>
            <a:r>
              <a:rPr lang="en-US" sz="7200" dirty="0"/>
              <a:t>Skill #1</a:t>
            </a:r>
          </a:p>
        </p:txBody>
      </p:sp>
      <p:sp>
        <p:nvSpPr>
          <p:cNvPr id="53251" name="Rectangle 3"/>
          <p:cNvSpPr>
            <a:spLocks noGrp="1" noChangeArrowheads="1"/>
          </p:cNvSpPr>
          <p:nvPr>
            <p:ph type="body" idx="1"/>
          </p:nvPr>
        </p:nvSpPr>
        <p:spPr/>
        <p:txBody>
          <a:bodyPr/>
          <a:lstStyle/>
          <a:p>
            <a:pPr eaLnBrk="1" hangingPunct="1">
              <a:defRPr/>
            </a:pPr>
            <a:r>
              <a:rPr lang="en-US" sz="4400" dirty="0"/>
              <a:t>An awareness and acceptance of fear in self and others.  When afraid, a willingness to reach for support, technical and emotional.</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25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ctrTitle"/>
          </p:nvPr>
        </p:nvSpPr>
        <p:spPr>
          <a:xfrm>
            <a:off x="438150" y="3065463"/>
            <a:ext cx="7772400" cy="1143000"/>
          </a:xfrm>
        </p:spPr>
        <p:txBody>
          <a:bodyPr/>
          <a:lstStyle/>
          <a:p>
            <a:pPr algn="l" eaLnBrk="1" hangingPunct="1">
              <a:defRPr/>
            </a:pPr>
            <a:r>
              <a:rPr lang="en-US" sz="4400" dirty="0">
                <a:latin typeface="Forte" pitchFamily="66" charset="0"/>
              </a:rPr>
              <a:t>Dear George,</a:t>
            </a:r>
            <a:br>
              <a:rPr lang="en-US" sz="4400" dirty="0">
                <a:latin typeface="Forte" pitchFamily="66" charset="0"/>
              </a:rPr>
            </a:br>
            <a:r>
              <a:rPr lang="en-US" sz="3600" dirty="0">
                <a:latin typeface="Forte" pitchFamily="66" charset="0"/>
              </a:rPr>
              <a:t>Remember, no man is a failure who has friends.</a:t>
            </a:r>
            <a:br>
              <a:rPr lang="en-US" sz="3600" dirty="0">
                <a:latin typeface="Forte" pitchFamily="66" charset="0"/>
              </a:rPr>
            </a:br>
            <a:r>
              <a:rPr lang="en-US" sz="4400" dirty="0">
                <a:latin typeface="Forte" pitchFamily="66" charset="0"/>
              </a:rPr>
              <a:t>			Love,</a:t>
            </a:r>
            <a:br>
              <a:rPr lang="en-US" sz="4400" dirty="0">
                <a:latin typeface="Forte" pitchFamily="66" charset="0"/>
              </a:rPr>
            </a:br>
            <a:r>
              <a:rPr lang="en-US" sz="4400" dirty="0">
                <a:latin typeface="Forte" pitchFamily="66" charset="0"/>
              </a:rPr>
              <a:t>			Clarence</a:t>
            </a:r>
            <a:r>
              <a:rPr lang="en-US" sz="4400" dirty="0">
                <a:latin typeface="RubyScriptNarrow" pitchFamily="34" charset="0"/>
              </a:rPr>
              <a:t/>
            </a:r>
            <a:br>
              <a:rPr lang="en-US" sz="4400" dirty="0">
                <a:latin typeface="RubyScriptNarrow" pitchFamily="34" charset="0"/>
              </a:rPr>
            </a:br>
            <a:r>
              <a:rPr lang="en-US" sz="6000" dirty="0"/>
              <a:t/>
            </a:r>
            <a:br>
              <a:rPr lang="en-US" sz="6000" dirty="0"/>
            </a:br>
            <a:r>
              <a:rPr lang="en-US" sz="6000" dirty="0"/>
              <a:t/>
            </a:r>
            <a:br>
              <a:rPr lang="en-US" sz="6000" dirty="0"/>
            </a:br>
            <a:r>
              <a:rPr lang="en-US" sz="6000" dirty="0"/>
              <a:t> </a:t>
            </a:r>
            <a:r>
              <a:rPr lang="en-US" sz="2400" dirty="0"/>
              <a:t>from the closing scene of </a:t>
            </a:r>
            <a:br>
              <a:rPr lang="en-US" sz="2400" dirty="0"/>
            </a:br>
            <a:r>
              <a:rPr lang="en-US" sz="2400" dirty="0"/>
              <a:t>  “It’s a Wonderful Life”</a:t>
            </a: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75"/>
                                  </p:iterate>
                                  <p:childTnLst>
                                    <p:set>
                                      <p:cBhvr>
                                        <p:cTn id="6" dur="1" fill="hold">
                                          <p:stCondLst>
                                            <p:cond delay="74"/>
                                          </p:stCondLst>
                                        </p:cTn>
                                        <p:tgtEl>
                                          <p:spTgt spid="47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716280"/>
            <a:ext cx="7772400" cy="5379720"/>
          </a:xfrm>
        </p:spPr>
        <p:txBody>
          <a:bodyPr/>
          <a:lstStyle/>
          <a:p>
            <a:pPr marL="0" indent="0" algn="ctr">
              <a:buNone/>
            </a:pPr>
            <a:r>
              <a:rPr lang="en-US" dirty="0" smtClean="0"/>
              <a:t>We all must hang together</a:t>
            </a:r>
            <a:br>
              <a:rPr lang="en-US" dirty="0" smtClean="0"/>
            </a:br>
            <a:r>
              <a:rPr lang="en-US" dirty="0" smtClean="0"/>
              <a:t/>
            </a:r>
            <a:br>
              <a:rPr lang="en-US" dirty="0" smtClean="0"/>
            </a:br>
            <a:r>
              <a:rPr lang="en-US" dirty="0" smtClean="0"/>
              <a:t>or </a:t>
            </a:r>
            <a:br>
              <a:rPr lang="en-US" dirty="0" smtClean="0"/>
            </a:br>
            <a:r>
              <a:rPr lang="en-US" dirty="0" smtClean="0"/>
              <a:t/>
            </a:r>
            <a:br>
              <a:rPr lang="en-US" dirty="0" smtClean="0"/>
            </a:br>
            <a:r>
              <a:rPr lang="en-US" dirty="0" smtClean="0"/>
              <a:t>assuredly we shall all hang </a:t>
            </a:r>
            <a:br>
              <a:rPr lang="en-US" dirty="0" smtClean="0"/>
            </a:br>
            <a:r>
              <a:rPr lang="en-US" dirty="0" smtClean="0"/>
              <a:t>s e p a r a t e l y.</a:t>
            </a:r>
          </a:p>
          <a:p>
            <a:pPr marL="0" indent="0" algn="r">
              <a:buNone/>
            </a:pPr>
            <a:endParaRPr lang="en-US" sz="2400" dirty="0" smtClean="0"/>
          </a:p>
          <a:p>
            <a:pPr marL="0" indent="0" algn="r">
              <a:buNone/>
            </a:pPr>
            <a:endParaRPr lang="en-US" sz="2400" dirty="0" smtClean="0"/>
          </a:p>
          <a:p>
            <a:pPr marL="0" indent="0" algn="r">
              <a:buNone/>
            </a:pPr>
            <a:r>
              <a:rPr lang="en-US" sz="2400" dirty="0" smtClean="0"/>
              <a:t>Benjamin Franklin</a:t>
            </a:r>
          </a:p>
          <a:p>
            <a:pPr marL="0" indent="0" algn="r">
              <a:buNone/>
            </a:pPr>
            <a:r>
              <a:rPr lang="en-US" sz="2400" dirty="0" smtClean="0"/>
              <a:t>July 4, 1776</a:t>
            </a:r>
            <a:endParaRPr lang="en-US" sz="2400"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3778" name="Rectangle 3"/>
          <p:cNvSpPr>
            <a:spLocks noChangeArrowheads="1"/>
          </p:cNvSpPr>
          <p:nvPr/>
        </p:nvSpPr>
        <p:spPr bwMode="auto">
          <a:xfrm>
            <a:off x="1371600" y="2930525"/>
            <a:ext cx="6400800" cy="1752600"/>
          </a:xfrm>
          <a:prstGeom prst="rect">
            <a:avLst/>
          </a:prstGeom>
          <a:noFill/>
          <a:ln w="9525">
            <a:noFill/>
            <a:miter lim="800000"/>
            <a:headEnd/>
            <a:tailEnd/>
          </a:ln>
        </p:spPr>
        <p:txBody>
          <a:bodyPr/>
          <a:lstStyle/>
          <a:p>
            <a:pPr marL="342900" indent="-342900">
              <a:spcBef>
                <a:spcPct val="20000"/>
              </a:spcBef>
              <a:buFontTx/>
              <a:buChar char="•"/>
            </a:pPr>
            <a:endParaRPr lang="en-US" sz="4000" dirty="0">
              <a:latin typeface="Verdana" pitchFamily="34" charset="0"/>
            </a:endParaRPr>
          </a:p>
        </p:txBody>
      </p:sp>
      <p:sp>
        <p:nvSpPr>
          <p:cNvPr id="54276" name="Rectangle 4"/>
          <p:cNvSpPr>
            <a:spLocks noGrp="1" noChangeArrowheads="1"/>
          </p:cNvSpPr>
          <p:nvPr>
            <p:ph type="title"/>
          </p:nvPr>
        </p:nvSpPr>
        <p:spPr/>
        <p:txBody>
          <a:bodyPr/>
          <a:lstStyle/>
          <a:p>
            <a:pPr eaLnBrk="1" hangingPunct="1">
              <a:defRPr/>
            </a:pPr>
            <a:r>
              <a:rPr lang="en-US" sz="7200" dirty="0"/>
              <a:t>Skill #2</a:t>
            </a:r>
          </a:p>
        </p:txBody>
      </p:sp>
    </p:spTree>
  </p:cSld>
  <p:clrMapOvr>
    <a:masterClrMapping/>
  </p:clrMapOvr>
  <p:transition>
    <p:zoom/>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bg>
      <p:bgPr>
        <a:gradFill rotWithShape="0">
          <a:gsLst>
            <a:gs pos="0">
              <a:srgbClr val="DDEBCF"/>
            </a:gs>
            <a:gs pos="25000">
              <a:srgbClr val="9CB86E"/>
            </a:gs>
            <a:gs pos="50000">
              <a:srgbClr val="156B13"/>
            </a:gs>
            <a:gs pos="75000">
              <a:srgbClr val="9CB86E"/>
            </a:gs>
            <a:gs pos="100000">
              <a:srgbClr val="DDEBCF"/>
            </a:gs>
          </a:gsLst>
          <a:lin ang="2700000" scaled="1"/>
        </a:gradFill>
        <a:effectLst/>
      </p:bgPr>
    </p:bg>
    <p:spTree>
      <p:nvGrpSpPr>
        <p:cNvPr id="1" name=""/>
        <p:cNvGrpSpPr/>
        <p:nvPr/>
      </p:nvGrpSpPr>
      <p:grpSpPr>
        <a:xfrm>
          <a:off x="0" y="0"/>
          <a:ext cx="0" cy="0"/>
          <a:chOff x="0" y="0"/>
          <a:chExt cx="0" cy="0"/>
        </a:xfrm>
      </p:grpSpPr>
      <p:sp>
        <p:nvSpPr>
          <p:cNvPr id="192514" name="Rectangle 2"/>
          <p:cNvSpPr>
            <a:spLocks noGrp="1" noChangeArrowheads="1"/>
          </p:cNvSpPr>
          <p:nvPr>
            <p:ph type="ctrTitle"/>
          </p:nvPr>
        </p:nvSpPr>
        <p:spPr/>
        <p:txBody>
          <a:bodyPr/>
          <a:lstStyle/>
          <a:p>
            <a:pPr eaLnBrk="1" hangingPunct="1">
              <a:defRPr/>
            </a:pPr>
            <a:r>
              <a:rPr lang="en-US" dirty="0"/>
              <a:t>A Question?</a:t>
            </a:r>
          </a:p>
        </p:txBody>
      </p:sp>
      <p:sp>
        <p:nvSpPr>
          <p:cNvPr id="192515" name="Rectangle 3"/>
          <p:cNvSpPr>
            <a:spLocks noGrp="1" noChangeArrowheads="1"/>
          </p:cNvSpPr>
          <p:nvPr>
            <p:ph type="subTitle" idx="1"/>
          </p:nvPr>
        </p:nvSpPr>
        <p:spPr/>
        <p:txBody>
          <a:bodyPr/>
          <a:lstStyle/>
          <a:p>
            <a:pPr eaLnBrk="1" hangingPunct="1">
              <a:defRPr/>
            </a:pPr>
            <a:r>
              <a:rPr lang="en-US" dirty="0"/>
              <a:t>How much of your brain did you have when you were born?</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DDEBCF"/>
            </a:gs>
            <a:gs pos="25000">
              <a:srgbClr val="9CB86E"/>
            </a:gs>
            <a:gs pos="50000">
              <a:srgbClr val="156B13"/>
            </a:gs>
            <a:gs pos="75000">
              <a:srgbClr val="9CB86E"/>
            </a:gs>
            <a:gs pos="100000">
              <a:srgbClr val="DDEBCF"/>
            </a:gs>
          </a:gsLst>
          <a:lin ang="2700000" scaled="1"/>
        </a:gradFill>
        <a:effectLst/>
      </p:bgPr>
    </p:bg>
    <p:spTree>
      <p:nvGrpSpPr>
        <p:cNvPr id="1" name=""/>
        <p:cNvGrpSpPr/>
        <p:nvPr/>
      </p:nvGrpSpPr>
      <p:grpSpPr>
        <a:xfrm>
          <a:off x="0" y="0"/>
          <a:ext cx="0" cy="0"/>
          <a:chOff x="0" y="0"/>
          <a:chExt cx="0" cy="0"/>
        </a:xfrm>
      </p:grpSpPr>
      <p:sp>
        <p:nvSpPr>
          <p:cNvPr id="200706" name="Rectangle 2"/>
          <p:cNvSpPr>
            <a:spLocks noGrp="1" noChangeArrowheads="1"/>
          </p:cNvSpPr>
          <p:nvPr>
            <p:ph type="ctrTitle"/>
          </p:nvPr>
        </p:nvSpPr>
        <p:spPr>
          <a:xfrm>
            <a:off x="569913" y="2811463"/>
            <a:ext cx="7772400" cy="1143000"/>
          </a:xfrm>
        </p:spPr>
        <p:txBody>
          <a:bodyPr/>
          <a:lstStyle/>
          <a:p>
            <a:pPr eaLnBrk="1" hangingPunct="1">
              <a:defRPr/>
            </a:pPr>
            <a:r>
              <a:rPr lang="en-US" sz="17200" dirty="0"/>
              <a:t>25%</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0706"/>
                                        </p:tgtEl>
                                        <p:attrNameLst>
                                          <p:attrName>style.visibility</p:attrName>
                                        </p:attrNameLst>
                                      </p:cBhvr>
                                      <p:to>
                                        <p:strVal val="visible"/>
                                      </p:to>
                                    </p:set>
                                    <p:anim calcmode="lin" valueType="num">
                                      <p:cBhvr>
                                        <p:cTn id="7" dur="500" fill="hold"/>
                                        <p:tgtEl>
                                          <p:spTgt spid="200706"/>
                                        </p:tgtEl>
                                        <p:attrNameLst>
                                          <p:attrName>ppt_w</p:attrName>
                                        </p:attrNameLst>
                                      </p:cBhvr>
                                      <p:tavLst>
                                        <p:tav tm="0">
                                          <p:val>
                                            <p:fltVal val="0"/>
                                          </p:val>
                                        </p:tav>
                                        <p:tav tm="100000">
                                          <p:val>
                                            <p:strVal val="#ppt_w"/>
                                          </p:val>
                                        </p:tav>
                                      </p:tavLst>
                                    </p:anim>
                                    <p:anim calcmode="lin" valueType="num">
                                      <p:cBhvr>
                                        <p:cTn id="8" dur="500" fill="hold"/>
                                        <p:tgtEl>
                                          <p:spTgt spid="20070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0" y="295275"/>
            <a:ext cx="9144000" cy="1143000"/>
          </a:xfrm>
        </p:spPr>
        <p:txBody>
          <a:bodyPr/>
          <a:lstStyle/>
          <a:p>
            <a:pPr eaLnBrk="1" hangingPunct="1">
              <a:defRPr/>
            </a:pPr>
            <a:r>
              <a:rPr lang="en-US" dirty="0"/>
              <a:t>Survey of Why People </a:t>
            </a:r>
            <a:br>
              <a:rPr lang="en-US" dirty="0"/>
            </a:br>
            <a:r>
              <a:rPr lang="en-US" dirty="0"/>
              <a:t>Leave the Navy</a:t>
            </a:r>
          </a:p>
        </p:txBody>
      </p:sp>
      <p:sp>
        <p:nvSpPr>
          <p:cNvPr id="377859" name="Rectangle 3"/>
          <p:cNvSpPr>
            <a:spLocks noGrp="1" noChangeArrowheads="1"/>
          </p:cNvSpPr>
          <p:nvPr>
            <p:ph type="body" idx="1"/>
          </p:nvPr>
        </p:nvSpPr>
        <p:spPr>
          <a:xfrm>
            <a:off x="685800" y="1981200"/>
            <a:ext cx="4513263" cy="4114800"/>
          </a:xfrm>
        </p:spPr>
        <p:txBody>
          <a:bodyPr/>
          <a:lstStyle/>
          <a:p>
            <a:pPr marL="338138" indent="-338138" eaLnBrk="1" hangingPunct="1">
              <a:lnSpc>
                <a:spcPct val="90000"/>
              </a:lnSpc>
              <a:buFont typeface="Wingdings" pitchFamily="2" charset="2"/>
              <a:buAutoNum type="arabicPeriod"/>
              <a:defRPr/>
            </a:pPr>
            <a:r>
              <a:rPr lang="en-US" sz="2800" dirty="0"/>
              <a:t>Not being treated with respect or dignity.</a:t>
            </a:r>
          </a:p>
          <a:p>
            <a:pPr marL="338138" indent="-338138" eaLnBrk="1" hangingPunct="1">
              <a:lnSpc>
                <a:spcPct val="90000"/>
              </a:lnSpc>
              <a:buFont typeface="Wingdings" pitchFamily="2" charset="2"/>
              <a:buAutoNum type="arabicPeriod"/>
              <a:defRPr/>
            </a:pPr>
            <a:r>
              <a:rPr lang="en-US" sz="2800" dirty="0"/>
              <a:t>Being prevented from making an impact on the organization.</a:t>
            </a:r>
          </a:p>
          <a:p>
            <a:pPr marL="338138" indent="-338138" eaLnBrk="1" hangingPunct="1">
              <a:lnSpc>
                <a:spcPct val="90000"/>
              </a:lnSpc>
              <a:buFont typeface="Wingdings" pitchFamily="2" charset="2"/>
              <a:buAutoNum type="arabicPeriod"/>
              <a:defRPr/>
            </a:pPr>
            <a:r>
              <a:rPr lang="en-US" sz="2800" dirty="0"/>
              <a:t>Not feeling listened to</a:t>
            </a:r>
          </a:p>
          <a:p>
            <a:pPr marL="338138" indent="-338138" eaLnBrk="1" hangingPunct="1">
              <a:lnSpc>
                <a:spcPct val="90000"/>
              </a:lnSpc>
              <a:buFont typeface="Wingdings" pitchFamily="2" charset="2"/>
              <a:buAutoNum type="arabicPeriod"/>
              <a:defRPr/>
            </a:pPr>
            <a:r>
              <a:rPr lang="en-US" sz="2800" dirty="0"/>
              <a:t>Not being given more responsibility</a:t>
            </a:r>
          </a:p>
          <a:p>
            <a:pPr marL="338138" indent="-338138" eaLnBrk="1" hangingPunct="1">
              <a:lnSpc>
                <a:spcPct val="90000"/>
              </a:lnSpc>
              <a:buFont typeface="Wingdings" pitchFamily="2" charset="2"/>
              <a:buAutoNum type="arabicPeriod"/>
              <a:defRPr/>
            </a:pPr>
            <a:r>
              <a:rPr lang="en-US" sz="2800" dirty="0"/>
              <a:t>Low pay</a:t>
            </a:r>
          </a:p>
        </p:txBody>
      </p:sp>
      <p:pic>
        <p:nvPicPr>
          <p:cNvPr id="377860" name="Picture 4" descr="navy"/>
          <p:cNvPicPr>
            <a:picLocks noChangeAspect="1" noChangeArrowheads="1"/>
          </p:cNvPicPr>
          <p:nvPr/>
        </p:nvPicPr>
        <p:blipFill>
          <a:blip r:embed="rId4" cstate="print"/>
          <a:srcRect/>
          <a:stretch>
            <a:fillRect/>
          </a:stretch>
        </p:blipFill>
        <p:spPr bwMode="auto">
          <a:xfrm>
            <a:off x="5197475" y="1612900"/>
            <a:ext cx="3881438" cy="5097463"/>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7859">
                                            <p:txEl>
                                              <p:pRg st="0" end="0"/>
                                            </p:txEl>
                                          </p:spTgt>
                                        </p:tgtEl>
                                        <p:attrNameLst>
                                          <p:attrName>style.visibility</p:attrName>
                                        </p:attrNameLst>
                                      </p:cBhvr>
                                      <p:to>
                                        <p:strVal val="visible"/>
                                      </p:to>
                                    </p:set>
                                    <p:anim calcmode="lin" valueType="num">
                                      <p:cBhvr additive="base">
                                        <p:cTn id="7" dur="500" fill="hold"/>
                                        <p:tgtEl>
                                          <p:spTgt spid="3778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78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7859">
                                            <p:txEl>
                                              <p:pRg st="1" end="1"/>
                                            </p:txEl>
                                          </p:spTgt>
                                        </p:tgtEl>
                                        <p:attrNameLst>
                                          <p:attrName>style.visibility</p:attrName>
                                        </p:attrNameLst>
                                      </p:cBhvr>
                                      <p:to>
                                        <p:strVal val="visible"/>
                                      </p:to>
                                    </p:set>
                                    <p:anim calcmode="lin" valueType="num">
                                      <p:cBhvr additive="base">
                                        <p:cTn id="13" dur="500" fill="hold"/>
                                        <p:tgtEl>
                                          <p:spTgt spid="37785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778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7859">
                                            <p:txEl>
                                              <p:pRg st="2" end="2"/>
                                            </p:txEl>
                                          </p:spTgt>
                                        </p:tgtEl>
                                        <p:attrNameLst>
                                          <p:attrName>style.visibility</p:attrName>
                                        </p:attrNameLst>
                                      </p:cBhvr>
                                      <p:to>
                                        <p:strVal val="visible"/>
                                      </p:to>
                                    </p:set>
                                    <p:anim calcmode="lin" valueType="num">
                                      <p:cBhvr additive="base">
                                        <p:cTn id="19" dur="500" fill="hold"/>
                                        <p:tgtEl>
                                          <p:spTgt spid="37785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778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7859">
                                            <p:txEl>
                                              <p:pRg st="3" end="3"/>
                                            </p:txEl>
                                          </p:spTgt>
                                        </p:tgtEl>
                                        <p:attrNameLst>
                                          <p:attrName>style.visibility</p:attrName>
                                        </p:attrNameLst>
                                      </p:cBhvr>
                                      <p:to>
                                        <p:strVal val="visible"/>
                                      </p:to>
                                    </p:set>
                                    <p:anim calcmode="lin" valueType="num">
                                      <p:cBhvr additive="base">
                                        <p:cTn id="25" dur="500" fill="hold"/>
                                        <p:tgtEl>
                                          <p:spTgt spid="37785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778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7859">
                                            <p:txEl>
                                              <p:pRg st="4" end="4"/>
                                            </p:txEl>
                                          </p:spTgt>
                                        </p:tgtEl>
                                        <p:attrNameLst>
                                          <p:attrName>style.visibility</p:attrName>
                                        </p:attrNameLst>
                                      </p:cBhvr>
                                      <p:to>
                                        <p:strVal val="visible"/>
                                      </p:to>
                                    </p:set>
                                    <p:anim calcmode="lin" valueType="num">
                                      <p:cBhvr additive="base">
                                        <p:cTn id="31" dur="500" fill="hold"/>
                                        <p:tgtEl>
                                          <p:spTgt spid="37785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778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5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DDEBCF"/>
            </a:gs>
            <a:gs pos="25000">
              <a:srgbClr val="9CB86E"/>
            </a:gs>
            <a:gs pos="50000">
              <a:srgbClr val="156B13"/>
            </a:gs>
            <a:gs pos="75000">
              <a:srgbClr val="9CB86E"/>
            </a:gs>
            <a:gs pos="100000">
              <a:srgbClr val="DDEBCF"/>
            </a:gs>
          </a:gsLst>
          <a:lin ang="2700000" scaled="1"/>
        </a:grad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685800" y="777240"/>
            <a:ext cx="7772400" cy="5318760"/>
          </a:xfrm>
        </p:spPr>
        <p:txBody>
          <a:bodyPr/>
          <a:lstStyle/>
          <a:p>
            <a:pPr marL="0" indent="0">
              <a:buNone/>
            </a:pPr>
            <a:r>
              <a:rPr lang="en-US" sz="2800" dirty="0" smtClean="0"/>
              <a:t>If the history of our species were written in proportion to the amount of time we lived at each stage of development, two hundred pages would be devoted to the lives of nomadic hunter gathers. One page would cover agrarian societies. The world of the last two centuries — the modern world — would get one short paragraph at the end.</a:t>
            </a:r>
            <a:br>
              <a:rPr lang="en-US" sz="2800" dirty="0" smtClean="0"/>
            </a:br>
            <a:endParaRPr lang="en-US" sz="2800" dirty="0" smtClean="0"/>
          </a:p>
          <a:p>
            <a:pPr marL="0" indent="0">
              <a:buNone/>
            </a:pPr>
            <a:r>
              <a:rPr lang="en-US" sz="2400" dirty="0" smtClean="0"/>
              <a:t>Gardner, David. </a:t>
            </a:r>
            <a:r>
              <a:rPr lang="en-US" sz="2400" u="sng" dirty="0" smtClean="0"/>
              <a:t>The Science of Fear</a:t>
            </a:r>
            <a:r>
              <a:rPr lang="en-US" sz="2400" dirty="0" smtClean="0"/>
              <a:t>. New York: Plume, 2008.</a:t>
            </a:r>
          </a:p>
          <a:p>
            <a:pPr>
              <a:buNone/>
            </a:pPr>
            <a:endParaRPr lang="en-US" dirty="0" smtClean="0"/>
          </a:p>
        </p:txBody>
      </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amma/>
                <a:shade val="46275"/>
                <a:invGamma/>
              </a:schemeClr>
            </a:gs>
            <a:gs pos="50000">
              <a:schemeClr val="folHlink"/>
            </a:gs>
            <a:gs pos="100000">
              <a:schemeClr val="folHlink">
                <a:gamma/>
                <a:shade val="46275"/>
                <a:invGamma/>
              </a:schemeClr>
            </a:gs>
          </a:gsLst>
          <a:lin ang="2700000" scaled="1"/>
        </a:gradFill>
        <a:effectLst/>
      </p:bgPr>
    </p:bg>
    <p:spTree>
      <p:nvGrpSpPr>
        <p:cNvPr id="1" name=""/>
        <p:cNvGrpSpPr/>
        <p:nvPr/>
      </p:nvGrpSpPr>
      <p:grpSpPr>
        <a:xfrm>
          <a:off x="0" y="0"/>
          <a:ext cx="0" cy="0"/>
          <a:chOff x="0" y="0"/>
          <a:chExt cx="0" cy="0"/>
        </a:xfrm>
      </p:grpSpPr>
      <p:sp>
        <p:nvSpPr>
          <p:cNvPr id="193538"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3539"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3540"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3541" name="Text Box 5"/>
          <p:cNvSpPr txBox="1">
            <a:spLocks noChangeArrowheads="1"/>
          </p:cNvSpPr>
          <p:nvPr/>
        </p:nvSpPr>
        <p:spPr bwMode="auto">
          <a:xfrm>
            <a:off x="5254625" y="2063750"/>
            <a:ext cx="1814513" cy="2324100"/>
          </a:xfrm>
          <a:prstGeom prst="rect">
            <a:avLst/>
          </a:prstGeom>
          <a:gradFill rotWithShape="0">
            <a:gsLst>
              <a:gs pos="0">
                <a:srgbClr val="99CCFF"/>
              </a:gs>
              <a:gs pos="100000">
                <a:srgbClr val="99CCFF">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a:spAutoFit/>
          </a:bodyPr>
          <a:lstStyle/>
          <a:p>
            <a:pPr algn="ctr">
              <a:defRPr/>
            </a:pPr>
            <a:r>
              <a:rPr lang="en-US" sz="4400" b="1" dirty="0">
                <a:latin typeface="Arial Narrow" pitchFamily="34" charset="0"/>
                <a:cs typeface="+mn-cs"/>
              </a:rPr>
              <a:t> </a:t>
            </a:r>
            <a:r>
              <a:rPr lang="en-US" sz="6000" b="1" dirty="0">
                <a:latin typeface="Arial Narrow" pitchFamily="34" charset="0"/>
                <a:cs typeface="+mn-cs"/>
              </a:rPr>
              <a:t> </a:t>
            </a:r>
          </a:p>
          <a:p>
            <a:pPr algn="ctr">
              <a:defRPr/>
            </a:pPr>
            <a:endParaRPr lang="en-US" sz="6000" b="1" dirty="0">
              <a:latin typeface="Arial Narrow" pitchFamily="34" charset="0"/>
              <a:cs typeface="+mn-cs"/>
            </a:endParaRPr>
          </a:p>
          <a:p>
            <a:pPr algn="ctr">
              <a:defRPr/>
            </a:pPr>
            <a:endParaRPr lang="en-US" sz="2400" b="1" dirty="0">
              <a:latin typeface="Arial Narrow"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Effect transition="in" filter="checkerboard(across)">
                                      <p:cBhvr>
                                        <p:cTn id="7" dur="500"/>
                                        <p:tgtEl>
                                          <p:spTgt spid="1935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3539"/>
                                        </p:tgtEl>
                                        <p:attrNameLst>
                                          <p:attrName>style.visibility</p:attrName>
                                        </p:attrNameLst>
                                      </p:cBhvr>
                                      <p:to>
                                        <p:strVal val="visible"/>
                                      </p:to>
                                    </p:set>
                                    <p:animEffect transition="in" filter="checkerboard(down)">
                                      <p:cBhvr>
                                        <p:cTn id="12" dur="500"/>
                                        <p:tgtEl>
                                          <p:spTgt spid="1935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35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3541"/>
                                        </p:tgtEl>
                                        <p:attrNameLst>
                                          <p:attrName>style.visibility</p:attrName>
                                        </p:attrNameLst>
                                      </p:cBhvr>
                                      <p:to>
                                        <p:strVal val="visible"/>
                                      </p:to>
                                    </p:set>
                                    <p:animEffect transition="in" filter="checkerboard(down)">
                                      <p:cBhvr>
                                        <p:cTn id="21" dur="500"/>
                                        <p:tgtEl>
                                          <p:spTgt spid="193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animBg="1" autoUpdateAnimBg="0"/>
      <p:bldP spid="193539" grpId="0" animBg="1" autoUpdateAnimBg="0"/>
      <p:bldP spid="193540" grpId="0" animBg="1"/>
      <p:bldP spid="193541" grpId="0" animBg="1" autoUpdateAnimBg="0"/>
    </p:bldLst>
  </p:timing>
</p:sld>
</file>

<file path=ppt/slides/slide132.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sp>
        <p:nvSpPr>
          <p:cNvPr id="191490"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1492" name="Text Box 4"/>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1493" name="Line 5"/>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1494" name="Text Box 6"/>
          <p:cNvSpPr txBox="1">
            <a:spLocks noChangeArrowheads="1"/>
          </p:cNvSpPr>
          <p:nvPr/>
        </p:nvSpPr>
        <p:spPr bwMode="auto">
          <a:xfrm>
            <a:off x="5140325" y="2241550"/>
            <a:ext cx="2049463" cy="2200275"/>
          </a:xfrm>
          <a:prstGeom prst="rect">
            <a:avLst/>
          </a:prstGeom>
          <a:gradFill rotWithShape="0">
            <a:gsLst>
              <a:gs pos="0">
                <a:srgbClr val="99CCFF"/>
              </a:gs>
              <a:gs pos="100000">
                <a:srgbClr val="99CCFF">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wrap="none">
            <a:spAutoFit/>
          </a:bodyPr>
          <a:lstStyle/>
          <a:p>
            <a:pPr algn="ctr">
              <a:defRPr/>
            </a:pPr>
            <a:r>
              <a:rPr lang="en-US" sz="3400" b="1" dirty="0">
                <a:latin typeface="Arial Narrow" pitchFamily="34" charset="0"/>
                <a:cs typeface="+mn-cs"/>
              </a:rPr>
              <a:t>Nurturing</a:t>
            </a:r>
          </a:p>
          <a:p>
            <a:pPr algn="ctr">
              <a:defRPr/>
            </a:pPr>
            <a:r>
              <a:rPr lang="en-US" sz="3400" b="1" dirty="0">
                <a:latin typeface="Arial Narrow" pitchFamily="34" charset="0"/>
                <a:cs typeface="+mn-cs"/>
              </a:rPr>
              <a:t>Response</a:t>
            </a:r>
          </a:p>
          <a:p>
            <a:pPr algn="ctr">
              <a:defRPr/>
            </a:pPr>
            <a:r>
              <a:rPr lang="en-US" sz="3400" b="1" dirty="0">
                <a:latin typeface="Arial Narrow" pitchFamily="34" charset="0"/>
                <a:cs typeface="+mn-cs"/>
              </a:rPr>
              <a:t>(Emotional</a:t>
            </a:r>
          </a:p>
          <a:p>
            <a:pPr algn="ctr">
              <a:defRPr/>
            </a:pPr>
            <a:r>
              <a:rPr lang="en-US" sz="3400" b="1" dirty="0">
                <a:latin typeface="Arial Narrow" pitchFamily="34" charset="0"/>
                <a:cs typeface="+mn-cs"/>
              </a:rPr>
              <a:t>Program)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1490"/>
                                        </p:tgtEl>
                                        <p:attrNameLst>
                                          <p:attrName>style.visibility</p:attrName>
                                        </p:attrNameLst>
                                      </p:cBhvr>
                                      <p:to>
                                        <p:strVal val="visible"/>
                                      </p:to>
                                    </p:set>
                                    <p:animEffect transition="in" filter="checkerboard(across)">
                                      <p:cBhvr>
                                        <p:cTn id="7" dur="500"/>
                                        <p:tgtEl>
                                          <p:spTgt spid="19149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1492"/>
                                        </p:tgtEl>
                                        <p:attrNameLst>
                                          <p:attrName>style.visibility</p:attrName>
                                        </p:attrNameLst>
                                      </p:cBhvr>
                                      <p:to>
                                        <p:strVal val="visible"/>
                                      </p:to>
                                    </p:set>
                                    <p:animEffect transition="in" filter="checkerboard(down)">
                                      <p:cBhvr>
                                        <p:cTn id="12" dur="500"/>
                                        <p:tgtEl>
                                          <p:spTgt spid="19149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149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1494"/>
                                        </p:tgtEl>
                                        <p:attrNameLst>
                                          <p:attrName>style.visibility</p:attrName>
                                        </p:attrNameLst>
                                      </p:cBhvr>
                                      <p:to>
                                        <p:strVal val="visible"/>
                                      </p:to>
                                    </p:set>
                                    <p:animEffect transition="in" filter="checkerboard(down)">
                                      <p:cBhvr>
                                        <p:cTn id="21" dur="500"/>
                                        <p:tgtEl>
                                          <p:spTgt spid="191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animBg="1" autoUpdateAnimBg="0"/>
      <p:bldP spid="191492" grpId="0" animBg="1" autoUpdateAnimBg="0"/>
      <p:bldP spid="191493" grpId="0" animBg="1"/>
      <p:bldP spid="191494" grpId="0" animBg="1" autoUpdateAnimBg="0"/>
    </p:bldLst>
  </p:timing>
</p:sld>
</file>

<file path=ppt/slides/slide13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amma/>
                <a:shade val="46275"/>
                <a:invGamma/>
              </a:schemeClr>
            </a:gs>
            <a:gs pos="50000">
              <a:schemeClr val="folHlink"/>
            </a:gs>
            <a:gs pos="100000">
              <a:schemeClr val="folHlink">
                <a:gamma/>
                <a:shade val="46275"/>
                <a:invGamma/>
              </a:schemeClr>
            </a:gs>
          </a:gsLst>
          <a:lin ang="2700000" scaled="1"/>
        </a:gradFill>
        <a:effectLst/>
      </p:bgPr>
    </p:bg>
    <p:spTree>
      <p:nvGrpSpPr>
        <p:cNvPr id="1" name=""/>
        <p:cNvGrpSpPr/>
        <p:nvPr/>
      </p:nvGrpSpPr>
      <p:grpSpPr>
        <a:xfrm>
          <a:off x="0" y="0"/>
          <a:ext cx="0" cy="0"/>
          <a:chOff x="0" y="0"/>
          <a:chExt cx="0" cy="0"/>
        </a:xfrm>
      </p:grpSpPr>
      <p:sp>
        <p:nvSpPr>
          <p:cNvPr id="191490"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1492" name="Text Box 4"/>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1493" name="Line 5"/>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1494" name="Text Box 6"/>
          <p:cNvSpPr txBox="1">
            <a:spLocks noChangeArrowheads="1"/>
          </p:cNvSpPr>
          <p:nvPr/>
        </p:nvSpPr>
        <p:spPr bwMode="auto">
          <a:xfrm>
            <a:off x="5156200" y="2046288"/>
            <a:ext cx="1581150" cy="2339975"/>
          </a:xfrm>
          <a:prstGeom prst="rect">
            <a:avLst/>
          </a:prstGeom>
          <a:gradFill rotWithShape="0">
            <a:gsLst>
              <a:gs pos="0">
                <a:srgbClr val="99CCFF"/>
              </a:gs>
              <a:gs pos="100000">
                <a:srgbClr val="99CCFF">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a:spAutoFit/>
          </a:bodyPr>
          <a:lstStyle/>
          <a:p>
            <a:pPr algn="ctr">
              <a:defRPr/>
            </a:pPr>
            <a:r>
              <a:rPr lang="en-US" sz="800" b="1" dirty="0">
                <a:latin typeface="Arial Narrow" pitchFamily="34" charset="0"/>
                <a:cs typeface="+mn-cs"/>
              </a:rPr>
              <a:t>   </a:t>
            </a:r>
          </a:p>
          <a:p>
            <a:pPr algn="ctr">
              <a:defRPr/>
            </a:pPr>
            <a:endParaRPr lang="en-US" sz="13800" b="1" dirty="0">
              <a:latin typeface="Arial Narrow" pitchFamily="34" charset="0"/>
              <a:cs typeface="+mn-cs"/>
            </a:endParaRPr>
          </a:p>
        </p:txBody>
      </p:sp>
      <p:sp>
        <p:nvSpPr>
          <p:cNvPr id="8" name="Rectangle 7"/>
          <p:cNvSpPr/>
          <p:nvPr/>
        </p:nvSpPr>
        <p:spPr>
          <a:xfrm>
            <a:off x="4835525" y="1244600"/>
            <a:ext cx="2284413" cy="3770313"/>
          </a:xfrm>
          <a:prstGeom prst="rect">
            <a:avLst/>
          </a:prstGeom>
        </p:spPr>
        <p:txBody>
          <a:bodyPr wrap="none">
            <a:spAutoFit/>
          </a:bodyPr>
          <a:lstStyle/>
          <a:p>
            <a:pPr>
              <a:defRPr/>
            </a:pPr>
            <a:r>
              <a:rPr lang="en-US" sz="23900" dirty="0">
                <a:solidFill>
                  <a:srgbClr val="000000"/>
                </a:solidFill>
                <a:latin typeface="+mn-lt"/>
                <a:cs typeface="+mn-cs"/>
              </a:rPr>
              <a:t>X</a:t>
            </a:r>
            <a:endParaRPr lang="en-US" sz="4000" dirty="0">
              <a:latin typeface="+mn-lt"/>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1490"/>
                                        </p:tgtEl>
                                        <p:attrNameLst>
                                          <p:attrName>style.visibility</p:attrName>
                                        </p:attrNameLst>
                                      </p:cBhvr>
                                      <p:to>
                                        <p:strVal val="visible"/>
                                      </p:to>
                                    </p:set>
                                    <p:animEffect transition="in" filter="checkerboard(across)">
                                      <p:cBhvr>
                                        <p:cTn id="7" dur="500"/>
                                        <p:tgtEl>
                                          <p:spTgt spid="19149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1492"/>
                                        </p:tgtEl>
                                        <p:attrNameLst>
                                          <p:attrName>style.visibility</p:attrName>
                                        </p:attrNameLst>
                                      </p:cBhvr>
                                      <p:to>
                                        <p:strVal val="visible"/>
                                      </p:to>
                                    </p:set>
                                    <p:animEffect transition="in" filter="checkerboard(down)">
                                      <p:cBhvr>
                                        <p:cTn id="12" dur="500"/>
                                        <p:tgtEl>
                                          <p:spTgt spid="19149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149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1494"/>
                                        </p:tgtEl>
                                        <p:attrNameLst>
                                          <p:attrName>style.visibility</p:attrName>
                                        </p:attrNameLst>
                                      </p:cBhvr>
                                      <p:to>
                                        <p:strVal val="visible"/>
                                      </p:to>
                                    </p:set>
                                    <p:animEffect transition="in" filter="checkerboard(down)">
                                      <p:cBhvr>
                                        <p:cTn id="21" dur="500"/>
                                        <p:tgtEl>
                                          <p:spTgt spid="191494"/>
                                        </p:tgtEl>
                                      </p:cBhvr>
                                    </p:animEffect>
                                  </p:childTnLst>
                                </p:cTn>
                              </p:par>
                            </p:childTnLst>
                          </p:cTn>
                        </p:par>
                      </p:childTnLst>
                    </p:cTn>
                  </p:par>
                  <p:par>
                    <p:cTn id="22" fill="hold">
                      <p:stCondLst>
                        <p:cond delay="indefinite"/>
                      </p:stCondLst>
                      <p:childTnLst>
                        <p:par>
                          <p:cTn id="23" fill="hold">
                            <p:stCondLst>
                              <p:cond delay="0"/>
                            </p:stCondLst>
                            <p:childTnLst>
                              <p:par>
                                <p:cTn id="24" presetID="34"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from="(-#ppt_w/2)" to="(#ppt_x)" calcmode="lin" valueType="num">
                                      <p:cBhvr>
                                        <p:cTn id="26" dur="600" fill="hold">
                                          <p:stCondLst>
                                            <p:cond delay="0"/>
                                          </p:stCondLst>
                                        </p:cTn>
                                        <p:tgtEl>
                                          <p:spTgt spid="8"/>
                                        </p:tgtEl>
                                        <p:attrNameLst>
                                          <p:attrName>ppt_x</p:attrName>
                                        </p:attrNameLst>
                                      </p:cBhvr>
                                    </p:anim>
                                    <p:anim from="0" to="-1.0" calcmode="lin" valueType="num">
                                      <p:cBhvr>
                                        <p:cTn id="27" dur="200" decel="50000" autoRev="1" fill="hold">
                                          <p:stCondLst>
                                            <p:cond delay="600"/>
                                          </p:stCondLst>
                                        </p:cTn>
                                        <p:tgtEl>
                                          <p:spTgt spid="8"/>
                                        </p:tgtEl>
                                        <p:attrNameLst>
                                          <p:attrName>xshear</p:attrName>
                                        </p:attrNameLst>
                                      </p:cBhvr>
                                    </p:anim>
                                    <p:animScale>
                                      <p:cBhvr>
                                        <p:cTn id="28" dur="200" decel="100000" autoRev="1" fill="hold">
                                          <p:stCondLst>
                                            <p:cond delay="600"/>
                                          </p:stCondLst>
                                        </p:cTn>
                                        <p:tgtEl>
                                          <p:spTgt spid="8"/>
                                        </p:tgtEl>
                                      </p:cBhvr>
                                      <p:from x="100000" y="100000"/>
                                      <p:to x="80000" y="100000"/>
                                    </p:animScale>
                                    <p:anim by="(#ppt_h/3+#ppt_w*0.1)" calcmode="lin" valueType="num">
                                      <p:cBhvr additive="sum">
                                        <p:cTn id="29"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0" grpId="0" animBg="1" autoUpdateAnimBg="0"/>
      <p:bldP spid="191492" grpId="0" animBg="1" autoUpdateAnimBg="0"/>
      <p:bldP spid="191493" grpId="0" animBg="1"/>
      <p:bldP spid="191494" grpId="0" animBg="1" autoUpdateAnimBg="0"/>
      <p:bldP spid="8" grpId="0"/>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sp>
        <p:nvSpPr>
          <p:cNvPr id="195586"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5587"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5588"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5589" name="Text Box 5"/>
          <p:cNvSpPr txBox="1">
            <a:spLocks noChangeArrowheads="1"/>
          </p:cNvSpPr>
          <p:nvPr/>
        </p:nvSpPr>
        <p:spPr bwMode="auto">
          <a:xfrm>
            <a:off x="5083175" y="2216150"/>
            <a:ext cx="2163763" cy="2062163"/>
          </a:xfrm>
          <a:prstGeom prst="rect">
            <a:avLst/>
          </a:prstGeom>
          <a:gradFill rotWithShape="0">
            <a:gsLst>
              <a:gs pos="0">
                <a:srgbClr val="FF0000">
                  <a:gamma/>
                  <a:shade val="46275"/>
                  <a:invGamma/>
                </a:srgbClr>
              </a:gs>
              <a:gs pos="50000">
                <a:srgbClr val="FF0000"/>
              </a:gs>
              <a:gs pos="100000">
                <a:srgbClr val="FF00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3400" dirty="0">
                <a:latin typeface="Arial Narrow" pitchFamily="34" charset="0"/>
                <a:cs typeface="+mn-cs"/>
              </a:rPr>
              <a:t>  </a:t>
            </a:r>
          </a:p>
          <a:p>
            <a:pPr algn="ctr">
              <a:defRPr/>
            </a:pPr>
            <a:r>
              <a:rPr lang="en-US" sz="3400" b="1" dirty="0">
                <a:latin typeface="Arial Narrow" pitchFamily="34" charset="0"/>
                <a:cs typeface="+mn-cs"/>
              </a:rPr>
              <a:t>   </a:t>
            </a:r>
            <a:r>
              <a:rPr lang="en-US" sz="6000" b="1" dirty="0">
                <a:latin typeface="Arial Narrow" pitchFamily="34" charset="0"/>
                <a:cs typeface="+mn-cs"/>
              </a:rPr>
              <a:t>Fear  </a:t>
            </a:r>
            <a:endParaRPr lang="en-US" sz="3400" dirty="0">
              <a:latin typeface="Arial Narrow" pitchFamily="34" charset="0"/>
              <a:cs typeface="+mn-cs"/>
            </a:endParaRPr>
          </a:p>
          <a:p>
            <a:pPr algn="ctr">
              <a:defRPr/>
            </a:pPr>
            <a:endParaRPr lang="en-US" sz="3400" dirty="0">
              <a:latin typeface="Arial Narrow"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checkerboard(across)">
                                      <p:cBhvr>
                                        <p:cTn id="7" dur="500"/>
                                        <p:tgtEl>
                                          <p:spTgt spid="19558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5587"/>
                                        </p:tgtEl>
                                        <p:attrNameLst>
                                          <p:attrName>style.visibility</p:attrName>
                                        </p:attrNameLst>
                                      </p:cBhvr>
                                      <p:to>
                                        <p:strVal val="visible"/>
                                      </p:to>
                                    </p:set>
                                    <p:animEffect transition="in" filter="checkerboard(down)">
                                      <p:cBhvr>
                                        <p:cTn id="12" dur="500"/>
                                        <p:tgtEl>
                                          <p:spTgt spid="19558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558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5589"/>
                                        </p:tgtEl>
                                        <p:attrNameLst>
                                          <p:attrName>style.visibility</p:attrName>
                                        </p:attrNameLst>
                                      </p:cBhvr>
                                      <p:to>
                                        <p:strVal val="visible"/>
                                      </p:to>
                                    </p:set>
                                    <p:animEffect transition="in" filter="checkerboard(down)">
                                      <p:cBhvr>
                                        <p:cTn id="21" dur="500"/>
                                        <p:tgtEl>
                                          <p:spTgt spid="195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nimBg="1" autoUpdateAnimBg="0"/>
      <p:bldP spid="195587" grpId="0" animBg="1" autoUpdateAnimBg="0"/>
      <p:bldP spid="195588" grpId="0" animBg="1"/>
      <p:bldP spid="195589" grpId="0" animBg="1" autoUpdateAnimBg="0"/>
    </p:bldLst>
  </p:timing>
</p:sld>
</file>

<file path=ppt/slides/slide135.xml><?xml version="1.0" encoding="utf-8"?>
<p:sld xmlns:a="http://schemas.openxmlformats.org/drawingml/2006/main" xmlns:r="http://schemas.openxmlformats.org/officeDocument/2006/relationships" xmlns:p="http://schemas.openxmlformats.org/presentationml/2006/main" show="0">
  <p:cSld>
    <p:bg>
      <p:bgPr>
        <a:gradFill rotWithShape="0">
          <a:gsLst>
            <a:gs pos="0">
              <a:schemeClr val="bg1">
                <a:gamma/>
                <a:shade val="28627"/>
                <a:invGamma/>
              </a:schemeClr>
            </a:gs>
            <a:gs pos="100000">
              <a:schemeClr val="bg1"/>
            </a:gs>
          </a:gsLst>
          <a:lin ang="2700000" scaled="1"/>
        </a:gradFill>
        <a:effectLst/>
      </p:bgPr>
    </p:bg>
    <p:spTree>
      <p:nvGrpSpPr>
        <p:cNvPr id="1" name=""/>
        <p:cNvGrpSpPr/>
        <p:nvPr/>
      </p:nvGrpSpPr>
      <p:grpSpPr>
        <a:xfrm>
          <a:off x="0" y="0"/>
          <a:ext cx="0" cy="0"/>
          <a:chOff x="0" y="0"/>
          <a:chExt cx="0" cy="0"/>
        </a:xfrm>
      </p:grpSpPr>
      <p:sp>
        <p:nvSpPr>
          <p:cNvPr id="347138"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347139"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347140"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347141" name="Text Box 5"/>
          <p:cNvSpPr txBox="1">
            <a:spLocks noChangeArrowheads="1"/>
          </p:cNvSpPr>
          <p:nvPr/>
        </p:nvSpPr>
        <p:spPr bwMode="auto">
          <a:xfrm>
            <a:off x="5119688" y="2241550"/>
            <a:ext cx="2090737" cy="2200275"/>
          </a:xfrm>
          <a:prstGeom prst="rect">
            <a:avLst/>
          </a:prstGeom>
          <a:gradFill rotWithShape="0">
            <a:gsLst>
              <a:gs pos="0">
                <a:srgbClr val="99CCFF"/>
              </a:gs>
              <a:gs pos="100000">
                <a:srgbClr val="99CCFF">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3400" b="1" dirty="0">
                <a:latin typeface="Arial Narrow" pitchFamily="34" charset="0"/>
                <a:cs typeface="+mn-cs"/>
              </a:rPr>
              <a:t>Tabernacle</a:t>
            </a:r>
          </a:p>
          <a:p>
            <a:pPr algn="ctr">
              <a:defRPr/>
            </a:pPr>
            <a:r>
              <a:rPr lang="en-US" sz="3400" b="1" dirty="0">
                <a:latin typeface="Arial Narrow" pitchFamily="34" charset="0"/>
                <a:cs typeface="+mn-cs"/>
              </a:rPr>
              <a:t>Choir</a:t>
            </a:r>
          </a:p>
          <a:p>
            <a:pPr algn="ctr">
              <a:defRPr/>
            </a:pPr>
            <a:r>
              <a:rPr lang="en-US" sz="3400" b="1" dirty="0">
                <a:latin typeface="Arial Narrow" pitchFamily="34" charset="0"/>
                <a:cs typeface="+mn-cs"/>
              </a:rPr>
              <a:t>(Nurturing)</a:t>
            </a:r>
          </a:p>
          <a:p>
            <a:pPr algn="ctr">
              <a:defRPr/>
            </a:pPr>
            <a:endParaRPr lang="en-US" sz="3400" b="1" dirty="0">
              <a:latin typeface="Arial Narrow"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7138"/>
                                        </p:tgtEl>
                                        <p:attrNameLst>
                                          <p:attrName>style.visibility</p:attrName>
                                        </p:attrNameLst>
                                      </p:cBhvr>
                                      <p:to>
                                        <p:strVal val="visible"/>
                                      </p:to>
                                    </p:set>
                                    <p:animEffect transition="in" filter="checkerboard(across)">
                                      <p:cBhvr>
                                        <p:cTn id="7" dur="500"/>
                                        <p:tgtEl>
                                          <p:spTgt spid="3471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47139"/>
                                        </p:tgtEl>
                                        <p:attrNameLst>
                                          <p:attrName>style.visibility</p:attrName>
                                        </p:attrNameLst>
                                      </p:cBhvr>
                                      <p:to>
                                        <p:strVal val="visible"/>
                                      </p:to>
                                    </p:set>
                                    <p:animEffect transition="in" filter="checkerboard(down)">
                                      <p:cBhvr>
                                        <p:cTn id="12" dur="500"/>
                                        <p:tgtEl>
                                          <p:spTgt spid="3471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34714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347141"/>
                                        </p:tgtEl>
                                        <p:attrNameLst>
                                          <p:attrName>style.visibility</p:attrName>
                                        </p:attrNameLst>
                                      </p:cBhvr>
                                      <p:to>
                                        <p:strVal val="visible"/>
                                      </p:to>
                                    </p:set>
                                    <p:animEffect transition="in" filter="checkerboard(down)">
                                      <p:cBhvr>
                                        <p:cTn id="21" dur="500"/>
                                        <p:tgtEl>
                                          <p:spTgt spid="347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38" grpId="0" animBg="1" autoUpdateAnimBg="0"/>
      <p:bldP spid="347139" grpId="0" animBg="1" autoUpdateAnimBg="0"/>
      <p:bldP spid="347140" grpId="0" animBg="1"/>
      <p:bldP spid="347141" grpId="0" animBg="1" autoUpdateAnimBg="0"/>
    </p:bldLst>
  </p:timing>
</p:sld>
</file>

<file path=ppt/slides/slide13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s>
            <a:gs pos="50000">
              <a:schemeClr val="folHlink">
                <a:gamma/>
                <a:shade val="46275"/>
                <a:invGamma/>
              </a:schemeClr>
            </a:gs>
            <a:gs pos="100000">
              <a:schemeClr val="folHlink"/>
            </a:gs>
          </a:gsLst>
          <a:lin ang="2700000" scaled="1"/>
        </a:gradFill>
        <a:effectLst/>
      </p:bgPr>
    </p:bg>
    <p:spTree>
      <p:nvGrpSpPr>
        <p:cNvPr id="1" name=""/>
        <p:cNvGrpSpPr/>
        <p:nvPr/>
      </p:nvGrpSpPr>
      <p:grpSpPr>
        <a:xfrm>
          <a:off x="0" y="0"/>
          <a:ext cx="0" cy="0"/>
          <a:chOff x="0" y="0"/>
          <a:chExt cx="0" cy="0"/>
        </a:xfrm>
      </p:grpSpPr>
      <p:sp>
        <p:nvSpPr>
          <p:cNvPr id="194562"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4563"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4564"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4565" name="Text Box 5"/>
          <p:cNvSpPr txBox="1">
            <a:spLocks noChangeArrowheads="1"/>
          </p:cNvSpPr>
          <p:nvPr/>
        </p:nvSpPr>
        <p:spPr bwMode="auto">
          <a:xfrm>
            <a:off x="5318125" y="2520950"/>
            <a:ext cx="1692275" cy="1682750"/>
          </a:xfrm>
          <a:prstGeom prst="rect">
            <a:avLst/>
          </a:prstGeom>
          <a:gradFill rotWithShape="0">
            <a:gsLst>
              <a:gs pos="0">
                <a:srgbClr val="FF6600">
                  <a:gamma/>
                  <a:shade val="46275"/>
                  <a:invGamma/>
                </a:srgbClr>
              </a:gs>
              <a:gs pos="50000">
                <a:srgbClr val="FF6600"/>
              </a:gs>
              <a:gs pos="100000">
                <a:srgbClr val="FF66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3400" dirty="0">
                <a:latin typeface="Arial Narrow" pitchFamily="34" charset="0"/>
                <a:cs typeface="+mn-cs"/>
              </a:rPr>
              <a:t>  </a:t>
            </a:r>
          </a:p>
          <a:p>
            <a:pPr algn="ctr">
              <a:defRPr/>
            </a:pPr>
            <a:r>
              <a:rPr lang="en-US" sz="3400" b="1" dirty="0">
                <a:latin typeface="Arial Narrow" pitchFamily="34" charset="0"/>
                <a:cs typeface="+mn-cs"/>
              </a:rPr>
              <a:t>  Anger</a:t>
            </a:r>
            <a:r>
              <a:rPr lang="en-US" sz="3400" dirty="0">
                <a:latin typeface="Ren &amp; Stimpy" pitchFamily="2" charset="0"/>
                <a:cs typeface="+mn-cs"/>
              </a:rPr>
              <a:t> </a:t>
            </a:r>
            <a:r>
              <a:rPr lang="en-US" sz="3400" dirty="0">
                <a:latin typeface="Arial Narrow" pitchFamily="34" charset="0"/>
                <a:cs typeface="+mn-cs"/>
              </a:rPr>
              <a:t> </a:t>
            </a:r>
          </a:p>
          <a:p>
            <a:pPr algn="ctr">
              <a:defRPr/>
            </a:pPr>
            <a:endParaRPr lang="en-US" sz="3400" dirty="0">
              <a:latin typeface="Arial Narrow"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562"/>
                                        </p:tgtEl>
                                        <p:attrNameLst>
                                          <p:attrName>style.visibility</p:attrName>
                                        </p:attrNameLst>
                                      </p:cBhvr>
                                      <p:to>
                                        <p:strVal val="visible"/>
                                      </p:to>
                                    </p:set>
                                    <p:animEffect transition="in" filter="checkerboard(across)">
                                      <p:cBhvr>
                                        <p:cTn id="7" dur="500"/>
                                        <p:tgtEl>
                                          <p:spTgt spid="1945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4563"/>
                                        </p:tgtEl>
                                        <p:attrNameLst>
                                          <p:attrName>style.visibility</p:attrName>
                                        </p:attrNameLst>
                                      </p:cBhvr>
                                      <p:to>
                                        <p:strVal val="visible"/>
                                      </p:to>
                                    </p:set>
                                    <p:animEffect transition="in" filter="checkerboard(down)">
                                      <p:cBhvr>
                                        <p:cTn id="12" dur="500"/>
                                        <p:tgtEl>
                                          <p:spTgt spid="19456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456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4565"/>
                                        </p:tgtEl>
                                        <p:attrNameLst>
                                          <p:attrName>style.visibility</p:attrName>
                                        </p:attrNameLst>
                                      </p:cBhvr>
                                      <p:to>
                                        <p:strVal val="visible"/>
                                      </p:to>
                                    </p:set>
                                    <p:animEffect transition="in" filter="checkerboard(down)">
                                      <p:cBhvr>
                                        <p:cTn id="21" dur="500"/>
                                        <p:tgtEl>
                                          <p:spTgt spid="194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2" grpId="0" animBg="1" autoUpdateAnimBg="0"/>
      <p:bldP spid="194563" grpId="0" animBg="1" autoUpdateAnimBg="0"/>
      <p:bldP spid="194564" grpId="0" animBg="1"/>
      <p:bldP spid="194565" grpId="0" animBg="1" autoUpdateAnimBg="0"/>
    </p:bldLst>
  </p:timing>
</p:sld>
</file>

<file path=ppt/slides/slide13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s>
            <a:gs pos="50000">
              <a:schemeClr val="folHlink">
                <a:gamma/>
                <a:shade val="46275"/>
                <a:invGamma/>
              </a:schemeClr>
            </a:gs>
            <a:gs pos="100000">
              <a:schemeClr val="folHlink"/>
            </a:gs>
          </a:gsLst>
          <a:lin ang="2700000" scaled="1"/>
        </a:gradFill>
        <a:effectLst/>
      </p:bgPr>
    </p:bg>
    <p:spTree>
      <p:nvGrpSpPr>
        <p:cNvPr id="1" name=""/>
        <p:cNvGrpSpPr/>
        <p:nvPr/>
      </p:nvGrpSpPr>
      <p:grpSpPr>
        <a:xfrm>
          <a:off x="0" y="0"/>
          <a:ext cx="0" cy="0"/>
          <a:chOff x="0" y="0"/>
          <a:chExt cx="0" cy="0"/>
        </a:xfrm>
      </p:grpSpPr>
      <p:sp>
        <p:nvSpPr>
          <p:cNvPr id="195586" name="Oval 2"/>
          <p:cNvSpPr>
            <a:spLocks noChangeArrowheads="1"/>
          </p:cNvSpPr>
          <p:nvPr/>
        </p:nvSpPr>
        <p:spPr bwMode="auto">
          <a:xfrm>
            <a:off x="877888" y="8255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5587"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5588"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5589" name="Text Box 5"/>
          <p:cNvSpPr txBox="1">
            <a:spLocks noChangeArrowheads="1"/>
          </p:cNvSpPr>
          <p:nvPr/>
        </p:nvSpPr>
        <p:spPr bwMode="auto">
          <a:xfrm>
            <a:off x="5318125" y="2520950"/>
            <a:ext cx="1693863" cy="1682750"/>
          </a:xfrm>
          <a:prstGeom prst="rect">
            <a:avLst/>
          </a:prstGeom>
          <a:gradFill rotWithShape="0">
            <a:gsLst>
              <a:gs pos="0">
                <a:srgbClr val="FF0000">
                  <a:gamma/>
                  <a:shade val="46275"/>
                  <a:invGamma/>
                </a:srgbClr>
              </a:gs>
              <a:gs pos="50000">
                <a:srgbClr val="FF0000"/>
              </a:gs>
              <a:gs pos="100000">
                <a:srgbClr val="FF0000">
                  <a:gamma/>
                  <a:shade val="46275"/>
                  <a:invGamma/>
                </a:srgbClr>
              </a:gs>
            </a:gsLst>
            <a:lin ang="5400000" scaled="1"/>
          </a:gradFill>
          <a:ln w="38100">
            <a:solidFill>
              <a:schemeClr val="tx1"/>
            </a:solidFill>
            <a:miter lim="800000"/>
            <a:headEnd/>
            <a:tailEnd/>
          </a:ln>
          <a:effectLst>
            <a:outerShdw dist="71842" dir="2700000" algn="ctr" rotWithShape="0">
              <a:schemeClr val="bg2"/>
            </a:outerShdw>
          </a:effectLst>
        </p:spPr>
        <p:txBody>
          <a:bodyPr wrap="none">
            <a:spAutoFit/>
          </a:bodyPr>
          <a:lstStyle/>
          <a:p>
            <a:pPr algn="ctr">
              <a:defRPr/>
            </a:pPr>
            <a:r>
              <a:rPr lang="en-US" sz="3400" dirty="0">
                <a:latin typeface="Arial Narrow" pitchFamily="34" charset="0"/>
                <a:cs typeface="+mn-cs"/>
              </a:rPr>
              <a:t>  </a:t>
            </a:r>
          </a:p>
          <a:p>
            <a:pPr algn="ctr">
              <a:defRPr/>
            </a:pPr>
            <a:r>
              <a:rPr lang="en-US" sz="3400" b="1" dirty="0">
                <a:latin typeface="Arial Narrow" pitchFamily="34" charset="0"/>
                <a:cs typeface="+mn-cs"/>
              </a:rPr>
              <a:t>  Worry</a:t>
            </a:r>
            <a:r>
              <a:rPr lang="en-US" sz="3400" dirty="0">
                <a:latin typeface="Ren &amp; Stimpy" pitchFamily="2" charset="0"/>
                <a:cs typeface="+mn-cs"/>
              </a:rPr>
              <a:t> </a:t>
            </a:r>
            <a:r>
              <a:rPr lang="en-US" sz="3400" dirty="0">
                <a:latin typeface="Arial Narrow" pitchFamily="34" charset="0"/>
                <a:cs typeface="+mn-cs"/>
              </a:rPr>
              <a:t> </a:t>
            </a:r>
          </a:p>
          <a:p>
            <a:pPr algn="ctr">
              <a:defRPr/>
            </a:pPr>
            <a:endParaRPr lang="en-US" sz="3400" dirty="0">
              <a:latin typeface="Arial Narrow" pitchFamily="34" charset="0"/>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5586"/>
                                        </p:tgtEl>
                                        <p:attrNameLst>
                                          <p:attrName>style.visibility</p:attrName>
                                        </p:attrNameLst>
                                      </p:cBhvr>
                                      <p:to>
                                        <p:strVal val="visible"/>
                                      </p:to>
                                    </p:set>
                                    <p:animEffect transition="in" filter="checkerboard(across)">
                                      <p:cBhvr>
                                        <p:cTn id="7" dur="500"/>
                                        <p:tgtEl>
                                          <p:spTgt spid="19558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195587"/>
                                        </p:tgtEl>
                                        <p:attrNameLst>
                                          <p:attrName>style.visibility</p:attrName>
                                        </p:attrNameLst>
                                      </p:cBhvr>
                                      <p:to>
                                        <p:strVal val="visible"/>
                                      </p:to>
                                    </p:set>
                                    <p:animEffect transition="in" filter="checkerboard(down)">
                                      <p:cBhvr>
                                        <p:cTn id="12" dur="500"/>
                                        <p:tgtEl>
                                          <p:spTgt spid="19558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9558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195589"/>
                                        </p:tgtEl>
                                        <p:attrNameLst>
                                          <p:attrName>style.visibility</p:attrName>
                                        </p:attrNameLst>
                                      </p:cBhvr>
                                      <p:to>
                                        <p:strVal val="visible"/>
                                      </p:to>
                                    </p:set>
                                    <p:animEffect transition="in" filter="checkerboard(down)">
                                      <p:cBhvr>
                                        <p:cTn id="21" dur="500"/>
                                        <p:tgtEl>
                                          <p:spTgt spid="195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6" grpId="0" animBg="1" autoUpdateAnimBg="0"/>
      <p:bldP spid="195587" grpId="0" animBg="1" autoUpdateAnimBg="0"/>
      <p:bldP spid="195588" grpId="0" animBg="1"/>
      <p:bldP spid="195589" grpId="0" animBg="1" autoUpdateAnimBg="0"/>
    </p:bldLst>
  </p:timing>
</p:sld>
</file>

<file path=ppt/slides/slide13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s>
            <a:gs pos="50000">
              <a:schemeClr val="folHlink">
                <a:gamma/>
                <a:shade val="46275"/>
                <a:invGamma/>
              </a:schemeClr>
            </a:gs>
            <a:gs pos="100000">
              <a:schemeClr val="folHlink"/>
            </a:gs>
          </a:gsLst>
          <a:lin ang="2700000" scaled="1"/>
        </a:gradFill>
        <a:effectLst/>
      </p:bgPr>
    </p:bg>
    <p:spTree>
      <p:nvGrpSpPr>
        <p:cNvPr id="1" name=""/>
        <p:cNvGrpSpPr/>
        <p:nvPr/>
      </p:nvGrpSpPr>
      <p:grpSpPr>
        <a:xfrm>
          <a:off x="0" y="0"/>
          <a:ext cx="0" cy="0"/>
          <a:chOff x="0" y="0"/>
          <a:chExt cx="0" cy="0"/>
        </a:xfrm>
      </p:grpSpPr>
      <p:grpSp>
        <p:nvGrpSpPr>
          <p:cNvPr id="2" name="Group 7"/>
          <p:cNvGrpSpPr>
            <a:grpSpLocks/>
          </p:cNvGrpSpPr>
          <p:nvPr/>
        </p:nvGrpSpPr>
        <p:grpSpPr bwMode="auto">
          <a:xfrm>
            <a:off x="0" y="-153988"/>
            <a:ext cx="8990013" cy="6594476"/>
            <a:chOff x="0" y="-97"/>
            <a:chExt cx="5663" cy="4154"/>
          </a:xfrm>
        </p:grpSpPr>
        <p:sp>
          <p:nvSpPr>
            <p:cNvPr id="196611" name="Oval 3"/>
            <p:cNvSpPr>
              <a:spLocks noChangeArrowheads="1"/>
            </p:cNvSpPr>
            <p:nvPr/>
          </p:nvSpPr>
          <p:spPr bwMode="auto">
            <a:xfrm>
              <a:off x="0" y="0"/>
              <a:ext cx="5663" cy="4057"/>
            </a:xfrm>
            <a:prstGeom prst="ellipse">
              <a:avLst/>
            </a:prstGeom>
            <a:gradFill rotWithShape="0">
              <a:gsLst>
                <a:gs pos="0">
                  <a:schemeClr val="folHlink"/>
                </a:gs>
                <a:gs pos="100000">
                  <a:schemeClr val="folHlink">
                    <a:gamma/>
                    <a:shade val="46275"/>
                    <a:invGamma/>
                  </a:schemeClr>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224264" name="Text Box 4"/>
            <p:cNvSpPr txBox="1">
              <a:spLocks noChangeArrowheads="1"/>
            </p:cNvSpPr>
            <p:nvPr/>
          </p:nvSpPr>
          <p:spPr bwMode="auto">
            <a:xfrm>
              <a:off x="2206" y="-97"/>
              <a:ext cx="1207" cy="711"/>
            </a:xfrm>
            <a:prstGeom prst="rect">
              <a:avLst/>
            </a:prstGeom>
            <a:noFill/>
            <a:ln w="9525">
              <a:noFill/>
              <a:miter lim="800000"/>
              <a:headEnd/>
              <a:tailEnd/>
            </a:ln>
          </p:spPr>
          <p:txBody>
            <a:bodyPr wrap="none">
              <a:spAutoFit/>
            </a:bodyPr>
            <a:lstStyle/>
            <a:p>
              <a:r>
                <a:rPr lang="en-US" sz="6800" b="1" dirty="0">
                  <a:latin typeface="DomCasual BT"/>
                </a:rPr>
                <a:t>Cortex</a:t>
              </a:r>
            </a:p>
          </p:txBody>
        </p:sp>
      </p:grpSp>
      <p:grpSp>
        <p:nvGrpSpPr>
          <p:cNvPr id="3" name="Group 6"/>
          <p:cNvGrpSpPr>
            <a:grpSpLocks/>
          </p:cNvGrpSpPr>
          <p:nvPr/>
        </p:nvGrpSpPr>
        <p:grpSpPr bwMode="auto">
          <a:xfrm>
            <a:off x="915988" y="825500"/>
            <a:ext cx="7197725" cy="4802188"/>
            <a:chOff x="577" y="520"/>
            <a:chExt cx="4534" cy="3025"/>
          </a:xfrm>
        </p:grpSpPr>
        <p:sp>
          <p:nvSpPr>
            <p:cNvPr id="196610" name="Oval 2"/>
            <p:cNvSpPr>
              <a:spLocks noChangeArrowheads="1"/>
            </p:cNvSpPr>
            <p:nvPr/>
          </p:nvSpPr>
          <p:spPr bwMode="auto">
            <a:xfrm>
              <a:off x="577" y="520"/>
              <a:ext cx="4534" cy="3025"/>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224262" name="Text Box 5"/>
            <p:cNvSpPr txBox="1">
              <a:spLocks noChangeArrowheads="1"/>
            </p:cNvSpPr>
            <p:nvPr/>
          </p:nvSpPr>
          <p:spPr bwMode="auto">
            <a:xfrm>
              <a:off x="1925" y="1581"/>
              <a:ext cx="1862" cy="711"/>
            </a:xfrm>
            <a:prstGeom prst="rect">
              <a:avLst/>
            </a:prstGeom>
            <a:noFill/>
            <a:ln w="9525">
              <a:noFill/>
              <a:miter lim="800000"/>
              <a:headEnd/>
              <a:tailEnd/>
            </a:ln>
          </p:spPr>
          <p:txBody>
            <a:bodyPr wrap="none">
              <a:spAutoFit/>
            </a:bodyPr>
            <a:lstStyle/>
            <a:p>
              <a:r>
                <a:rPr lang="en-US" sz="6800" b="1" dirty="0">
                  <a:latin typeface="DomCasual BT"/>
                </a:rPr>
                <a:t>Mid-Brain</a:t>
              </a:r>
            </a:p>
          </p:txBody>
        </p:sp>
      </p:grpSp>
      <p:sp>
        <p:nvSpPr>
          <p:cNvPr id="196617" name="AutoShape 9"/>
          <p:cNvSpPr>
            <a:spLocks noChangeArrowheads="1"/>
          </p:cNvSpPr>
          <p:nvPr/>
        </p:nvSpPr>
        <p:spPr bwMode="auto">
          <a:xfrm rot="5400000">
            <a:off x="3505994" y="1429544"/>
            <a:ext cx="1804987" cy="657225"/>
          </a:xfrm>
          <a:custGeom>
            <a:avLst/>
            <a:gdLst>
              <a:gd name="T0" fmla="*/ 2147483647 w 21600"/>
              <a:gd name="T1" fmla="*/ 0 h 21600"/>
              <a:gd name="T2" fmla="*/ 0 w 21600"/>
              <a:gd name="T3" fmla="*/ 304232142 h 21600"/>
              <a:gd name="T4" fmla="*/ 2147483647 w 21600"/>
              <a:gd name="T5" fmla="*/ 608463797 h 21600"/>
              <a:gd name="T6" fmla="*/ 2147483647 w 21600"/>
              <a:gd name="T7" fmla="*/ 30423214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66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folHlink">
                <a:gamma/>
                <a:shade val="46275"/>
                <a:invGamma/>
              </a:schemeClr>
            </a:gs>
            <a:gs pos="50000">
              <a:schemeClr val="folHlink"/>
            </a:gs>
            <a:gs pos="100000">
              <a:schemeClr val="folHlink">
                <a:gamma/>
                <a:shade val="46275"/>
                <a:invGamma/>
              </a:schemeClr>
            </a:gs>
          </a:gsLst>
          <a:lin ang="2700000" scaled="1"/>
        </a:gradFill>
        <a:effectLst/>
      </p:bgPr>
    </p:bg>
    <p:spTree>
      <p:nvGrpSpPr>
        <p:cNvPr id="1" name=""/>
        <p:cNvGrpSpPr/>
        <p:nvPr/>
      </p:nvGrpSpPr>
      <p:grpSpPr>
        <a:xfrm>
          <a:off x="0" y="0"/>
          <a:ext cx="0" cy="0"/>
          <a:chOff x="0" y="0"/>
          <a:chExt cx="0" cy="0"/>
        </a:xfrm>
      </p:grpSpPr>
      <p:grpSp>
        <p:nvGrpSpPr>
          <p:cNvPr id="2" name="Group 6"/>
          <p:cNvGrpSpPr>
            <a:grpSpLocks/>
          </p:cNvGrpSpPr>
          <p:nvPr/>
        </p:nvGrpSpPr>
        <p:grpSpPr bwMode="auto">
          <a:xfrm>
            <a:off x="0" y="0"/>
            <a:ext cx="8990013" cy="6594475"/>
            <a:chOff x="0" y="-97"/>
            <a:chExt cx="5663" cy="4154"/>
          </a:xfrm>
        </p:grpSpPr>
        <p:sp>
          <p:nvSpPr>
            <p:cNvPr id="198663" name="Oval 7"/>
            <p:cNvSpPr>
              <a:spLocks noChangeArrowheads="1"/>
            </p:cNvSpPr>
            <p:nvPr/>
          </p:nvSpPr>
          <p:spPr bwMode="auto">
            <a:xfrm>
              <a:off x="0" y="0"/>
              <a:ext cx="5663" cy="4057"/>
            </a:xfrm>
            <a:prstGeom prst="ellipse">
              <a:avLst/>
            </a:prstGeom>
            <a:gradFill rotWithShape="0">
              <a:gsLst>
                <a:gs pos="0">
                  <a:schemeClr val="folHlink"/>
                </a:gs>
                <a:gs pos="100000">
                  <a:schemeClr val="folHlink">
                    <a:gamma/>
                    <a:shade val="46275"/>
                    <a:invGamma/>
                  </a:schemeClr>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226313" name="Text Box 8"/>
            <p:cNvSpPr txBox="1">
              <a:spLocks noChangeArrowheads="1"/>
            </p:cNvSpPr>
            <p:nvPr/>
          </p:nvSpPr>
          <p:spPr bwMode="auto">
            <a:xfrm>
              <a:off x="2206" y="-97"/>
              <a:ext cx="1207" cy="711"/>
            </a:xfrm>
            <a:prstGeom prst="rect">
              <a:avLst/>
            </a:prstGeom>
            <a:noFill/>
            <a:ln w="9525">
              <a:noFill/>
              <a:miter lim="800000"/>
              <a:headEnd/>
              <a:tailEnd/>
            </a:ln>
          </p:spPr>
          <p:txBody>
            <a:bodyPr wrap="none">
              <a:spAutoFit/>
            </a:bodyPr>
            <a:lstStyle/>
            <a:p>
              <a:r>
                <a:rPr lang="en-US" sz="6800" b="1" dirty="0">
                  <a:latin typeface="DomCasual BT"/>
                </a:rPr>
                <a:t>Cortex</a:t>
              </a:r>
            </a:p>
          </p:txBody>
        </p:sp>
      </p:grpSp>
      <p:sp>
        <p:nvSpPr>
          <p:cNvPr id="198658" name="Oval 2"/>
          <p:cNvSpPr>
            <a:spLocks noChangeArrowheads="1"/>
          </p:cNvSpPr>
          <p:nvPr/>
        </p:nvSpPr>
        <p:spPr bwMode="auto">
          <a:xfrm>
            <a:off x="877888" y="889000"/>
            <a:ext cx="7197725" cy="4802188"/>
          </a:xfrm>
          <a:prstGeom prst="ellipse">
            <a:avLst/>
          </a:prstGeom>
          <a:gradFill rotWithShape="0">
            <a:gsLst>
              <a:gs pos="0">
                <a:srgbClr val="DDEBCF"/>
              </a:gs>
              <a:gs pos="50000">
                <a:srgbClr val="9CB86E"/>
              </a:gs>
              <a:gs pos="100000">
                <a:srgbClr val="156B13"/>
              </a:gs>
            </a:gsLst>
            <a:lin ang="5400000" scaled="1"/>
          </a:gradFill>
          <a:ln w="9525">
            <a:solidFill>
              <a:schemeClr val="tx1"/>
            </a:solidFill>
            <a:round/>
            <a:headEnd/>
            <a:tailEnd/>
          </a:ln>
          <a:effectLst>
            <a:outerShdw dist="71842" dir="2700000" algn="ctr" rotWithShape="0">
              <a:schemeClr val="bg2"/>
            </a:outerShdw>
          </a:effectLst>
        </p:spPr>
        <p:txBody>
          <a:bodyPr wrap="none" anchor="ctr"/>
          <a:lstStyle/>
          <a:p>
            <a:pPr algn="ctr">
              <a:defRPr/>
            </a:pPr>
            <a:endParaRPr lang="en-US" dirty="0">
              <a:cs typeface="+mn-cs"/>
            </a:endParaRPr>
          </a:p>
        </p:txBody>
      </p:sp>
      <p:sp>
        <p:nvSpPr>
          <p:cNvPr id="198659" name="Text Box 3"/>
          <p:cNvSpPr txBox="1">
            <a:spLocks noChangeArrowheads="1"/>
          </p:cNvSpPr>
          <p:nvPr/>
        </p:nvSpPr>
        <p:spPr bwMode="auto">
          <a:xfrm>
            <a:off x="1701800" y="2162175"/>
            <a:ext cx="1839913" cy="2235200"/>
          </a:xfrm>
          <a:prstGeom prst="rect">
            <a:avLst/>
          </a:prstGeom>
          <a:gradFill rotWithShape="0">
            <a:gsLst>
              <a:gs pos="0">
                <a:srgbClr val="FFFF00"/>
              </a:gs>
              <a:gs pos="100000">
                <a:srgbClr val="FFFF00">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wrap="none">
            <a:spAutoFit/>
          </a:bodyPr>
          <a:lstStyle/>
          <a:p>
            <a:pPr algn="ctr">
              <a:defRPr/>
            </a:pPr>
            <a:r>
              <a:rPr lang="en-US" sz="4600" dirty="0">
                <a:cs typeface="+mn-cs"/>
              </a:rPr>
              <a:t>Amygdala</a:t>
            </a:r>
          </a:p>
          <a:p>
            <a:pPr algn="ctr">
              <a:defRPr/>
            </a:pPr>
            <a:r>
              <a:rPr lang="en-US" sz="4600" dirty="0">
                <a:cs typeface="+mn-cs"/>
              </a:rPr>
              <a:t>(Fear)</a:t>
            </a:r>
          </a:p>
          <a:p>
            <a:pPr algn="ctr">
              <a:defRPr/>
            </a:pPr>
            <a:endParaRPr lang="en-US" sz="4600" dirty="0">
              <a:cs typeface="+mn-cs"/>
            </a:endParaRPr>
          </a:p>
        </p:txBody>
      </p:sp>
      <p:sp>
        <p:nvSpPr>
          <p:cNvPr id="198660" name="Line 4"/>
          <p:cNvSpPr>
            <a:spLocks noChangeShapeType="1"/>
          </p:cNvSpPr>
          <p:nvPr/>
        </p:nvSpPr>
        <p:spPr bwMode="auto">
          <a:xfrm>
            <a:off x="3641725" y="3146425"/>
            <a:ext cx="1403350" cy="0"/>
          </a:xfrm>
          <a:prstGeom prst="line">
            <a:avLst/>
          </a:prstGeom>
          <a:noFill/>
          <a:ln w="76200">
            <a:solidFill>
              <a:schemeClr val="tx1"/>
            </a:solidFill>
            <a:round/>
            <a:headEnd/>
            <a:tailEnd type="triangle" w="med" len="med"/>
          </a:ln>
        </p:spPr>
        <p:txBody>
          <a:bodyPr/>
          <a:lstStyle/>
          <a:p>
            <a:endParaRPr lang="en-US" dirty="0"/>
          </a:p>
        </p:txBody>
      </p:sp>
      <p:sp>
        <p:nvSpPr>
          <p:cNvPr id="198661" name="Text Box 5"/>
          <p:cNvSpPr txBox="1">
            <a:spLocks noChangeArrowheads="1"/>
          </p:cNvSpPr>
          <p:nvPr/>
        </p:nvSpPr>
        <p:spPr bwMode="auto">
          <a:xfrm>
            <a:off x="5251450" y="2241550"/>
            <a:ext cx="1833563" cy="2200275"/>
          </a:xfrm>
          <a:prstGeom prst="rect">
            <a:avLst/>
          </a:prstGeom>
          <a:gradFill rotWithShape="0">
            <a:gsLst>
              <a:gs pos="0">
                <a:srgbClr val="99CCFF"/>
              </a:gs>
              <a:gs pos="100000">
                <a:srgbClr val="99CCFF">
                  <a:gamma/>
                  <a:shade val="46275"/>
                  <a:invGamma/>
                </a:srgbClr>
              </a:gs>
            </a:gsLst>
            <a:lin ang="5400000" scaled="1"/>
          </a:gradFill>
          <a:ln w="38100">
            <a:solidFill>
              <a:schemeClr val="tx1"/>
            </a:solidFill>
            <a:miter lim="800000"/>
            <a:headEnd/>
            <a:tailEnd/>
          </a:ln>
          <a:effectLst>
            <a:outerShdw dist="35921" dir="2700000" algn="ctr" rotWithShape="0">
              <a:schemeClr val="bg2"/>
            </a:outerShdw>
          </a:effectLst>
        </p:spPr>
        <p:txBody>
          <a:bodyPr wrap="none">
            <a:spAutoFit/>
          </a:bodyPr>
          <a:lstStyle/>
          <a:p>
            <a:pPr algn="ctr">
              <a:defRPr/>
            </a:pPr>
            <a:r>
              <a:rPr lang="en-US" sz="3400" b="1" dirty="0">
                <a:latin typeface="Arial Narrow" pitchFamily="34" charset="0"/>
                <a:cs typeface="+mn-cs"/>
              </a:rPr>
              <a:t>Anger</a:t>
            </a:r>
          </a:p>
          <a:p>
            <a:pPr algn="ctr">
              <a:defRPr/>
            </a:pPr>
            <a:r>
              <a:rPr lang="en-US" sz="3400" b="1" dirty="0">
                <a:latin typeface="Arial Narrow" pitchFamily="34" charset="0"/>
                <a:cs typeface="+mn-cs"/>
              </a:rPr>
              <a:t>Worry</a:t>
            </a:r>
          </a:p>
          <a:p>
            <a:pPr algn="ctr">
              <a:defRPr/>
            </a:pPr>
            <a:r>
              <a:rPr lang="en-US" sz="3400" b="1" dirty="0">
                <a:latin typeface="Arial Narrow" pitchFamily="34" charset="0"/>
                <a:cs typeface="+mn-cs"/>
              </a:rPr>
              <a:t>Sad</a:t>
            </a:r>
          </a:p>
          <a:p>
            <a:pPr algn="ctr">
              <a:defRPr/>
            </a:pPr>
            <a:r>
              <a:rPr lang="en-US" sz="3400" b="1" dirty="0">
                <a:latin typeface="Arial Narrow" pitchFamily="34" charset="0"/>
                <a:cs typeface="+mn-cs"/>
              </a:rPr>
              <a:t>Nurturing</a:t>
            </a:r>
          </a:p>
        </p:txBody>
      </p:sp>
      <p:sp>
        <p:nvSpPr>
          <p:cNvPr id="198666" name="AutoShape 10"/>
          <p:cNvSpPr>
            <a:spLocks noChangeArrowheads="1"/>
          </p:cNvSpPr>
          <p:nvPr/>
        </p:nvSpPr>
        <p:spPr bwMode="auto">
          <a:xfrm rot="-5400000">
            <a:off x="5014119" y="1235869"/>
            <a:ext cx="1185863" cy="657225"/>
          </a:xfrm>
          <a:custGeom>
            <a:avLst/>
            <a:gdLst>
              <a:gd name="T0" fmla="*/ 2147483647 w 21600"/>
              <a:gd name="T1" fmla="*/ 0 h 21600"/>
              <a:gd name="T2" fmla="*/ 0 w 21600"/>
              <a:gd name="T3" fmla="*/ 304232142 h 21600"/>
              <a:gd name="T4" fmla="*/ 2147483647 w 21600"/>
              <a:gd name="T5" fmla="*/ 608463797 h 21600"/>
              <a:gd name="T6" fmla="*/ 2147483647 w 21600"/>
              <a:gd name="T7" fmla="*/ 304232142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8658"/>
                                        </p:tgtEl>
                                        <p:attrNameLst>
                                          <p:attrName>style.visibility</p:attrName>
                                        </p:attrNameLst>
                                      </p:cBhvr>
                                      <p:to>
                                        <p:strVal val="visible"/>
                                      </p:to>
                                    </p:set>
                                    <p:animEffect transition="in" filter="checkerboard(across)">
                                      <p:cBhvr>
                                        <p:cTn id="7" dur="500"/>
                                        <p:tgtEl>
                                          <p:spTgt spid="19865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5" presetClass="entr" presetSubtype="5" fill="hold" grpId="0" nodeType="clickEffect">
                                  <p:stCondLst>
                                    <p:cond delay="0"/>
                                  </p:stCondLst>
                                  <p:childTnLst>
                                    <p:set>
                                      <p:cBhvr>
                                        <p:cTn id="15" dur="1" fill="hold">
                                          <p:stCondLst>
                                            <p:cond delay="0"/>
                                          </p:stCondLst>
                                        </p:cTn>
                                        <p:tgtEl>
                                          <p:spTgt spid="198659"/>
                                        </p:tgtEl>
                                        <p:attrNameLst>
                                          <p:attrName>style.visibility</p:attrName>
                                        </p:attrNameLst>
                                      </p:cBhvr>
                                      <p:to>
                                        <p:strVal val="visible"/>
                                      </p:to>
                                    </p:set>
                                    <p:animEffect transition="in" filter="checkerboard(down)">
                                      <p:cBhvr>
                                        <p:cTn id="16" dur="500"/>
                                        <p:tgtEl>
                                          <p:spTgt spid="19865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19866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 presetClass="entr" presetSubtype="5" fill="hold" grpId="0" nodeType="clickEffect">
                                  <p:stCondLst>
                                    <p:cond delay="0"/>
                                  </p:stCondLst>
                                  <p:childTnLst>
                                    <p:set>
                                      <p:cBhvr>
                                        <p:cTn id="24" dur="1" fill="hold">
                                          <p:stCondLst>
                                            <p:cond delay="0"/>
                                          </p:stCondLst>
                                        </p:cTn>
                                        <p:tgtEl>
                                          <p:spTgt spid="198661"/>
                                        </p:tgtEl>
                                        <p:attrNameLst>
                                          <p:attrName>style.visibility</p:attrName>
                                        </p:attrNameLst>
                                      </p:cBhvr>
                                      <p:to>
                                        <p:strVal val="visible"/>
                                      </p:to>
                                    </p:set>
                                    <p:animEffect transition="in" filter="checkerboard(down)">
                                      <p:cBhvr>
                                        <p:cTn id="25" dur="500"/>
                                        <p:tgtEl>
                                          <p:spTgt spid="198661"/>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1986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8" grpId="0" animBg="1" autoUpdateAnimBg="0"/>
      <p:bldP spid="198659" grpId="0" animBg="1" autoUpdateAnimBg="0"/>
      <p:bldP spid="198660" grpId="0" animBg="1"/>
      <p:bldP spid="198661" grpId="0" animBg="1" autoUpdateAnimBg="0"/>
      <p:bldP spid="19866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83920"/>
            <a:ext cx="7772400" cy="4114800"/>
          </a:xfrm>
        </p:spPr>
        <p:txBody>
          <a:bodyPr/>
          <a:lstStyle/>
          <a:p>
            <a:pPr marL="0" indent="0">
              <a:buNone/>
            </a:pPr>
            <a:r>
              <a:rPr lang="en-US" sz="2400" dirty="0" smtClean="0"/>
              <a:t>The top six competencies that distinguish star performers in the tech sector in order of importance:</a:t>
            </a:r>
          </a:p>
          <a:p>
            <a:pPr lvl="0"/>
            <a:r>
              <a:rPr lang="en-US" sz="2400" dirty="0" smtClean="0"/>
              <a:t>Strong achievement drive and high achievement standards</a:t>
            </a:r>
          </a:p>
          <a:p>
            <a:pPr lvl="0"/>
            <a:r>
              <a:rPr lang="en-US" sz="2400" dirty="0" smtClean="0"/>
              <a:t>Ability to influence</a:t>
            </a:r>
          </a:p>
          <a:p>
            <a:pPr lvl="0"/>
            <a:r>
              <a:rPr lang="en-US" sz="2400" dirty="0" smtClean="0"/>
              <a:t>Conceptual thinking</a:t>
            </a:r>
          </a:p>
          <a:p>
            <a:pPr lvl="0"/>
            <a:r>
              <a:rPr lang="en-US" sz="2400" dirty="0" smtClean="0"/>
              <a:t>Analytical ability</a:t>
            </a:r>
          </a:p>
          <a:p>
            <a:pPr lvl="0"/>
            <a:r>
              <a:rPr lang="en-US" sz="2400" dirty="0" smtClean="0"/>
              <a:t>Initiative in taking on challenges</a:t>
            </a:r>
          </a:p>
          <a:p>
            <a:pPr lvl="0"/>
            <a:r>
              <a:rPr lang="en-US" sz="2400" dirty="0" smtClean="0"/>
              <a:t>Self confidence</a:t>
            </a:r>
          </a:p>
          <a:p>
            <a:pPr marL="0" indent="0">
              <a:buNone/>
            </a:pPr>
            <a:r>
              <a:rPr lang="en-US" sz="2400" dirty="0" smtClean="0"/>
              <a:t> </a:t>
            </a:r>
            <a:endParaRPr lang="en-US" sz="1800" dirty="0" smtClean="0"/>
          </a:p>
          <a:p>
            <a:pPr marL="0" indent="0">
              <a:buNone/>
            </a:pPr>
            <a:r>
              <a:rPr lang="en-US" sz="1800" dirty="0" smtClean="0"/>
              <a:t>Goleman, Daniel. Social intelligence: the new science of human relationships. (Lecture: Google, Mountain View, CA., August 3, 2007. </a:t>
            </a:r>
            <a:r>
              <a:rPr lang="en-US" sz="1800" u="sng" dirty="0" smtClean="0">
                <a:solidFill>
                  <a:schemeClr val="accent2"/>
                </a:solidFill>
                <a:hlinkClick r:id="rId2"/>
              </a:rPr>
              <a:t>http://siybook.com/v/gtalk;\_dgoleman</a:t>
            </a:r>
            <a:endParaRPr lang="en-US" sz="1800" dirty="0" smtClean="0">
              <a:solidFill>
                <a:schemeClr val="accent2"/>
              </a:solidFill>
            </a:endParaRPr>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across)">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across)">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across)">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across)">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across)">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checkerboard(across)">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checkerboard(across)">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checkerboard(across)">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04074" y="411722"/>
            <a:ext cx="4045212" cy="6116173"/>
          </a:xfrm>
          <a:prstGeom prst="rect">
            <a:avLst/>
          </a:prstGeom>
        </p:spPr>
      </p:pic>
    </p:spTree>
    <p:extLst>
      <p:ext uri="{BB962C8B-B14F-4D97-AF65-F5344CB8AC3E}">
        <p14:creationId xmlns:p14="http://schemas.microsoft.com/office/powerpoint/2010/main" val="404149562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Cardiac Study</a:t>
            </a:r>
            <a:endParaRPr lang="en-US" dirty="0"/>
          </a:p>
        </p:txBody>
      </p:sp>
      <p:sp>
        <p:nvSpPr>
          <p:cNvPr id="3" name="Content Placeholder 2"/>
          <p:cNvSpPr>
            <a:spLocks noGrp="1"/>
          </p:cNvSpPr>
          <p:nvPr>
            <p:ph idx="1"/>
          </p:nvPr>
        </p:nvSpPr>
        <p:spPr/>
        <p:txBody>
          <a:bodyPr/>
          <a:lstStyle/>
          <a:p>
            <a:pPr marL="0" indent="0">
              <a:buNone/>
            </a:pPr>
            <a:r>
              <a:rPr lang="en-US" sz="2800" dirty="0" smtClean="0">
                <a:effectLst>
                  <a:outerShdw blurRad="38100" dist="38100" dir="2700000" algn="tl">
                    <a:srgbClr val="000000">
                      <a:alpha val="43137"/>
                    </a:srgbClr>
                  </a:outerShdw>
                </a:effectLst>
              </a:rPr>
              <a:t>Step 1:	A complete nonsense task</a:t>
            </a:r>
          </a:p>
          <a:p>
            <a:pPr marL="0" indent="0">
              <a:buNone/>
            </a:pPr>
            <a:endParaRPr lang="en-US" sz="2800" dirty="0" smtClean="0">
              <a:effectLst>
                <a:outerShdw blurRad="38100" dist="38100" dir="2700000" algn="tl">
                  <a:srgbClr val="000000">
                    <a:alpha val="43137"/>
                  </a:srgbClr>
                </a:outerShdw>
              </a:effectLst>
            </a:endParaRPr>
          </a:p>
          <a:p>
            <a:pPr marL="0" indent="0">
              <a:buNone/>
            </a:pPr>
            <a:r>
              <a:rPr lang="en-US" sz="2800" dirty="0" smtClean="0">
                <a:effectLst>
                  <a:outerShdw blurRad="38100" dist="38100" dir="2700000" algn="tl">
                    <a:srgbClr val="000000">
                      <a:alpha val="43137"/>
                    </a:srgbClr>
                  </a:outerShdw>
                </a:effectLst>
              </a:rPr>
              <a:t>Step 2:	Also nonsense, but a math task</a:t>
            </a:r>
          </a:p>
          <a:p>
            <a:pPr marL="0" indent="0">
              <a:buNone/>
            </a:pPr>
            <a:endParaRPr lang="en-US" sz="2800" dirty="0" smtClean="0">
              <a:effectLst>
                <a:outerShdw blurRad="38100" dist="38100" dir="2700000" algn="tl">
                  <a:srgbClr val="000000">
                    <a:alpha val="43137"/>
                  </a:srgbClr>
                </a:outerShdw>
              </a:effectLst>
            </a:endParaRPr>
          </a:p>
          <a:p>
            <a:pPr marL="0" indent="0">
              <a:buNone/>
            </a:pPr>
            <a:r>
              <a:rPr lang="en-US" sz="2800" dirty="0" smtClean="0">
                <a:effectLst>
                  <a:outerShdw blurRad="38100" dist="38100" dir="2700000" algn="tl">
                    <a:srgbClr val="000000">
                      <a:alpha val="43137"/>
                    </a:srgbClr>
                  </a:outerShdw>
                </a:effectLst>
              </a:rPr>
              <a:t>Step 3:	Asked to reveal a personal flaw</a:t>
            </a:r>
            <a:endParaRPr lang="en-US" sz="2800" dirty="0">
              <a:effectLst>
                <a:outerShdw blurRad="38100" dist="38100" dir="2700000" algn="tl">
                  <a:srgbClr val="000000">
                    <a:alpha val="43137"/>
                  </a:srgbClr>
                </a:outerShdw>
              </a:effectLst>
            </a:endParaRPr>
          </a:p>
        </p:txBody>
      </p:sp>
      <p:pic>
        <p:nvPicPr>
          <p:cNvPr id="1028" name="Picture 4" descr="Moving picture heart beating gif animation"/>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985492" y="4977253"/>
            <a:ext cx="952500" cy="122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4010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4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0" y="609600"/>
            <a:ext cx="9144000" cy="1143000"/>
          </a:xfrm>
        </p:spPr>
        <p:txBody>
          <a:bodyPr/>
          <a:lstStyle/>
          <a:p>
            <a:pPr eaLnBrk="1" hangingPunct="1">
              <a:defRPr/>
            </a:pPr>
            <a:r>
              <a:rPr lang="en-US" sz="6600" dirty="0"/>
              <a:t>Creating a </a:t>
            </a:r>
            <a:br>
              <a:rPr lang="en-US" sz="6600" dirty="0"/>
            </a:br>
            <a:r>
              <a:rPr lang="en-US" sz="6600" dirty="0"/>
              <a:t>“Tabernacle Choir”</a:t>
            </a:r>
          </a:p>
        </p:txBody>
      </p:sp>
      <p:sp>
        <p:nvSpPr>
          <p:cNvPr id="56323" name="Rectangle 3"/>
          <p:cNvSpPr>
            <a:spLocks noGrp="1" noChangeArrowheads="1"/>
          </p:cNvSpPr>
          <p:nvPr>
            <p:ph type="body" idx="1"/>
          </p:nvPr>
        </p:nvSpPr>
        <p:spPr>
          <a:xfrm>
            <a:off x="685800" y="2171700"/>
            <a:ext cx="8058150" cy="4114800"/>
          </a:xfrm>
        </p:spPr>
        <p:txBody>
          <a:bodyPr/>
          <a:lstStyle/>
          <a:p>
            <a:pPr marL="609600" indent="-609600" eaLnBrk="1" hangingPunct="1">
              <a:lnSpc>
                <a:spcPct val="90000"/>
              </a:lnSpc>
              <a:buFontTx/>
              <a:buAutoNum type="arabicPeriod"/>
              <a:defRPr/>
            </a:pPr>
            <a:r>
              <a:rPr lang="en-US" sz="2600" dirty="0"/>
              <a:t>Basic Question:  If I had the choice, what would I rather be feeling right now?</a:t>
            </a:r>
          </a:p>
          <a:p>
            <a:pPr marL="609600" indent="-609600" eaLnBrk="1" hangingPunct="1">
              <a:lnSpc>
                <a:spcPct val="90000"/>
              </a:lnSpc>
              <a:buFontTx/>
              <a:buAutoNum type="arabicPeriod"/>
              <a:defRPr/>
            </a:pPr>
            <a:r>
              <a:rPr lang="en-US" sz="2600" dirty="0"/>
              <a:t>Morning Questions:</a:t>
            </a:r>
          </a:p>
          <a:p>
            <a:pPr marL="990600" lvl="1" indent="-533400" eaLnBrk="1" hangingPunct="1">
              <a:lnSpc>
                <a:spcPct val="90000"/>
              </a:lnSpc>
              <a:buFontTx/>
              <a:buAutoNum type="alphaLcParenR"/>
              <a:defRPr/>
            </a:pPr>
            <a:r>
              <a:rPr lang="en-US" sz="2600" dirty="0"/>
              <a:t>What am I happy about at this moment?</a:t>
            </a:r>
            <a:br>
              <a:rPr lang="en-US" sz="2600" dirty="0"/>
            </a:br>
            <a:r>
              <a:rPr lang="en-US" sz="2600" dirty="0"/>
              <a:t>What could I be happy about at this moment?</a:t>
            </a:r>
          </a:p>
          <a:p>
            <a:pPr marL="990600" lvl="1" indent="-533400" eaLnBrk="1" hangingPunct="1">
              <a:lnSpc>
                <a:spcPct val="90000"/>
              </a:lnSpc>
              <a:buFontTx/>
              <a:buAutoNum type="alphaLcParenR"/>
              <a:defRPr/>
            </a:pPr>
            <a:r>
              <a:rPr lang="en-US" sz="2600" dirty="0"/>
              <a:t>What am I grateful for at this moment?</a:t>
            </a:r>
            <a:br>
              <a:rPr lang="en-US" sz="2600" dirty="0"/>
            </a:br>
            <a:r>
              <a:rPr lang="en-US" sz="2600" dirty="0"/>
              <a:t>What could I be grateful for at this moment?</a:t>
            </a:r>
          </a:p>
          <a:p>
            <a:pPr marL="990600" lvl="1" indent="-533400" eaLnBrk="1" hangingPunct="1">
              <a:lnSpc>
                <a:spcPct val="90000"/>
              </a:lnSpc>
              <a:buFontTx/>
              <a:buAutoNum type="alphaLcParenR"/>
              <a:defRPr/>
            </a:pPr>
            <a:r>
              <a:rPr lang="en-US" sz="2600" dirty="0"/>
              <a:t>Who loves me and who do I love?</a:t>
            </a:r>
            <a:br>
              <a:rPr lang="en-US" sz="2600" dirty="0"/>
            </a:br>
            <a:r>
              <a:rPr lang="en-US" sz="2600" dirty="0"/>
              <a:t>Who could love me and who could I love?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6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6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63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63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63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bldLvl="2"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defRPr/>
            </a:pPr>
            <a:r>
              <a:rPr lang="en-US" sz="6600" dirty="0"/>
              <a:t>Creating a </a:t>
            </a:r>
            <a:br>
              <a:rPr lang="en-US" sz="6600" dirty="0"/>
            </a:br>
            <a:r>
              <a:rPr lang="en-US" sz="6600" dirty="0"/>
              <a:t>“Tabernacle Choir”</a:t>
            </a:r>
          </a:p>
        </p:txBody>
      </p:sp>
      <p:sp>
        <p:nvSpPr>
          <p:cNvPr id="57347" name="Rectangle 3"/>
          <p:cNvSpPr>
            <a:spLocks noGrp="1" noChangeArrowheads="1"/>
          </p:cNvSpPr>
          <p:nvPr>
            <p:ph type="body" idx="1"/>
          </p:nvPr>
        </p:nvSpPr>
        <p:spPr>
          <a:xfrm>
            <a:off x="685800" y="2228850"/>
            <a:ext cx="7772400" cy="4114800"/>
          </a:xfrm>
          <a:effectLst>
            <a:outerShdw dist="17961" dir="2700000" algn="ctr" rotWithShape="0">
              <a:schemeClr val="bg2"/>
            </a:outerShdw>
          </a:effectLst>
        </p:spPr>
        <p:txBody>
          <a:bodyPr/>
          <a:lstStyle/>
          <a:p>
            <a:pPr marL="609600" indent="-609600" eaLnBrk="1" hangingPunct="1">
              <a:lnSpc>
                <a:spcPct val="90000"/>
              </a:lnSpc>
              <a:buFontTx/>
              <a:buAutoNum type="arabicPeriod" startAt="3"/>
              <a:defRPr/>
            </a:pPr>
            <a:r>
              <a:rPr lang="en-US" sz="2800" dirty="0"/>
              <a:t>Action:  Fake it till you make it; act like what you wish to become</a:t>
            </a:r>
          </a:p>
          <a:p>
            <a:pPr marL="609600" indent="-609600" eaLnBrk="1" hangingPunct="1">
              <a:lnSpc>
                <a:spcPct val="90000"/>
              </a:lnSpc>
              <a:buFontTx/>
              <a:buAutoNum type="arabicPeriod" startAt="3"/>
              <a:defRPr/>
            </a:pPr>
            <a:endParaRPr lang="en-US" sz="2800" dirty="0"/>
          </a:p>
          <a:p>
            <a:pPr marL="609600" indent="-609600" eaLnBrk="1" hangingPunct="1">
              <a:lnSpc>
                <a:spcPct val="90000"/>
              </a:lnSpc>
              <a:buFontTx/>
              <a:buNone/>
              <a:defRPr/>
            </a:pPr>
            <a:r>
              <a:rPr lang="en-US" sz="2800" dirty="0">
                <a:solidFill>
                  <a:srgbClr val="FFFF00"/>
                </a:solidFill>
              </a:rPr>
              <a:t>	Therefore I tell you,</a:t>
            </a:r>
            <a:br>
              <a:rPr lang="en-US" sz="2800" dirty="0">
                <a:solidFill>
                  <a:srgbClr val="FFFF00"/>
                </a:solidFill>
              </a:rPr>
            </a:br>
            <a:r>
              <a:rPr lang="en-US" sz="2800" dirty="0">
                <a:solidFill>
                  <a:srgbClr val="FFFF00"/>
                </a:solidFill>
              </a:rPr>
              <a:t>Whatever you ask for in prayer,</a:t>
            </a:r>
            <a:br>
              <a:rPr lang="en-US" sz="2800" dirty="0">
                <a:solidFill>
                  <a:srgbClr val="FFFF00"/>
                </a:solidFill>
              </a:rPr>
            </a:br>
            <a:r>
              <a:rPr lang="en-US" sz="2800" dirty="0">
                <a:solidFill>
                  <a:srgbClr val="FFFF00"/>
                </a:solidFill>
              </a:rPr>
              <a:t>Believe that you have received it,</a:t>
            </a:r>
            <a:br>
              <a:rPr lang="en-US" sz="2800" dirty="0">
                <a:solidFill>
                  <a:srgbClr val="FFFF00"/>
                </a:solidFill>
              </a:rPr>
            </a:br>
            <a:r>
              <a:rPr lang="en-US" sz="2800" dirty="0">
                <a:solidFill>
                  <a:srgbClr val="FFFF00"/>
                </a:solidFill>
              </a:rPr>
              <a:t>And it will be yours.</a:t>
            </a:r>
            <a:br>
              <a:rPr lang="en-US" sz="2800" dirty="0">
                <a:solidFill>
                  <a:srgbClr val="FFFF00"/>
                </a:solidFill>
              </a:rPr>
            </a:br>
            <a:endParaRPr lang="en-US" sz="2800" dirty="0">
              <a:solidFill>
                <a:srgbClr val="FFFF00"/>
              </a:solidFill>
            </a:endParaRPr>
          </a:p>
          <a:p>
            <a:pPr marL="609600" indent="-609600" algn="r" eaLnBrk="1" hangingPunct="1">
              <a:lnSpc>
                <a:spcPct val="90000"/>
              </a:lnSpc>
              <a:buFontTx/>
              <a:buNone/>
              <a:defRPr/>
            </a:pPr>
            <a:r>
              <a:rPr lang="en-US" sz="2400" b="1" dirty="0">
                <a:solidFill>
                  <a:srgbClr val="FFFF00"/>
                </a:solidFill>
              </a:rPr>
              <a:t>	</a:t>
            </a:r>
            <a:r>
              <a:rPr lang="en-US" sz="1800" b="1" dirty="0">
                <a:solidFill>
                  <a:srgbClr val="FFFF00"/>
                </a:solidFill>
              </a:rPr>
              <a:t>Jesus Christ</a:t>
            </a:r>
            <a:br>
              <a:rPr lang="en-US" sz="1800" b="1" dirty="0">
                <a:solidFill>
                  <a:srgbClr val="FFFF00"/>
                </a:solidFill>
              </a:rPr>
            </a:br>
            <a:r>
              <a:rPr lang="en-US" sz="1800" b="1" dirty="0">
                <a:solidFill>
                  <a:srgbClr val="FFFF00"/>
                </a:solidFill>
              </a:rPr>
              <a:t>	   Mark 11:24</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73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73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73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defRPr/>
            </a:pPr>
            <a:r>
              <a:rPr lang="en-US" sz="6600" dirty="0"/>
              <a:t>Creating a </a:t>
            </a:r>
            <a:br>
              <a:rPr lang="en-US" sz="6600" dirty="0"/>
            </a:br>
            <a:r>
              <a:rPr lang="en-US" sz="6600" dirty="0"/>
              <a:t>“Tabernacle Choir”</a:t>
            </a:r>
          </a:p>
        </p:txBody>
      </p:sp>
      <p:sp>
        <p:nvSpPr>
          <p:cNvPr id="58371" name="Rectangle 3"/>
          <p:cNvSpPr>
            <a:spLocks noGrp="1" noChangeArrowheads="1"/>
          </p:cNvSpPr>
          <p:nvPr>
            <p:ph type="body" idx="1"/>
          </p:nvPr>
        </p:nvSpPr>
        <p:spPr>
          <a:xfrm>
            <a:off x="685800" y="2152650"/>
            <a:ext cx="7772400" cy="4114800"/>
          </a:xfrm>
        </p:spPr>
        <p:txBody>
          <a:bodyPr/>
          <a:lstStyle/>
          <a:p>
            <a:pPr marL="609600" indent="-609600" eaLnBrk="1" hangingPunct="1">
              <a:buFontTx/>
              <a:buAutoNum type="arabicPeriod" startAt="4"/>
              <a:defRPr/>
            </a:pPr>
            <a:r>
              <a:rPr lang="en-US" sz="2600" dirty="0"/>
              <a:t>Forgiveness</a:t>
            </a:r>
          </a:p>
          <a:p>
            <a:pPr marL="990600" lvl="1" indent="-533400" eaLnBrk="1" hangingPunct="1">
              <a:buFontTx/>
              <a:buAutoNum type="alphaLcParenR"/>
              <a:defRPr/>
            </a:pPr>
            <a:r>
              <a:rPr lang="en-US" sz="2600" dirty="0"/>
              <a:t>I forgive myself for . . .</a:t>
            </a:r>
          </a:p>
          <a:p>
            <a:pPr marL="990600" lvl="1" indent="-533400" eaLnBrk="1" hangingPunct="1">
              <a:buFontTx/>
              <a:buAutoNum type="alphaLcParenR"/>
              <a:defRPr/>
            </a:pPr>
            <a:r>
              <a:rPr lang="en-US" sz="2600" dirty="0"/>
              <a:t>I did the best I could with what I knew at the time.  If I had known better, I would have done better.</a:t>
            </a:r>
          </a:p>
          <a:p>
            <a:pPr marL="990600" lvl="1" indent="-533400" eaLnBrk="1" hangingPunct="1">
              <a:buFontTx/>
              <a:buAutoNum type="alphaLcParenR"/>
              <a:defRPr/>
            </a:pPr>
            <a:r>
              <a:rPr lang="en-US" sz="2600" dirty="0"/>
              <a:t>All my mistakes are stepping stones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83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837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837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83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bldLvl="2" autoUpdateAnimBg="0"/>
    </p:bldLst>
  </p:timing>
</p:sld>
</file>

<file path=ppt/slides/slide14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457200" y="1060450"/>
            <a:ext cx="8229600" cy="1143000"/>
          </a:xfrm>
        </p:spPr>
        <p:txBody>
          <a:bodyPr/>
          <a:lstStyle/>
          <a:p>
            <a:pPr eaLnBrk="1" hangingPunct="1">
              <a:defRPr/>
            </a:pPr>
            <a:r>
              <a:rPr lang="en-US" sz="5400" dirty="0"/>
              <a:t>The Fear triggers the Emotional Program and . . . The Emotional Program then triggers the Story</a:t>
            </a:r>
          </a:p>
        </p:txBody>
      </p:sp>
      <p:sp>
        <p:nvSpPr>
          <p:cNvPr id="55299" name="Rectangle 3"/>
          <p:cNvSpPr>
            <a:spLocks noGrp="1" noChangeArrowheads="1"/>
          </p:cNvSpPr>
          <p:nvPr>
            <p:ph type="subTitle" idx="1"/>
          </p:nvPr>
        </p:nvSpPr>
        <p:spPr>
          <a:xfrm>
            <a:off x="1371600" y="3382963"/>
            <a:ext cx="6400800" cy="1752600"/>
          </a:xfrm>
        </p:spPr>
        <p:txBody>
          <a:bodyPr/>
          <a:lstStyle/>
          <a:p>
            <a:pPr eaLnBrk="1" hangingPunct="1">
              <a:defRPr/>
            </a:pPr>
            <a:r>
              <a:rPr lang="en-US" sz="3200" dirty="0"/>
              <a:t>Faced with the choice between changing one’s mind and proving there is no need to do so, almost everyone gets busy on the proof.</a:t>
            </a:r>
          </a:p>
          <a:p>
            <a:pPr eaLnBrk="1" hangingPunct="1">
              <a:defRPr/>
            </a:pPr>
            <a:endParaRPr lang="en-US" sz="3200" dirty="0"/>
          </a:p>
          <a:p>
            <a:pPr algn="r" eaLnBrk="1" hangingPunct="1">
              <a:defRPr/>
            </a:pPr>
            <a:r>
              <a:rPr lang="en-US" sz="2000" dirty="0"/>
              <a:t>John Kenneth-Galbraith</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14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defRPr/>
            </a:pPr>
            <a:r>
              <a:rPr lang="en-US" sz="6600" dirty="0"/>
              <a:t>Creating a</a:t>
            </a:r>
            <a:br>
              <a:rPr lang="en-US" sz="6600" dirty="0"/>
            </a:br>
            <a:r>
              <a:rPr lang="en-US" sz="6600" dirty="0"/>
              <a:t>“Tabernacle Choir”</a:t>
            </a:r>
          </a:p>
        </p:txBody>
      </p:sp>
      <p:sp>
        <p:nvSpPr>
          <p:cNvPr id="59395" name="Rectangle 3"/>
          <p:cNvSpPr>
            <a:spLocks noGrp="1" noChangeArrowheads="1"/>
          </p:cNvSpPr>
          <p:nvPr>
            <p:ph type="body" idx="1"/>
          </p:nvPr>
        </p:nvSpPr>
        <p:spPr>
          <a:xfrm>
            <a:off x="685800" y="2133600"/>
            <a:ext cx="7772400" cy="4114800"/>
          </a:xfrm>
        </p:spPr>
        <p:txBody>
          <a:bodyPr/>
          <a:lstStyle/>
          <a:p>
            <a:pPr marL="609600" indent="-609600" eaLnBrk="1" hangingPunct="1">
              <a:buFontTx/>
              <a:buAutoNum type="arabicPeriod" startAt="5"/>
              <a:defRPr/>
            </a:pPr>
            <a:r>
              <a:rPr lang="en-US" sz="2600" dirty="0"/>
              <a:t>Journal</a:t>
            </a:r>
          </a:p>
          <a:p>
            <a:pPr marL="990600" lvl="1" indent="-533400" eaLnBrk="1" hangingPunct="1">
              <a:buFontTx/>
              <a:buAutoNum type="alphaLcParenR"/>
              <a:defRPr/>
            </a:pPr>
            <a:r>
              <a:rPr lang="en-US" sz="2600" dirty="0"/>
              <a:t>Chart the Nurturing Voice</a:t>
            </a:r>
          </a:p>
          <a:p>
            <a:pPr marL="990600" lvl="1" indent="-533400" eaLnBrk="1" hangingPunct="1">
              <a:buFontTx/>
              <a:buAutoNum type="alphaLcParenR"/>
              <a:defRPr/>
            </a:pPr>
            <a:r>
              <a:rPr lang="en-US" sz="2600" dirty="0"/>
              <a:t>Chart the Harsh Voice</a:t>
            </a:r>
          </a:p>
          <a:p>
            <a:pPr marL="609600" indent="-609600" eaLnBrk="1" hangingPunct="1">
              <a:buFontTx/>
              <a:buAutoNum type="arabicPeriod" startAt="5"/>
              <a:defRPr/>
            </a:pPr>
            <a:r>
              <a:rPr lang="en-US" sz="2600" dirty="0"/>
              <a:t>Imagery</a:t>
            </a:r>
          </a:p>
          <a:p>
            <a:pPr marL="609600" indent="-609600" eaLnBrk="1" hangingPunct="1">
              <a:buFontTx/>
              <a:buAutoNum type="arabicPeriod" startAt="5"/>
              <a:defRPr/>
            </a:pPr>
            <a:r>
              <a:rPr lang="en-US" sz="2600" dirty="0"/>
              <a:t>Kaizen</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3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93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93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939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bldLvl="2" autoUpdateAnimBg="0"/>
    </p:bldLst>
  </p:timing>
</p:sld>
</file>

<file path=ppt/slides/slide14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defRPr/>
            </a:pPr>
            <a:r>
              <a:rPr lang="en-US" sz="6600" dirty="0"/>
              <a:t>Skill #2 Leads to:</a:t>
            </a:r>
          </a:p>
        </p:txBody>
      </p:sp>
      <p:sp>
        <p:nvSpPr>
          <p:cNvPr id="206851" name="Rectangle 3"/>
          <p:cNvSpPr>
            <a:spLocks noGrp="1" noChangeArrowheads="1"/>
          </p:cNvSpPr>
          <p:nvPr>
            <p:ph type="body" idx="1"/>
          </p:nvPr>
        </p:nvSpPr>
        <p:spPr>
          <a:xfrm>
            <a:off x="685800" y="2133600"/>
            <a:ext cx="7772400" cy="4114800"/>
          </a:xfrm>
        </p:spPr>
        <p:txBody>
          <a:bodyPr/>
          <a:lstStyle/>
          <a:p>
            <a:pPr marL="609600" indent="-609600" eaLnBrk="1" hangingPunct="1">
              <a:defRPr/>
            </a:pPr>
            <a:r>
              <a:rPr lang="en-US" dirty="0"/>
              <a:t>flexibility</a:t>
            </a:r>
          </a:p>
          <a:p>
            <a:pPr marL="609600" indent="-609600" eaLnBrk="1" hangingPunct="1">
              <a:defRPr/>
            </a:pPr>
            <a:r>
              <a:rPr lang="en-US" dirty="0"/>
              <a:t>taking responsibility</a:t>
            </a:r>
          </a:p>
          <a:p>
            <a:pPr marL="609600" indent="-609600" eaLnBrk="1" hangingPunct="1">
              <a:defRPr/>
            </a:pPr>
            <a:r>
              <a:rPr lang="en-US" dirty="0"/>
              <a:t>learning from mistakes</a:t>
            </a:r>
          </a:p>
          <a:p>
            <a:pPr marL="609600" indent="-609600" eaLnBrk="1" hangingPunct="1">
              <a:defRPr/>
            </a:pPr>
            <a:r>
              <a:rPr lang="en-US" dirty="0"/>
              <a:t>nurturing self and others</a:t>
            </a:r>
          </a:p>
          <a:p>
            <a:pPr marL="609600" indent="-609600" eaLnBrk="1" hangingPunct="1">
              <a:defRPr/>
            </a:pPr>
            <a:r>
              <a:rPr lang="en-US" dirty="0"/>
              <a:t>freedom</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68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68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068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068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0685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bldLvl="2" autoUpdateAnimBg="0"/>
    </p:bldLst>
  </p:timing>
</p:sld>
</file>

<file path=ppt/slides/slide14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6851" name="Rectangle 3"/>
          <p:cNvSpPr>
            <a:spLocks noGrp="1" noChangeArrowheads="1"/>
          </p:cNvSpPr>
          <p:nvPr>
            <p:ph type="body" idx="1"/>
          </p:nvPr>
        </p:nvSpPr>
        <p:spPr>
          <a:xfrm>
            <a:off x="754039" y="864358"/>
            <a:ext cx="7772400" cy="4114800"/>
          </a:xfrm>
        </p:spPr>
        <p:txBody>
          <a:bodyPr/>
          <a:lstStyle/>
          <a:p>
            <a:pPr marL="0" indent="0" eaLnBrk="1" hangingPunct="1">
              <a:buNone/>
              <a:defRPr/>
            </a:pPr>
            <a:r>
              <a:rPr lang="en-US" sz="3200" dirty="0" smtClean="0"/>
              <a:t>We have found over the years that positive statements you make to yourself have little if any effect.  What is crucial is what you think when you fail using the power of ‘non-negative thinking.’  Change the destructive things you say to yourself when you experience the setbacks that life deals all of us is the central skill of optimism.</a:t>
            </a:r>
          </a:p>
          <a:p>
            <a:pPr marL="0" indent="0" algn="r" eaLnBrk="1" hangingPunct="1">
              <a:buNone/>
              <a:defRPr/>
            </a:pPr>
            <a:r>
              <a:rPr lang="en-US" sz="2800" dirty="0" smtClean="0"/>
              <a:t>Martin Seligman</a:t>
            </a:r>
            <a:endParaRPr lang="en-US" sz="2800" dirty="0"/>
          </a:p>
        </p:txBody>
      </p:sp>
    </p:spTree>
    <p:extLst>
      <p:ext uri="{BB962C8B-B14F-4D97-AF65-F5344CB8AC3E}">
        <p14:creationId xmlns:p14="http://schemas.microsoft.com/office/powerpoint/2010/main" val="3014189406"/>
      </p:ext>
    </p:ext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068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068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1" grpId="0" build="p" bldLvl="2" autoUpdateAnimBg="0"/>
    </p:bldLst>
  </p:timing>
</p:sld>
</file>

<file path=ppt/slides/slide14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en-US" sz="7200" dirty="0"/>
              <a:t>Skill #2</a:t>
            </a:r>
          </a:p>
        </p:txBody>
      </p:sp>
      <p:sp>
        <p:nvSpPr>
          <p:cNvPr id="60421" name="Rectangle 5"/>
          <p:cNvSpPr>
            <a:spLocks noGrp="1" noChangeArrowheads="1"/>
          </p:cNvSpPr>
          <p:nvPr>
            <p:ph type="body" idx="1"/>
          </p:nvPr>
        </p:nvSpPr>
        <p:spPr>
          <a:xfrm>
            <a:off x="304800" y="1960563"/>
            <a:ext cx="8153400" cy="4114800"/>
          </a:xfrm>
        </p:spPr>
        <p:txBody>
          <a:bodyPr/>
          <a:lstStyle/>
          <a:p>
            <a:pPr algn="ctr" eaLnBrk="1" hangingPunct="1">
              <a:lnSpc>
                <a:spcPct val="90000"/>
              </a:lnSpc>
              <a:buFontTx/>
              <a:buNone/>
              <a:defRPr/>
            </a:pPr>
            <a:r>
              <a:rPr lang="en-US" sz="3200" dirty="0"/>
              <a:t>When afraid, successful people have a </a:t>
            </a:r>
            <a:br>
              <a:rPr lang="en-US" sz="3200" dirty="0"/>
            </a:br>
            <a:r>
              <a:rPr lang="en-US" sz="3200" dirty="0"/>
              <a:t>“built-in NURTURING VOICE” that automatically and with compassion reassures them that “it is okay to be afraid, okay to make mistakes, and okay to ask for help.” </a:t>
            </a:r>
            <a:br>
              <a:rPr lang="en-US" sz="3200" dirty="0"/>
            </a:br>
            <a:r>
              <a:rPr lang="en-US" sz="3200" dirty="0"/>
              <a:t>(The Tabernacle Choir)</a:t>
            </a:r>
          </a:p>
          <a:p>
            <a:pPr algn="ctr" eaLnBrk="1" hangingPunct="1">
              <a:lnSpc>
                <a:spcPct val="90000"/>
              </a:lnSpc>
              <a:buFontTx/>
              <a:buNone/>
              <a:defRPr/>
            </a:pPr>
            <a:r>
              <a:rPr lang="en-US" sz="3200" dirty="0"/>
              <a:t>Or . . . </a:t>
            </a:r>
          </a:p>
          <a:p>
            <a:pPr algn="ctr" eaLnBrk="1" hangingPunct="1">
              <a:lnSpc>
                <a:spcPct val="90000"/>
              </a:lnSpc>
              <a:buFontTx/>
              <a:buNone/>
              <a:defRPr/>
            </a:pPr>
            <a:r>
              <a:rPr lang="en-US" sz="3200" dirty="0"/>
              <a:t>A commitment to improving </a:t>
            </a:r>
            <a:br>
              <a:rPr lang="en-US" sz="3200" dirty="0"/>
            </a:br>
            <a:r>
              <a:rPr lang="en-US" sz="3200" dirty="0"/>
              <a:t>one’s own Choir</a:t>
            </a:r>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79907" name="Rectangle 3"/>
          <p:cNvSpPr>
            <a:spLocks noGrp="1" noChangeArrowheads="1"/>
          </p:cNvSpPr>
          <p:nvPr>
            <p:ph type="body" idx="1"/>
          </p:nvPr>
        </p:nvSpPr>
        <p:spPr>
          <a:xfrm>
            <a:off x="569913" y="936625"/>
            <a:ext cx="7772400" cy="5334000"/>
          </a:xfrm>
        </p:spPr>
        <p:txBody>
          <a:bodyPr/>
          <a:lstStyle/>
          <a:p>
            <a:pPr marL="0" indent="0" eaLnBrk="1" hangingPunct="1">
              <a:lnSpc>
                <a:spcPct val="90000"/>
              </a:lnSpc>
              <a:buFontTx/>
              <a:buNone/>
              <a:defRPr/>
            </a:pPr>
            <a:r>
              <a:rPr lang="en-US" dirty="0"/>
              <a:t>If you want one year of prosperity, grow seeds.</a:t>
            </a:r>
          </a:p>
          <a:p>
            <a:pPr marL="0" indent="0" eaLnBrk="1" hangingPunct="1">
              <a:lnSpc>
                <a:spcPct val="90000"/>
              </a:lnSpc>
              <a:buFontTx/>
              <a:buNone/>
              <a:defRPr/>
            </a:pPr>
            <a:r>
              <a:rPr lang="en-US" dirty="0"/>
              <a:t>If you want ten years of prosperity, grow trees.</a:t>
            </a:r>
          </a:p>
          <a:p>
            <a:pPr marL="0" indent="0" eaLnBrk="1" hangingPunct="1">
              <a:lnSpc>
                <a:spcPct val="90000"/>
              </a:lnSpc>
              <a:buFontTx/>
              <a:buNone/>
              <a:defRPr/>
            </a:pPr>
            <a:r>
              <a:rPr lang="en-US" dirty="0"/>
              <a:t>If you want one hundred years of prosperity, grow people.</a:t>
            </a:r>
          </a:p>
          <a:p>
            <a:pPr marL="0" indent="0" eaLnBrk="1" hangingPunct="1">
              <a:lnSpc>
                <a:spcPct val="90000"/>
              </a:lnSpc>
              <a:buFontTx/>
              <a:buNone/>
              <a:defRPr/>
            </a:pPr>
            <a:endParaRPr lang="en-US" dirty="0"/>
          </a:p>
          <a:p>
            <a:pPr marL="0" indent="0" eaLnBrk="1" hangingPunct="1">
              <a:lnSpc>
                <a:spcPct val="90000"/>
              </a:lnSpc>
              <a:buFontTx/>
              <a:buNone/>
              <a:defRPr/>
            </a:pPr>
            <a:endParaRPr lang="en-US" dirty="0"/>
          </a:p>
          <a:p>
            <a:pPr marL="0" indent="0" eaLnBrk="1" hangingPunct="1">
              <a:lnSpc>
                <a:spcPct val="90000"/>
              </a:lnSpc>
              <a:buFontTx/>
              <a:buNone/>
              <a:defRPr/>
            </a:pPr>
            <a:r>
              <a:rPr lang="en-US" dirty="0"/>
              <a:t>				Chinese Proverb</a:t>
            </a:r>
          </a:p>
        </p:txBody>
      </p:sp>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defRPr/>
            </a:pPr>
            <a:r>
              <a:rPr lang="en-US" sz="4000" dirty="0" smtClean="0"/>
              <a:t>Emotionally intelligent people have the capacity to:</a:t>
            </a:r>
            <a:endParaRPr lang="en-US" sz="4000" dirty="0"/>
          </a:p>
        </p:txBody>
      </p:sp>
      <p:sp>
        <p:nvSpPr>
          <p:cNvPr id="60421" name="Rectangle 5"/>
          <p:cNvSpPr>
            <a:spLocks noGrp="1" noChangeArrowheads="1"/>
          </p:cNvSpPr>
          <p:nvPr>
            <p:ph type="body" idx="1"/>
          </p:nvPr>
        </p:nvSpPr>
        <p:spPr>
          <a:xfrm>
            <a:off x="341376" y="2021523"/>
            <a:ext cx="8153400" cy="4114800"/>
          </a:xfrm>
        </p:spPr>
        <p:txBody>
          <a:bodyPr/>
          <a:lstStyle/>
          <a:p>
            <a:pPr eaLnBrk="1" hangingPunct="1">
              <a:lnSpc>
                <a:spcPct val="90000"/>
              </a:lnSpc>
              <a:buFontTx/>
              <a:buNone/>
              <a:defRPr/>
            </a:pPr>
            <a:endParaRPr lang="en-US" sz="2400" dirty="0" smtClean="0"/>
          </a:p>
          <a:p>
            <a:pPr eaLnBrk="1" hangingPunct="1">
              <a:lnSpc>
                <a:spcPct val="90000"/>
              </a:lnSpc>
              <a:buFontTx/>
              <a:buNone/>
              <a:defRPr/>
            </a:pPr>
            <a:r>
              <a:rPr lang="en-US" sz="2400" dirty="0" smtClean="0"/>
              <a:t>▪Identify the emotions they and others are experiencing</a:t>
            </a:r>
          </a:p>
          <a:p>
            <a:pPr eaLnBrk="1" hangingPunct="1">
              <a:lnSpc>
                <a:spcPct val="90000"/>
              </a:lnSpc>
              <a:buFontTx/>
              <a:buNone/>
              <a:defRPr/>
            </a:pPr>
            <a:endParaRPr lang="en-US" sz="2400" dirty="0" smtClean="0"/>
          </a:p>
          <a:p>
            <a:pPr eaLnBrk="1" hangingPunct="1">
              <a:lnSpc>
                <a:spcPct val="90000"/>
              </a:lnSpc>
              <a:buFontTx/>
              <a:buNone/>
              <a:defRPr/>
            </a:pPr>
            <a:r>
              <a:rPr lang="en-US" sz="2400" dirty="0" smtClean="0"/>
              <a:t>▪Understand how those emotions affect their thinking</a:t>
            </a:r>
          </a:p>
          <a:p>
            <a:pPr eaLnBrk="1" hangingPunct="1">
              <a:lnSpc>
                <a:spcPct val="90000"/>
              </a:lnSpc>
              <a:buFontTx/>
              <a:buNone/>
              <a:defRPr/>
            </a:pPr>
            <a:endParaRPr lang="en-US" sz="2400" dirty="0" smtClean="0"/>
          </a:p>
          <a:p>
            <a:pPr eaLnBrk="1" hangingPunct="1">
              <a:lnSpc>
                <a:spcPct val="90000"/>
              </a:lnSpc>
              <a:buFontTx/>
              <a:buNone/>
              <a:defRPr/>
            </a:pPr>
            <a:r>
              <a:rPr lang="en-US" sz="2400" dirty="0" smtClean="0"/>
              <a:t>▪Use that knowledge to achieve better outcomes</a:t>
            </a:r>
          </a:p>
          <a:p>
            <a:pPr eaLnBrk="1" hangingPunct="1">
              <a:lnSpc>
                <a:spcPct val="90000"/>
              </a:lnSpc>
              <a:buFontTx/>
              <a:buNone/>
              <a:defRPr/>
            </a:pPr>
            <a:endParaRPr lang="en-US" sz="2400" dirty="0" smtClean="0"/>
          </a:p>
          <a:p>
            <a:pPr eaLnBrk="1" hangingPunct="1">
              <a:lnSpc>
                <a:spcPct val="90000"/>
              </a:lnSpc>
              <a:buFontTx/>
              <a:buNone/>
              <a:defRPr/>
            </a:pPr>
            <a:r>
              <a:rPr lang="en-US" sz="2400" dirty="0" smtClean="0"/>
              <a:t>▪Productively manage emotions, tempering or intensifying them as needed </a:t>
            </a:r>
            <a:endParaRPr lang="en-US" sz="2400" dirty="0"/>
          </a:p>
        </p:txBody>
      </p:sp>
    </p:spTree>
    <p:extLst>
      <p:ext uri="{BB962C8B-B14F-4D97-AF65-F5344CB8AC3E}">
        <p14:creationId xmlns:p14="http://schemas.microsoft.com/office/powerpoint/2010/main" val="340035167"/>
      </p:ext>
    </p:extLst>
  </p:cSld>
  <p:clrMapOvr>
    <a:masterClrMapping/>
  </p:clrMapOvr>
  <p:transition>
    <p:zoom/>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43" name="Rectangle 3"/>
          <p:cNvSpPr>
            <a:spLocks noGrp="1" noChangeArrowheads="1"/>
          </p:cNvSpPr>
          <p:nvPr>
            <p:ph type="title"/>
          </p:nvPr>
        </p:nvSpPr>
        <p:spPr/>
        <p:txBody>
          <a:bodyPr/>
          <a:lstStyle/>
          <a:p>
            <a:pPr eaLnBrk="1" hangingPunct="1">
              <a:defRPr/>
            </a:pPr>
            <a:r>
              <a:rPr lang="en-US" sz="7200" dirty="0"/>
              <a:t>Skill #3</a:t>
            </a:r>
          </a:p>
        </p:txBody>
      </p:sp>
    </p:spTree>
  </p:cSld>
  <p:clrMapOvr>
    <a:masterClrMapping/>
  </p:clrMapOvr>
  <p:transition>
    <p:zoom/>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64866" name="Rectangle 2"/>
          <p:cNvSpPr>
            <a:spLocks noGrp="1" noChangeArrowheads="1"/>
          </p:cNvSpPr>
          <p:nvPr>
            <p:ph type="ctrTitle"/>
          </p:nvPr>
        </p:nvSpPr>
        <p:spPr/>
        <p:txBody>
          <a:bodyPr/>
          <a:lstStyle/>
          <a:p>
            <a:pPr eaLnBrk="1" hangingPunct="1">
              <a:defRPr/>
            </a:pPr>
            <a:r>
              <a:rPr lang="en-US" dirty="0"/>
              <a:t>How We Became Aware of this Need</a:t>
            </a:r>
          </a:p>
        </p:txBody>
      </p:sp>
    </p:spTree>
  </p:cSld>
  <p:clrMapOvr>
    <a:masterClrMapping/>
  </p:clrMapOvr>
  <p:transition>
    <p:random/>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7288" name="Rectangle 8"/>
          <p:cNvSpPr>
            <a:spLocks noGrp="1" noChangeArrowheads="1"/>
          </p:cNvSpPr>
          <p:nvPr>
            <p:ph type="title"/>
          </p:nvPr>
        </p:nvSpPr>
        <p:spPr/>
        <p:txBody>
          <a:bodyPr/>
          <a:lstStyle/>
          <a:p>
            <a:pPr eaLnBrk="1" hangingPunct="1">
              <a:defRPr/>
            </a:pPr>
            <a:r>
              <a:rPr lang="en-US" sz="4000" dirty="0"/>
              <a:t>Death Rates of Widowed and Married Females…. Per 100,000 Population, Ages 15-64 in the United States, 1959-1961</a:t>
            </a:r>
          </a:p>
        </p:txBody>
      </p:sp>
      <p:sp>
        <p:nvSpPr>
          <p:cNvPr id="97289" name="Rectangle 9"/>
          <p:cNvSpPr>
            <a:spLocks noGrp="1" noChangeArrowheads="1"/>
          </p:cNvSpPr>
          <p:nvPr>
            <p:ph type="body" idx="1"/>
          </p:nvPr>
        </p:nvSpPr>
        <p:spPr>
          <a:xfrm>
            <a:off x="685800" y="2455863"/>
            <a:ext cx="8159750" cy="4114800"/>
          </a:xfrm>
        </p:spPr>
        <p:txBody>
          <a:bodyPr/>
          <a:lstStyle/>
          <a:p>
            <a:pPr marL="0" indent="0" eaLnBrk="1" hangingPunct="1">
              <a:lnSpc>
                <a:spcPct val="90000"/>
              </a:lnSpc>
              <a:buFontTx/>
              <a:buNone/>
              <a:tabLst>
                <a:tab pos="4233863" algn="r"/>
                <a:tab pos="5313363" algn="r"/>
                <a:tab pos="6519863" algn="r"/>
                <a:tab pos="7599363" algn="r"/>
              </a:tabLst>
              <a:defRPr/>
            </a:pPr>
            <a:endParaRPr lang="en-US" sz="1800" dirty="0">
              <a:effectLst>
                <a:outerShdw blurRad="38100" dist="38100" dir="2700000" algn="tl">
                  <a:srgbClr val="C0C0C0"/>
                </a:outerShdw>
              </a:effectLst>
            </a:endParaRPr>
          </a:p>
          <a:p>
            <a:pPr marL="0" indent="0" eaLnBrk="1" hangingPunct="1">
              <a:lnSpc>
                <a:spcPct val="90000"/>
              </a:lnSpc>
              <a:buFontTx/>
              <a:buNone/>
              <a:tabLst>
                <a:tab pos="4233863" algn="r"/>
                <a:tab pos="5313363" algn="r"/>
                <a:tab pos="6519863" algn="r"/>
                <a:tab pos="7599363" algn="r"/>
              </a:tabLst>
              <a:defRPr/>
            </a:pPr>
            <a:r>
              <a:rPr lang="en-US" sz="1600" dirty="0">
                <a:effectLst>
                  <a:outerShdw blurRad="38100" dist="38100" dir="2700000" algn="tl">
                    <a:srgbClr val="C0C0C0"/>
                  </a:outerShdw>
                </a:effectLst>
              </a:rPr>
              <a:t>	                                                   White Females		     Nonwhite Females</a:t>
            </a:r>
          </a:p>
          <a:p>
            <a:pPr marL="0" indent="0" eaLnBrk="1" hangingPunct="1">
              <a:lnSpc>
                <a:spcPct val="90000"/>
              </a:lnSpc>
              <a:buFontTx/>
              <a:buNone/>
              <a:tabLst>
                <a:tab pos="4233863" algn="r"/>
                <a:tab pos="5313363" algn="r"/>
                <a:tab pos="6519863" algn="r"/>
                <a:tab pos="7599363" algn="r"/>
              </a:tabLst>
              <a:defRPr/>
            </a:pPr>
            <a:r>
              <a:rPr lang="en-US" sz="1600" dirty="0">
                <a:effectLst>
                  <a:outerShdw blurRad="38100" dist="38100" dir="2700000" algn="tl">
                    <a:srgbClr val="C0C0C0"/>
                  </a:outerShdw>
                </a:effectLst>
              </a:rPr>
              <a:t>Cause of Death	Married	Widowed	Married	Widowed</a:t>
            </a:r>
          </a:p>
          <a:p>
            <a:pPr marL="0" indent="0" eaLnBrk="1" hangingPunct="1">
              <a:lnSpc>
                <a:spcPct val="90000"/>
              </a:lnSpc>
              <a:buFontTx/>
              <a:buNone/>
              <a:tabLst>
                <a:tab pos="4233863" algn="r"/>
                <a:tab pos="5313363" algn="r"/>
                <a:tab pos="6519863" algn="r"/>
                <a:tab pos="7599363" algn="r"/>
              </a:tabLst>
              <a:defRPr/>
            </a:pPr>
            <a:endParaRPr lang="en-US" sz="1600" dirty="0">
              <a:effectLst>
                <a:outerShdw blurRad="38100" dist="38100" dir="2700000" algn="tl">
                  <a:srgbClr val="C0C0C0"/>
                </a:outerShdw>
              </a:effectLst>
            </a:endParaRP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Heart disease	44	67	83	165</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Cancer of breast	21	21	19	28</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Cancer of digestive system	20	24	25	41</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Stroke	19	31	72	147</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Motor vehicle accidents	11	47	10	25</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Hypertensive heart disease	7	10	50	97</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Cancer of cervix	7	13	17	34</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Cirrhosis of liver	7	15	9	23</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Suicide	6	12	3	6</a:t>
            </a:r>
          </a:p>
          <a:p>
            <a:pPr marL="0" indent="0" eaLnBrk="1" hangingPunct="1">
              <a:lnSpc>
                <a:spcPct val="90000"/>
              </a:lnSpc>
              <a:buFontTx/>
              <a:buNone/>
              <a:tabLst>
                <a:tab pos="4233863" algn="r"/>
                <a:tab pos="5313363" algn="r"/>
                <a:tab pos="6519863" algn="r"/>
                <a:tab pos="7599363" algn="r"/>
              </a:tabLst>
              <a:defRPr/>
            </a:pPr>
            <a:r>
              <a:rPr lang="en-US" sz="1800" dirty="0">
                <a:effectLst>
                  <a:outerShdw blurRad="38100" dist="38100" dir="2700000" algn="tl">
                    <a:srgbClr val="C0C0C0"/>
                  </a:outerShdw>
                </a:effectLst>
              </a:rPr>
              <a:t>Accidental fires or explosions	1	6	4	11</a:t>
            </a:r>
          </a:p>
          <a:p>
            <a:pPr marL="0" indent="0" eaLnBrk="1" hangingPunct="1">
              <a:lnSpc>
                <a:spcPct val="90000"/>
              </a:lnSpc>
              <a:buFontTx/>
              <a:buNone/>
              <a:tabLst>
                <a:tab pos="4233863" algn="r"/>
                <a:tab pos="5313363" algn="r"/>
                <a:tab pos="6519863" algn="r"/>
                <a:tab pos="7599363" algn="r"/>
              </a:tabLst>
              <a:defRPr/>
            </a:pPr>
            <a:endParaRPr lang="en-US" sz="1800" dirty="0">
              <a:effectLst>
                <a:outerShdw blurRad="38100" dist="38100" dir="2700000" algn="tl">
                  <a:srgbClr val="C0C0C0"/>
                </a:outerShdw>
              </a:effectLst>
            </a:endParaRPr>
          </a:p>
        </p:txBody>
      </p:sp>
      <p:sp>
        <p:nvSpPr>
          <p:cNvPr id="97290" name="Line 10"/>
          <p:cNvSpPr>
            <a:spLocks noChangeShapeType="1"/>
          </p:cNvSpPr>
          <p:nvPr/>
        </p:nvSpPr>
        <p:spPr bwMode="auto">
          <a:xfrm>
            <a:off x="871538" y="3409950"/>
            <a:ext cx="7634287" cy="0"/>
          </a:xfrm>
          <a:prstGeom prst="line">
            <a:avLst/>
          </a:prstGeom>
          <a:noFill/>
          <a:ln w="9525">
            <a:solidFill>
              <a:schemeClr val="bg1"/>
            </a:solidFill>
            <a:round/>
            <a:headEnd/>
            <a:tailEnd/>
          </a:ln>
          <a:effectLst>
            <a:outerShdw dist="35921" dir="2700000" algn="ctr" rotWithShape="0">
              <a:schemeClr val="bg2"/>
            </a:outerShdw>
          </a:effectLst>
        </p:spPr>
        <p:txBody>
          <a:bodyPr/>
          <a:lstStyle/>
          <a:p>
            <a:pPr>
              <a:defRPr/>
            </a:pPr>
            <a:endParaRPr lang="en-US" dirty="0">
              <a:cs typeface="+mn-cs"/>
            </a:endParaRPr>
          </a:p>
        </p:txBody>
      </p:sp>
      <p:sp>
        <p:nvSpPr>
          <p:cNvPr id="97291" name="Line 11"/>
          <p:cNvSpPr>
            <a:spLocks noChangeShapeType="1"/>
          </p:cNvSpPr>
          <p:nvPr/>
        </p:nvSpPr>
        <p:spPr bwMode="auto">
          <a:xfrm>
            <a:off x="900113" y="2754313"/>
            <a:ext cx="7634287" cy="0"/>
          </a:xfrm>
          <a:prstGeom prst="line">
            <a:avLst/>
          </a:prstGeom>
          <a:noFill/>
          <a:ln w="9525">
            <a:solidFill>
              <a:schemeClr val="bg1"/>
            </a:solidFill>
            <a:round/>
            <a:headEnd/>
            <a:tailEnd/>
          </a:ln>
          <a:effectLst>
            <a:outerShdw dist="35921" dir="2700000" algn="ctr" rotWithShape="0">
              <a:schemeClr val="bg2"/>
            </a:outerShdw>
          </a:effectLst>
        </p:spPr>
        <p:txBody>
          <a:bodyPr/>
          <a:lstStyle/>
          <a:p>
            <a:pPr>
              <a:defRPr/>
            </a:pPr>
            <a:endParaRPr lang="en-US" dirty="0">
              <a:cs typeface="+mn-cs"/>
            </a:endParaRPr>
          </a:p>
        </p:txBody>
      </p:sp>
    </p:spTree>
  </p:cSld>
  <p:clrMapOvr>
    <a:masterClrMapping/>
  </p:clrMapOvr>
  <p:transition>
    <p:zoom/>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50000">
              <a:schemeClr val="hlink"/>
            </a:gs>
            <a:gs pos="100000">
              <a:schemeClr val="tx1"/>
            </a:gs>
          </a:gsLst>
          <a:lin ang="0" scaled="1"/>
        </a:gradFill>
        <a:effectLst/>
      </p:bgPr>
    </p:bg>
    <p:spTree>
      <p:nvGrpSpPr>
        <p:cNvPr id="1" name=""/>
        <p:cNvGrpSpPr/>
        <p:nvPr/>
      </p:nvGrpSpPr>
      <p:grpSpPr>
        <a:xfrm>
          <a:off x="0" y="0"/>
          <a:ext cx="0" cy="0"/>
          <a:chOff x="0" y="0"/>
          <a:chExt cx="0" cy="0"/>
        </a:xfrm>
      </p:grpSpPr>
      <p:pic>
        <p:nvPicPr>
          <p:cNvPr id="132098" name="Picture 2" descr="Divorced and Married Men"/>
          <p:cNvPicPr>
            <a:picLocks noChangeAspect="1" noChangeArrowheads="1"/>
          </p:cNvPicPr>
          <p:nvPr/>
        </p:nvPicPr>
        <p:blipFill>
          <a:blip r:embed="rId3" cstate="print"/>
          <a:srcRect/>
          <a:stretch>
            <a:fillRect/>
          </a:stretch>
        </p:blipFill>
        <p:spPr bwMode="auto">
          <a:xfrm>
            <a:off x="327025" y="835025"/>
            <a:ext cx="8816975" cy="5213350"/>
          </a:xfrm>
          <a:prstGeom prst="rect">
            <a:avLst/>
          </a:prstGeom>
          <a:noFill/>
          <a:effectLst>
            <a:outerShdw dist="71842" dir="2700000" algn="ctr" rotWithShape="0">
              <a:srgbClr val="808080"/>
            </a:outerShdw>
          </a:effectLst>
        </p:spPr>
      </p:pic>
    </p:spTree>
  </p:cSld>
  <p:clrMapOvr>
    <a:masterClrMapping/>
  </p:clrMapOvr>
  <p:transition>
    <p:zoom/>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3300"/>
            </a:gs>
            <a:gs pos="100000">
              <a:srgbClr val="FF9933"/>
            </a:gs>
          </a:gsLst>
          <a:lin ang="0" scaled="1"/>
        </a:gradFill>
        <a:effectLst/>
      </p:bgPr>
    </p:bg>
    <p:spTree>
      <p:nvGrpSpPr>
        <p:cNvPr id="1" name=""/>
        <p:cNvGrpSpPr/>
        <p:nvPr/>
      </p:nvGrpSpPr>
      <p:grpSpPr>
        <a:xfrm>
          <a:off x="0" y="0"/>
          <a:ext cx="0" cy="0"/>
          <a:chOff x="0" y="0"/>
          <a:chExt cx="0" cy="0"/>
        </a:xfrm>
      </p:grpSpPr>
      <p:pic>
        <p:nvPicPr>
          <p:cNvPr id="250882" name="Picture 7" descr="AnginaPectoris"/>
          <p:cNvPicPr>
            <a:picLocks noChangeAspect="1" noChangeArrowheads="1"/>
          </p:cNvPicPr>
          <p:nvPr/>
        </p:nvPicPr>
        <p:blipFill>
          <a:blip r:embed="rId3" cstate="print"/>
          <a:srcRect b="48579"/>
          <a:stretch>
            <a:fillRect/>
          </a:stretch>
        </p:blipFill>
        <p:spPr bwMode="auto">
          <a:xfrm>
            <a:off x="185738" y="552450"/>
            <a:ext cx="8772525" cy="59975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p:txBody>
          <a:bodyPr/>
          <a:lstStyle/>
          <a:p>
            <a:pPr eaLnBrk="1" hangingPunct="1">
              <a:defRPr/>
            </a:pPr>
            <a:r>
              <a:rPr lang="en-US" dirty="0"/>
              <a:t>A Definition of Attention:</a:t>
            </a:r>
          </a:p>
        </p:txBody>
      </p:sp>
      <p:sp>
        <p:nvSpPr>
          <p:cNvPr id="188419" name="Rectangle 3"/>
          <p:cNvSpPr>
            <a:spLocks noGrp="1" noChangeArrowheads="1"/>
          </p:cNvSpPr>
          <p:nvPr>
            <p:ph type="body" idx="1"/>
          </p:nvPr>
        </p:nvSpPr>
        <p:spPr/>
        <p:txBody>
          <a:bodyPr/>
          <a:lstStyle/>
          <a:p>
            <a:pPr marL="0" indent="0" eaLnBrk="1" hangingPunct="1">
              <a:buFontTx/>
              <a:buNone/>
              <a:defRPr/>
            </a:pPr>
            <a:r>
              <a:rPr lang="en-US" dirty="0"/>
              <a:t>“The opposite of love is not hate, it is indifference.” </a:t>
            </a:r>
            <a:br>
              <a:rPr lang="en-US" dirty="0"/>
            </a:br>
            <a:r>
              <a:rPr lang="en-US" sz="2400" dirty="0"/>
              <a:t>George Bernard Shaw</a:t>
            </a:r>
          </a:p>
          <a:p>
            <a:pPr marL="0" indent="0" eaLnBrk="1" hangingPunct="1">
              <a:buFontTx/>
              <a:buNone/>
              <a:defRPr/>
            </a:pPr>
            <a:endParaRPr lang="en-US" dirty="0"/>
          </a:p>
          <a:p>
            <a:pPr marL="0" indent="0" eaLnBrk="1" hangingPunct="1">
              <a:buFontTx/>
              <a:buNone/>
              <a:defRPr/>
            </a:pPr>
            <a:r>
              <a:rPr lang="en-US" dirty="0"/>
              <a:t>What does it take to get “energy” from another person?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8418"/>
                                        </p:tgtEl>
                                        <p:attrNameLst>
                                          <p:attrName>style.visibility</p:attrName>
                                        </p:attrNameLst>
                                      </p:cBhvr>
                                      <p:to>
                                        <p:strVal val="visible"/>
                                      </p:to>
                                    </p:set>
                                    <p:animEffect transition="in" filter="dissolve">
                                      <p:cBhvr>
                                        <p:cTn id="7" dur="500"/>
                                        <p:tgtEl>
                                          <p:spTgt spid="18841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8419">
                                            <p:txEl>
                                              <p:pRg st="0" end="0"/>
                                            </p:txEl>
                                          </p:spTgt>
                                        </p:tgtEl>
                                        <p:attrNameLst>
                                          <p:attrName>style.visibility</p:attrName>
                                        </p:attrNameLst>
                                      </p:cBhvr>
                                      <p:to>
                                        <p:strVal val="visible"/>
                                      </p:to>
                                    </p:set>
                                    <p:animEffect transition="in" filter="dissolve">
                                      <p:cBhvr>
                                        <p:cTn id="12" dur="500"/>
                                        <p:tgtEl>
                                          <p:spTgt spid="1884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8419">
                                            <p:txEl>
                                              <p:pRg st="2" end="2"/>
                                            </p:txEl>
                                          </p:spTgt>
                                        </p:tgtEl>
                                        <p:attrNameLst>
                                          <p:attrName>style.visibility</p:attrName>
                                        </p:attrNameLst>
                                      </p:cBhvr>
                                      <p:to>
                                        <p:strVal val="visible"/>
                                      </p:to>
                                    </p:set>
                                    <p:animEffect transition="in" filter="dissolve">
                                      <p:cBhvr>
                                        <p:cTn id="17" dur="500"/>
                                        <p:tgtEl>
                                          <p:spTgt spid="1884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8" grpId="0" autoUpdateAnimBg="0"/>
      <p:bldP spid="188419" grpId="0" build="p" bldLvl="5" autoUpdateAnimBg="0"/>
    </p:bldLst>
  </p:timing>
</p:sld>
</file>

<file path=ppt/slides/slide15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54978" name="Picture 7" descr="animalcompanions"/>
          <p:cNvPicPr>
            <a:picLocks noChangeAspect="1" noChangeArrowheads="1"/>
          </p:cNvPicPr>
          <p:nvPr/>
        </p:nvPicPr>
        <p:blipFill>
          <a:blip r:embed="rId4" cstate="print"/>
          <a:srcRect/>
          <a:stretch>
            <a:fillRect/>
          </a:stretch>
        </p:blipFill>
        <p:spPr bwMode="auto">
          <a:xfrm>
            <a:off x="393700" y="1676400"/>
            <a:ext cx="8750300" cy="51816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57150" y="455613"/>
            <a:ext cx="8877300" cy="1143000"/>
          </a:xfrm>
        </p:spPr>
        <p:txBody>
          <a:bodyPr/>
          <a:lstStyle/>
          <a:p>
            <a:pPr algn="l" eaLnBrk="1" hangingPunct="1">
              <a:defRPr/>
            </a:pPr>
            <a:r>
              <a:rPr lang="en-US" sz="4400" dirty="0">
                <a:solidFill>
                  <a:srgbClr val="FFFF00"/>
                </a:solidFill>
              </a:rPr>
              <a:t>The Effects of Pet Ownership on One-Year Survival after Release from a Coronary-Care Unit</a:t>
            </a:r>
          </a:p>
        </p:txBody>
      </p:sp>
      <p:sp>
        <p:nvSpPr>
          <p:cNvPr id="120835" name="Rectangle 3"/>
          <p:cNvSpPr>
            <a:spLocks noGrp="1" noChangeArrowheads="1"/>
          </p:cNvSpPr>
          <p:nvPr>
            <p:ph type="body" idx="1"/>
          </p:nvPr>
        </p:nvSpPr>
        <p:spPr>
          <a:xfrm>
            <a:off x="1428750" y="2406650"/>
            <a:ext cx="7772400" cy="4114800"/>
          </a:xfrm>
        </p:spPr>
        <p:txBody>
          <a:bodyPr/>
          <a:lstStyle/>
          <a:p>
            <a:pPr marL="0" indent="0" eaLnBrk="1" hangingPunct="1">
              <a:buFontTx/>
              <a:buNone/>
              <a:tabLst>
                <a:tab pos="4683125" algn="r"/>
                <a:tab pos="6005513" algn="r"/>
                <a:tab pos="7196138" algn="r"/>
              </a:tabLst>
              <a:defRPr/>
            </a:pPr>
            <a:r>
              <a:rPr lang="en-US" sz="3200" dirty="0">
                <a:solidFill>
                  <a:srgbClr val="FFFF00"/>
                </a:solidFill>
              </a:rPr>
              <a:t>		</a:t>
            </a:r>
            <a:r>
              <a:rPr lang="en-US" sz="2800" dirty="0">
                <a:solidFill>
                  <a:srgbClr val="FFFF00"/>
                </a:solidFill>
              </a:rPr>
              <a:t>Number of </a:t>
            </a:r>
          </a:p>
          <a:p>
            <a:pPr marL="0" indent="0" eaLnBrk="1" hangingPunct="1">
              <a:buFontTx/>
              <a:buNone/>
              <a:tabLst>
                <a:tab pos="4683125" algn="r"/>
                <a:tab pos="6005513" algn="r"/>
                <a:tab pos="7196138" algn="r"/>
              </a:tabLst>
              <a:defRPr/>
            </a:pPr>
            <a:r>
              <a:rPr lang="en-US" sz="2800" dirty="0">
                <a:solidFill>
                  <a:srgbClr val="FFFF00"/>
                </a:solidFill>
              </a:rPr>
              <a:t>		Patients with</a:t>
            </a:r>
          </a:p>
          <a:p>
            <a:pPr marL="0" indent="0" eaLnBrk="1" hangingPunct="1">
              <a:buFontTx/>
              <a:buNone/>
              <a:tabLst>
                <a:tab pos="4683125" algn="r"/>
                <a:tab pos="6005513" algn="r"/>
                <a:tab pos="7196138" algn="r"/>
              </a:tabLst>
              <a:defRPr/>
            </a:pPr>
            <a:r>
              <a:rPr lang="en-US" sz="2800" dirty="0">
                <a:solidFill>
                  <a:srgbClr val="FFFF00"/>
                </a:solidFill>
              </a:rPr>
              <a:t>Patient Status on</a:t>
            </a:r>
          </a:p>
          <a:p>
            <a:pPr marL="0" indent="0" eaLnBrk="1" hangingPunct="1">
              <a:buFontTx/>
              <a:buNone/>
              <a:tabLst>
                <a:tab pos="4683125" algn="r"/>
                <a:tab pos="6005513" algn="r"/>
                <a:tab pos="7196138" algn="r"/>
              </a:tabLst>
              <a:defRPr/>
            </a:pPr>
            <a:r>
              <a:rPr lang="en-US" sz="2800" dirty="0">
                <a:solidFill>
                  <a:srgbClr val="FFFF00"/>
                </a:solidFill>
              </a:rPr>
              <a:t>One-Year Follow-up	No Pet	Pets	Total</a:t>
            </a:r>
          </a:p>
          <a:p>
            <a:pPr marL="0" indent="0" eaLnBrk="1" hangingPunct="1">
              <a:buFontTx/>
              <a:buNone/>
              <a:tabLst>
                <a:tab pos="4683125" algn="r"/>
                <a:tab pos="6005513" algn="r"/>
                <a:tab pos="7196138" algn="r"/>
              </a:tabLst>
              <a:defRPr/>
            </a:pPr>
            <a:r>
              <a:rPr lang="en-US" dirty="0">
                <a:solidFill>
                  <a:srgbClr val="FFFF00"/>
                </a:solidFill>
              </a:rPr>
              <a:t>Alive	28	50	78</a:t>
            </a:r>
          </a:p>
          <a:p>
            <a:pPr marL="0" indent="0" eaLnBrk="1" hangingPunct="1">
              <a:buFontTx/>
              <a:buNone/>
              <a:tabLst>
                <a:tab pos="4683125" algn="r"/>
                <a:tab pos="6005513" algn="r"/>
                <a:tab pos="7196138" algn="r"/>
              </a:tabLst>
              <a:defRPr/>
            </a:pPr>
            <a:r>
              <a:rPr lang="en-US" dirty="0">
                <a:solidFill>
                  <a:srgbClr val="FFFF00"/>
                </a:solidFill>
              </a:rPr>
              <a:t>Dead	11	3	14</a:t>
            </a:r>
          </a:p>
          <a:p>
            <a:pPr marL="0" indent="0" eaLnBrk="1" hangingPunct="1">
              <a:buFontTx/>
              <a:buNone/>
              <a:tabLst>
                <a:tab pos="4683125" algn="r"/>
                <a:tab pos="6005513" algn="r"/>
                <a:tab pos="7196138" algn="r"/>
              </a:tabLst>
              <a:defRPr/>
            </a:pPr>
            <a:r>
              <a:rPr lang="en-US" dirty="0">
                <a:solidFill>
                  <a:srgbClr val="FFFF00"/>
                </a:solidFill>
              </a:rPr>
              <a:t>Total	39	53	92</a:t>
            </a:r>
          </a:p>
        </p:txBody>
      </p:sp>
      <p:sp>
        <p:nvSpPr>
          <p:cNvPr id="257028" name="Line 5"/>
          <p:cNvSpPr>
            <a:spLocks noChangeShapeType="1"/>
          </p:cNvSpPr>
          <p:nvPr/>
        </p:nvSpPr>
        <p:spPr bwMode="auto">
          <a:xfrm>
            <a:off x="5341938" y="3444875"/>
            <a:ext cx="3367087" cy="0"/>
          </a:xfrm>
          <a:prstGeom prst="line">
            <a:avLst/>
          </a:prstGeom>
          <a:noFill/>
          <a:ln w="9525">
            <a:solidFill>
              <a:srgbClr val="FFFF00"/>
            </a:solidFill>
            <a:round/>
            <a:headEnd/>
            <a:tailEnd/>
          </a:ln>
        </p:spPr>
        <p:txBody>
          <a:bodyPr/>
          <a:lstStyle/>
          <a:p>
            <a:endParaRPr lang="en-US" dirty="0"/>
          </a:p>
        </p:txBody>
      </p:sp>
      <p:sp>
        <p:nvSpPr>
          <p:cNvPr id="257029" name="Line 6"/>
          <p:cNvSpPr>
            <a:spLocks noChangeShapeType="1"/>
          </p:cNvSpPr>
          <p:nvPr/>
        </p:nvSpPr>
        <p:spPr bwMode="auto">
          <a:xfrm>
            <a:off x="5105400" y="3683000"/>
            <a:ext cx="3644900" cy="0"/>
          </a:xfrm>
          <a:prstGeom prst="line">
            <a:avLst/>
          </a:prstGeom>
          <a:noFill/>
          <a:ln w="9525">
            <a:solidFill>
              <a:srgbClr val="FFFF00"/>
            </a:solidFill>
            <a:round/>
            <a:headEnd/>
            <a:tailEnd/>
          </a:ln>
        </p:spPr>
        <p:txBody>
          <a:bodyPr/>
          <a:lstStyle/>
          <a:p>
            <a:endParaRPr lang="en-US" dirty="0"/>
          </a:p>
        </p:txBody>
      </p:sp>
      <p:sp>
        <p:nvSpPr>
          <p:cNvPr id="257030" name="Line 7"/>
          <p:cNvSpPr>
            <a:spLocks noChangeShapeType="1"/>
          </p:cNvSpPr>
          <p:nvPr/>
        </p:nvSpPr>
        <p:spPr bwMode="auto">
          <a:xfrm>
            <a:off x="1552575" y="4519613"/>
            <a:ext cx="7261225" cy="0"/>
          </a:xfrm>
          <a:prstGeom prst="line">
            <a:avLst/>
          </a:prstGeom>
          <a:noFill/>
          <a:ln w="28575">
            <a:solidFill>
              <a:srgbClr val="FFFF00"/>
            </a:solidFill>
            <a:round/>
            <a:headEnd/>
            <a:tailEnd/>
          </a:ln>
        </p:spPr>
        <p:txBody>
          <a:bodyPr/>
          <a:lstStyle/>
          <a:p>
            <a:endParaRPr lang="en-US" dirty="0"/>
          </a:p>
        </p:txBody>
      </p:sp>
      <p:sp>
        <p:nvSpPr>
          <p:cNvPr id="257031" name="Line 8"/>
          <p:cNvSpPr>
            <a:spLocks noChangeShapeType="1"/>
          </p:cNvSpPr>
          <p:nvPr/>
        </p:nvSpPr>
        <p:spPr bwMode="auto">
          <a:xfrm>
            <a:off x="1585913" y="6475413"/>
            <a:ext cx="7261225" cy="0"/>
          </a:xfrm>
          <a:prstGeom prst="line">
            <a:avLst/>
          </a:prstGeom>
          <a:noFill/>
          <a:ln w="28575">
            <a:solidFill>
              <a:srgbClr val="FFFF00"/>
            </a:solidFill>
            <a:round/>
            <a:headEnd/>
            <a:tailEnd/>
          </a:ln>
        </p:spPr>
        <p:txBody>
          <a:bodyPr/>
          <a:lstStyle/>
          <a:p>
            <a:endParaRPr lang="en-US" dirty="0"/>
          </a:p>
        </p:txBody>
      </p:sp>
    </p:spTree>
  </p:cSld>
  <p:clrMapOvr>
    <a:masterClrMapping/>
  </p:clrMapOvr>
  <p:transition>
    <p:zoom/>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36194" name="Picture 2" descr="TheBrokenHeart"/>
          <p:cNvPicPr>
            <a:picLocks noChangeAspect="1" noChangeArrowheads="1"/>
          </p:cNvPicPr>
          <p:nvPr/>
        </p:nvPicPr>
        <p:blipFill>
          <a:blip r:embed="rId4" cstate="print"/>
          <a:srcRect/>
          <a:stretch>
            <a:fillRect/>
          </a:stretch>
        </p:blipFill>
        <p:spPr bwMode="auto">
          <a:xfrm>
            <a:off x="1298575" y="554038"/>
            <a:ext cx="3862388" cy="5921375"/>
          </a:xfrm>
          <a:prstGeom prst="rect">
            <a:avLst/>
          </a:prstGeom>
          <a:noFill/>
          <a:effectLst>
            <a:outerShdw dist="89803" dir="2700000" algn="ctr" rotWithShape="0">
              <a:schemeClr val="bg2"/>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6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80931" name="Rectangle 3"/>
          <p:cNvSpPr>
            <a:spLocks noGrp="1" noChangeArrowheads="1"/>
          </p:cNvSpPr>
          <p:nvPr>
            <p:ph type="body" idx="1"/>
          </p:nvPr>
        </p:nvSpPr>
        <p:spPr/>
        <p:txBody>
          <a:bodyPr/>
          <a:lstStyle/>
          <a:p>
            <a:pPr marL="0" indent="0" eaLnBrk="1" hangingPunct="1">
              <a:buFontTx/>
              <a:buNone/>
              <a:defRPr/>
            </a:pPr>
            <a:r>
              <a:rPr lang="en-US" dirty="0"/>
              <a:t>We do not just build cars, </a:t>
            </a:r>
            <a:br>
              <a:rPr lang="en-US" dirty="0"/>
            </a:br>
            <a:r>
              <a:rPr lang="en-US" dirty="0"/>
              <a:t>we build people.</a:t>
            </a:r>
          </a:p>
          <a:p>
            <a:pPr marL="0" indent="0" eaLnBrk="1" hangingPunct="1">
              <a:buFontTx/>
              <a:buNone/>
              <a:defRPr/>
            </a:pPr>
            <a:endParaRPr lang="en-US" dirty="0"/>
          </a:p>
          <a:p>
            <a:pPr marL="0" indent="0" eaLnBrk="1" hangingPunct="1">
              <a:buFontTx/>
              <a:buNone/>
              <a:defRPr/>
            </a:pPr>
            <a:r>
              <a:rPr lang="en-US" dirty="0"/>
              <a:t>														Toyota</a:t>
            </a: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tx1"/>
            </a:gs>
            <a:gs pos="100000">
              <a:schemeClr val="hlink"/>
            </a:gs>
          </a:gsLst>
          <a:path path="shape">
            <a:fillToRect l="50000" t="50000" r="50000" b="50000"/>
          </a:path>
        </a:gradFill>
        <a:effectLst/>
      </p:bgPr>
    </p:bg>
    <p:spTree>
      <p:nvGrpSpPr>
        <p:cNvPr id="1" name=""/>
        <p:cNvGrpSpPr/>
        <p:nvPr/>
      </p:nvGrpSpPr>
      <p:grpSpPr>
        <a:xfrm>
          <a:off x="0" y="0"/>
          <a:ext cx="0" cy="0"/>
          <a:chOff x="0" y="0"/>
          <a:chExt cx="0" cy="0"/>
        </a:xfrm>
      </p:grpSpPr>
      <p:pic>
        <p:nvPicPr>
          <p:cNvPr id="261122" name="Picture 10" descr="DeathRates"/>
          <p:cNvPicPr>
            <a:picLocks noChangeAspect="1" noChangeArrowheads="1"/>
          </p:cNvPicPr>
          <p:nvPr/>
        </p:nvPicPr>
        <p:blipFill>
          <a:blip r:embed="rId3" cstate="print"/>
          <a:srcRect/>
          <a:stretch>
            <a:fillRect/>
          </a:stretch>
        </p:blipFill>
        <p:spPr bwMode="auto">
          <a:xfrm>
            <a:off x="1068388" y="1346200"/>
            <a:ext cx="6900862" cy="413067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01378" name="Picture 2" descr="InSearchofExcellence"/>
          <p:cNvPicPr>
            <a:picLocks noChangeAspect="1" noChangeArrowheads="1"/>
          </p:cNvPicPr>
          <p:nvPr/>
        </p:nvPicPr>
        <p:blipFill>
          <a:blip r:embed="rId4" cstate="print"/>
          <a:srcRect/>
          <a:stretch>
            <a:fillRect/>
          </a:stretch>
        </p:blipFill>
        <p:spPr bwMode="auto">
          <a:xfrm>
            <a:off x="4260850" y="412750"/>
            <a:ext cx="4025900" cy="6032500"/>
          </a:xfrm>
          <a:prstGeom prst="rect">
            <a:avLst/>
          </a:prstGeom>
          <a:noFill/>
          <a:effectLst>
            <a:outerShdw dist="107763" dir="2700000" algn="ctr" rotWithShape="0">
              <a:srgbClr val="969696"/>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13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3300"/>
            </a:gs>
            <a:gs pos="100000">
              <a:srgbClr val="FF9933"/>
            </a:gs>
          </a:gsLst>
          <a:lin ang="5400000" scaled="1"/>
        </a:gradFill>
        <a:effectLst/>
      </p:bgPr>
    </p:bg>
    <p:spTree>
      <p:nvGrpSpPr>
        <p:cNvPr id="1" name=""/>
        <p:cNvGrpSpPr/>
        <p:nvPr/>
      </p:nvGrpSpPr>
      <p:grpSpPr>
        <a:xfrm>
          <a:off x="0" y="0"/>
          <a:ext cx="0" cy="0"/>
          <a:chOff x="0" y="0"/>
          <a:chExt cx="0" cy="0"/>
        </a:xfrm>
      </p:grpSpPr>
      <p:sp>
        <p:nvSpPr>
          <p:cNvPr id="102403" name="Rectangle 3"/>
          <p:cNvSpPr>
            <a:spLocks noGrp="1" noChangeArrowheads="1"/>
          </p:cNvSpPr>
          <p:nvPr>
            <p:ph type="body" idx="1"/>
          </p:nvPr>
        </p:nvSpPr>
        <p:spPr>
          <a:xfrm>
            <a:off x="4149725" y="706438"/>
            <a:ext cx="4953000" cy="4114800"/>
          </a:xfrm>
        </p:spPr>
        <p:txBody>
          <a:bodyPr/>
          <a:lstStyle/>
          <a:p>
            <a:pPr marL="0" indent="0" eaLnBrk="1" hangingPunct="1">
              <a:lnSpc>
                <a:spcPct val="90000"/>
              </a:lnSpc>
              <a:buFontTx/>
              <a:buNone/>
              <a:defRPr/>
            </a:pPr>
            <a:r>
              <a:rPr lang="en-US" sz="2900" dirty="0"/>
              <a:t>	“The systems in the excellent companies are not only designed to produce lots of winners; they are constructed to celebrate the winning once it occurs.  Their systems make extraordinary use of non-monetary incentives.  They are full of hoopla.</a:t>
            </a:r>
          </a:p>
          <a:p>
            <a:pPr marL="0" indent="0" eaLnBrk="1" hangingPunct="1">
              <a:lnSpc>
                <a:spcPct val="90000"/>
              </a:lnSpc>
              <a:buFontTx/>
              <a:buNone/>
              <a:defRPr/>
            </a:pPr>
            <a:r>
              <a:rPr lang="en-US" sz="2900" dirty="0"/>
              <a:t>	There are other opportunities for positive reinforcement…..”</a:t>
            </a:r>
          </a:p>
          <a:p>
            <a:pPr marL="0" indent="0" eaLnBrk="1" hangingPunct="1">
              <a:lnSpc>
                <a:spcPct val="90000"/>
              </a:lnSpc>
              <a:defRPr/>
            </a:pPr>
            <a:endParaRPr lang="en-US" sz="2900" dirty="0"/>
          </a:p>
        </p:txBody>
      </p:sp>
      <p:pic>
        <p:nvPicPr>
          <p:cNvPr id="102405" name="Picture 5" descr="PH03696I"/>
          <p:cNvPicPr>
            <a:picLocks noChangeAspect="1" noChangeArrowheads="1"/>
          </p:cNvPicPr>
          <p:nvPr/>
        </p:nvPicPr>
        <p:blipFill>
          <a:blip r:embed="rId3" cstate="print"/>
          <a:srcRect/>
          <a:stretch>
            <a:fillRect/>
          </a:stretch>
        </p:blipFill>
        <p:spPr bwMode="auto">
          <a:xfrm>
            <a:off x="1084263" y="1620838"/>
            <a:ext cx="2425700" cy="3657600"/>
          </a:xfrm>
          <a:prstGeom prst="rect">
            <a:avLst/>
          </a:prstGeom>
          <a:noFill/>
          <a:effectLst>
            <a:outerShdw dist="35921" dir="2700000" algn="ctr" rotWithShape="0">
              <a:schemeClr val="bg2"/>
            </a:outerShdw>
          </a:effectLst>
        </p:spPr>
      </p:pic>
    </p:spTree>
  </p:cSld>
  <p:clrMapOvr>
    <a:masterClrMapping/>
  </p:clrMapOvr>
  <p:transition>
    <p:zoom/>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03426" name="Picture 2" descr="AGreatPlacetoWork"/>
          <p:cNvPicPr>
            <a:picLocks noChangeAspect="1" noChangeArrowheads="1"/>
          </p:cNvPicPr>
          <p:nvPr/>
        </p:nvPicPr>
        <p:blipFill>
          <a:blip r:embed="rId4" cstate="print"/>
          <a:srcRect/>
          <a:stretch>
            <a:fillRect/>
          </a:stretch>
        </p:blipFill>
        <p:spPr bwMode="auto">
          <a:xfrm>
            <a:off x="2417763" y="265113"/>
            <a:ext cx="4306887" cy="6326187"/>
          </a:xfrm>
          <a:prstGeom prst="rect">
            <a:avLst/>
          </a:prstGeom>
          <a:noFill/>
          <a:effectLst>
            <a:outerShdw dist="107763" dir="2700000" algn="ctr" rotWithShape="0">
              <a:schemeClr val="tx1"/>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34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hlink"/>
            </a:gs>
            <a:gs pos="100000">
              <a:schemeClr val="bg2"/>
            </a:gs>
          </a:gsLst>
          <a:lin ang="5400000" scaled="1"/>
        </a:gradFill>
        <a:effectLst/>
      </p:bgPr>
    </p:bg>
    <p:spTree>
      <p:nvGrpSpPr>
        <p:cNvPr id="1" name=""/>
        <p:cNvGrpSpPr/>
        <p:nvPr/>
      </p:nvGrpSpPr>
      <p:grpSpPr>
        <a:xfrm>
          <a:off x="0" y="0"/>
          <a:ext cx="0" cy="0"/>
          <a:chOff x="0" y="0"/>
          <a:chExt cx="0" cy="0"/>
        </a:xfrm>
      </p:grpSpPr>
      <p:sp>
        <p:nvSpPr>
          <p:cNvPr id="104451" name="Rectangle 3"/>
          <p:cNvSpPr>
            <a:spLocks noGrp="1" noChangeArrowheads="1"/>
          </p:cNvSpPr>
          <p:nvPr>
            <p:ph type="body" idx="1"/>
          </p:nvPr>
        </p:nvSpPr>
        <p:spPr>
          <a:xfrm>
            <a:off x="438150" y="133350"/>
            <a:ext cx="7772400" cy="4114800"/>
          </a:xfrm>
        </p:spPr>
        <p:txBody>
          <a:bodyPr/>
          <a:lstStyle/>
          <a:p>
            <a:pPr marL="0" indent="0" eaLnBrk="1" hangingPunct="1">
              <a:lnSpc>
                <a:spcPct val="90000"/>
              </a:lnSpc>
              <a:buFontTx/>
              <a:buNone/>
              <a:defRPr/>
            </a:pPr>
            <a:r>
              <a:rPr lang="en-US" sz="3200" dirty="0"/>
              <a:t>“Treat people as adults.  Treat them as partners; treat them with dignity; treat them with respect.  Treat them – not capital spending and automation – as the primary source of productivity gains.  These are fundamental lessons from the excellent companies research.  In other words, if you want productivity and the financial reward that goes with it, you must treat your workers as your most important asset.”</a:t>
            </a:r>
          </a:p>
        </p:txBody>
      </p:sp>
    </p:spTree>
  </p:cSld>
  <p:clrMapOvr>
    <a:masterClrMapping/>
  </p:clrMapOvr>
  <p:transition>
    <p:zoom/>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271362" name="Picture 3" descr="onsport"/>
          <p:cNvPicPr>
            <a:picLocks noChangeAspect="1" noChangeArrowheads="1"/>
          </p:cNvPicPr>
          <p:nvPr/>
        </p:nvPicPr>
        <p:blipFill>
          <a:blip r:embed="rId4" cstate="print"/>
          <a:srcRect/>
          <a:stretch>
            <a:fillRect/>
          </a:stretch>
        </p:blipFill>
        <p:spPr bwMode="auto">
          <a:xfrm>
            <a:off x="2414588" y="342900"/>
            <a:ext cx="4314825" cy="61722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3908" name="Rectangle 4"/>
          <p:cNvSpPr>
            <a:spLocks noGrp="1" noChangeArrowheads="1"/>
          </p:cNvSpPr>
          <p:nvPr>
            <p:ph type="body" idx="1"/>
          </p:nvPr>
        </p:nvSpPr>
        <p:spPr/>
        <p:txBody>
          <a:bodyPr/>
          <a:lstStyle/>
          <a:p>
            <a:pPr marL="0" indent="0" eaLnBrk="1" hangingPunct="1">
              <a:lnSpc>
                <a:spcPct val="90000"/>
              </a:lnSpc>
              <a:buFontTx/>
              <a:buNone/>
              <a:defRPr/>
            </a:pPr>
            <a:r>
              <a:rPr lang="en-US" sz="3200" dirty="0"/>
              <a:t>“I let my kids know that we’re a unit and share the same goal, which is their improvement.  I try to give them what everybody needs, which is attention, affection, a sense of belonging and a feeling of accomplishment.  I succeed to the extent they do.  It’s as simple as that.”</a:t>
            </a:r>
          </a:p>
        </p:txBody>
      </p:sp>
    </p:spTree>
  </p:cSld>
  <p:clrMapOvr>
    <a:masterClrMapping/>
  </p:clrMapOvr>
  <p:transition>
    <p:zoom/>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bg>
      <p:bgPr>
        <a:gradFill rotWithShape="0">
          <a:gsLst>
            <a:gs pos="0">
              <a:srgbClr val="663300"/>
            </a:gs>
            <a:gs pos="100000">
              <a:srgbClr val="FF9933"/>
            </a:gs>
          </a:gsLst>
          <a:lin ang="2700000" scaled="1"/>
        </a:gradFill>
        <a:effectLst/>
      </p:bgPr>
    </p:bg>
    <p:spTree>
      <p:nvGrpSpPr>
        <p:cNvPr id="1" name=""/>
        <p:cNvGrpSpPr/>
        <p:nvPr/>
      </p:nvGrpSpPr>
      <p:grpSpPr>
        <a:xfrm>
          <a:off x="0" y="0"/>
          <a:ext cx="0" cy="0"/>
          <a:chOff x="0" y="0"/>
          <a:chExt cx="0" cy="0"/>
        </a:xfrm>
      </p:grpSpPr>
      <p:pic>
        <p:nvPicPr>
          <p:cNvPr id="275458" name="Picture 1028" descr="experienceoftouch"/>
          <p:cNvPicPr>
            <a:picLocks noChangeAspect="1" noChangeArrowheads="1"/>
          </p:cNvPicPr>
          <p:nvPr/>
        </p:nvPicPr>
        <p:blipFill>
          <a:blip r:embed="rId3" cstate="print"/>
          <a:srcRect/>
          <a:stretch>
            <a:fillRect/>
          </a:stretch>
        </p:blipFill>
        <p:spPr bwMode="auto">
          <a:xfrm>
            <a:off x="47625" y="1301750"/>
            <a:ext cx="9055100" cy="42545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chemeClr val="hlink"/>
            </a:gs>
          </a:gsLst>
          <a:path path="rect">
            <a:fillToRect t="100000" r="100000"/>
          </a:path>
        </a:gradFill>
        <a:effectLst/>
      </p:bgPr>
    </p:bg>
    <p:spTree>
      <p:nvGrpSpPr>
        <p:cNvPr id="1" name=""/>
        <p:cNvGrpSpPr/>
        <p:nvPr/>
      </p:nvGrpSpPr>
      <p:grpSpPr>
        <a:xfrm>
          <a:off x="0" y="0"/>
          <a:ext cx="0" cy="0"/>
          <a:chOff x="0" y="0"/>
          <a:chExt cx="0" cy="0"/>
        </a:xfrm>
      </p:grpSpPr>
      <p:pic>
        <p:nvPicPr>
          <p:cNvPr id="277506" name="Picture 9" descr="touch"/>
          <p:cNvPicPr>
            <a:picLocks noChangeAspect="1" noChangeArrowheads="1"/>
          </p:cNvPicPr>
          <p:nvPr/>
        </p:nvPicPr>
        <p:blipFill>
          <a:blip r:embed="rId3" cstate="print"/>
          <a:srcRect/>
          <a:stretch>
            <a:fillRect/>
          </a:stretch>
        </p:blipFill>
        <p:spPr bwMode="auto">
          <a:xfrm>
            <a:off x="385763" y="676275"/>
            <a:ext cx="8331200" cy="55499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pPr eaLnBrk="1" hangingPunct="1">
              <a:defRPr/>
            </a:pPr>
            <a:r>
              <a:rPr lang="en-US" dirty="0"/>
              <a:t>Types of Attention</a:t>
            </a:r>
          </a:p>
        </p:txBody>
      </p:sp>
      <p:sp>
        <p:nvSpPr>
          <p:cNvPr id="161795" name="Rectangle 3"/>
          <p:cNvSpPr>
            <a:spLocks noGrp="1" noChangeArrowheads="1"/>
          </p:cNvSpPr>
          <p:nvPr>
            <p:ph type="body" idx="1"/>
          </p:nvPr>
        </p:nvSpPr>
        <p:spPr/>
        <p:txBody>
          <a:bodyPr/>
          <a:lstStyle/>
          <a:p>
            <a:pPr eaLnBrk="1" hangingPunct="1">
              <a:lnSpc>
                <a:spcPct val="90000"/>
              </a:lnSpc>
              <a:defRPr/>
            </a:pPr>
            <a:r>
              <a:rPr lang="en-US" sz="3200" dirty="0"/>
              <a:t>Positive vs. Negative</a:t>
            </a:r>
          </a:p>
          <a:p>
            <a:pPr eaLnBrk="1" hangingPunct="1">
              <a:lnSpc>
                <a:spcPct val="90000"/>
              </a:lnSpc>
              <a:defRPr/>
            </a:pPr>
            <a:r>
              <a:rPr lang="en-US" sz="3200" dirty="0"/>
              <a:t>Junk Food</a:t>
            </a:r>
          </a:p>
          <a:p>
            <a:pPr lvl="1" eaLnBrk="1" hangingPunct="1">
              <a:lnSpc>
                <a:spcPct val="90000"/>
              </a:lnSpc>
              <a:defRPr/>
            </a:pPr>
            <a:r>
              <a:rPr lang="en-US" sz="2800" dirty="0"/>
              <a:t>Complaining</a:t>
            </a:r>
          </a:p>
          <a:p>
            <a:pPr lvl="1" eaLnBrk="1" hangingPunct="1">
              <a:lnSpc>
                <a:spcPct val="90000"/>
              </a:lnSpc>
              <a:defRPr/>
            </a:pPr>
            <a:r>
              <a:rPr lang="en-US" sz="2800" dirty="0"/>
              <a:t>Plastic</a:t>
            </a:r>
          </a:p>
          <a:p>
            <a:pPr lvl="1" eaLnBrk="1" hangingPunct="1">
              <a:lnSpc>
                <a:spcPct val="90000"/>
              </a:lnSpc>
              <a:defRPr/>
            </a:pPr>
            <a:r>
              <a:rPr lang="en-US" sz="2800" dirty="0"/>
              <a:t>Marshmallow</a:t>
            </a:r>
          </a:p>
          <a:p>
            <a:pPr lvl="1" eaLnBrk="1" hangingPunct="1">
              <a:lnSpc>
                <a:spcPct val="90000"/>
              </a:lnSpc>
              <a:defRPr/>
            </a:pPr>
            <a:r>
              <a:rPr lang="en-US" sz="2800" dirty="0"/>
              <a:t>Pricklies</a:t>
            </a:r>
          </a:p>
          <a:p>
            <a:pPr lvl="1" eaLnBrk="1" hangingPunct="1">
              <a:lnSpc>
                <a:spcPct val="90000"/>
              </a:lnSpc>
              <a:defRPr/>
            </a:pPr>
            <a:r>
              <a:rPr lang="en-US" sz="2800" dirty="0"/>
              <a:t>Anger</a:t>
            </a:r>
          </a:p>
          <a:p>
            <a:pPr lvl="1" eaLnBrk="1" hangingPunct="1">
              <a:lnSpc>
                <a:spcPct val="90000"/>
              </a:lnSpc>
              <a:defRPr/>
            </a:pPr>
            <a:r>
              <a:rPr lang="en-US" sz="2800" dirty="0"/>
              <a:t>Unsolicited Advice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Effect transition="in" filter="dissolve">
                                      <p:cBhvr>
                                        <p:cTn id="7" dur="500"/>
                                        <p:tgtEl>
                                          <p:spTgt spid="161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1795">
                                            <p:txEl>
                                              <p:pRg st="1" end="1"/>
                                            </p:txEl>
                                          </p:spTgt>
                                        </p:tgtEl>
                                        <p:attrNameLst>
                                          <p:attrName>style.visibility</p:attrName>
                                        </p:attrNameLst>
                                      </p:cBhvr>
                                      <p:to>
                                        <p:strVal val="visible"/>
                                      </p:to>
                                    </p:set>
                                    <p:animEffect transition="in" filter="dissolve">
                                      <p:cBhvr>
                                        <p:cTn id="12" dur="500"/>
                                        <p:tgtEl>
                                          <p:spTgt spid="1617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1795">
                                            <p:txEl>
                                              <p:pRg st="2" end="2"/>
                                            </p:txEl>
                                          </p:spTgt>
                                        </p:tgtEl>
                                        <p:attrNameLst>
                                          <p:attrName>style.visibility</p:attrName>
                                        </p:attrNameLst>
                                      </p:cBhvr>
                                      <p:to>
                                        <p:strVal val="visible"/>
                                      </p:to>
                                    </p:set>
                                    <p:animEffect transition="in" filter="dissolve">
                                      <p:cBhvr>
                                        <p:cTn id="17" dur="500"/>
                                        <p:tgtEl>
                                          <p:spTgt spid="1617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61795">
                                            <p:txEl>
                                              <p:pRg st="3" end="3"/>
                                            </p:txEl>
                                          </p:spTgt>
                                        </p:tgtEl>
                                        <p:attrNameLst>
                                          <p:attrName>style.visibility</p:attrName>
                                        </p:attrNameLst>
                                      </p:cBhvr>
                                      <p:to>
                                        <p:strVal val="visible"/>
                                      </p:to>
                                    </p:set>
                                    <p:animEffect transition="in" filter="dissolve">
                                      <p:cBhvr>
                                        <p:cTn id="22" dur="500"/>
                                        <p:tgtEl>
                                          <p:spTgt spid="1617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61795">
                                            <p:txEl>
                                              <p:pRg st="4" end="4"/>
                                            </p:txEl>
                                          </p:spTgt>
                                        </p:tgtEl>
                                        <p:attrNameLst>
                                          <p:attrName>style.visibility</p:attrName>
                                        </p:attrNameLst>
                                      </p:cBhvr>
                                      <p:to>
                                        <p:strVal val="visible"/>
                                      </p:to>
                                    </p:set>
                                    <p:animEffect transition="in" filter="dissolve">
                                      <p:cBhvr>
                                        <p:cTn id="27" dur="500"/>
                                        <p:tgtEl>
                                          <p:spTgt spid="16179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61795">
                                            <p:txEl>
                                              <p:pRg st="5" end="5"/>
                                            </p:txEl>
                                          </p:spTgt>
                                        </p:tgtEl>
                                        <p:attrNameLst>
                                          <p:attrName>style.visibility</p:attrName>
                                        </p:attrNameLst>
                                      </p:cBhvr>
                                      <p:to>
                                        <p:strVal val="visible"/>
                                      </p:to>
                                    </p:set>
                                    <p:animEffect transition="in" filter="dissolve">
                                      <p:cBhvr>
                                        <p:cTn id="32" dur="500"/>
                                        <p:tgtEl>
                                          <p:spTgt spid="16179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1795">
                                            <p:txEl>
                                              <p:pRg st="6" end="6"/>
                                            </p:txEl>
                                          </p:spTgt>
                                        </p:tgtEl>
                                        <p:attrNameLst>
                                          <p:attrName>style.visibility</p:attrName>
                                        </p:attrNameLst>
                                      </p:cBhvr>
                                      <p:to>
                                        <p:strVal val="visible"/>
                                      </p:to>
                                    </p:set>
                                    <p:animEffect transition="in" filter="dissolve">
                                      <p:cBhvr>
                                        <p:cTn id="37" dur="500"/>
                                        <p:tgtEl>
                                          <p:spTgt spid="16179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61795">
                                            <p:txEl>
                                              <p:pRg st="7" end="7"/>
                                            </p:txEl>
                                          </p:spTgt>
                                        </p:tgtEl>
                                        <p:attrNameLst>
                                          <p:attrName>style.visibility</p:attrName>
                                        </p:attrNameLst>
                                      </p:cBhvr>
                                      <p:to>
                                        <p:strVal val="visible"/>
                                      </p:to>
                                    </p:set>
                                    <p:animEffect transition="in" filter="dissolve">
                                      <p:cBhvr>
                                        <p:cTn id="42" dur="500"/>
                                        <p:tgtEl>
                                          <p:spTgt spid="1617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bldLvl="4"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79425" y="2176463"/>
            <a:ext cx="7772400" cy="1143000"/>
          </a:xfrm>
        </p:spPr>
        <p:txBody>
          <a:bodyPr/>
          <a:lstStyle/>
          <a:p>
            <a:pPr eaLnBrk="1" hangingPunct="1">
              <a:defRPr/>
            </a:pPr>
            <a:r>
              <a:rPr lang="en-US" sz="7700" dirty="0">
                <a:solidFill>
                  <a:srgbClr val="FF9933"/>
                </a:solidFill>
              </a:rPr>
              <a:t>Sustaining Excellence and Enthusiasm in the Theatre</a:t>
            </a:r>
          </a:p>
        </p:txBody>
      </p:sp>
    </p:spTree>
  </p:cSld>
  <p:clrMapOvr>
    <a:masterClrMapping/>
  </p:clrMapOvr>
  <p:transition>
    <p:zoom/>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tx1"/>
            </a:gs>
            <a:gs pos="50000">
              <a:schemeClr val="tx1">
                <a:gamma/>
                <a:tint val="0"/>
                <a:invGamma/>
              </a:schemeClr>
            </a:gs>
            <a:gs pos="100000">
              <a:schemeClr val="tx1"/>
            </a:gs>
          </a:gsLst>
          <a:lin ang="18900000" scaled="1"/>
        </a:gra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pPr eaLnBrk="1" hangingPunct="1">
              <a:defRPr/>
            </a:pPr>
            <a:r>
              <a:rPr lang="en-US" dirty="0">
                <a:solidFill>
                  <a:schemeClr val="tx1"/>
                </a:solidFill>
              </a:rPr>
              <a:t>Exercise 1</a:t>
            </a:r>
          </a:p>
        </p:txBody>
      </p:sp>
      <p:sp>
        <p:nvSpPr>
          <p:cNvPr id="181251" name="Rectangle 3"/>
          <p:cNvSpPr>
            <a:spLocks noGrp="1" noChangeArrowheads="1"/>
          </p:cNvSpPr>
          <p:nvPr>
            <p:ph type="body" idx="1"/>
          </p:nvPr>
        </p:nvSpPr>
        <p:spPr/>
        <p:txBody>
          <a:bodyPr/>
          <a:lstStyle/>
          <a:p>
            <a:pPr eaLnBrk="1" hangingPunct="1">
              <a:buFontTx/>
              <a:buNone/>
              <a:defRPr/>
            </a:pPr>
            <a:r>
              <a:rPr lang="en-US" dirty="0">
                <a:solidFill>
                  <a:schemeClr val="tx1"/>
                </a:solidFill>
              </a:rPr>
              <a:t>Three things I like about myself</a:t>
            </a:r>
          </a:p>
          <a:p>
            <a:pPr lvl="1" eaLnBrk="1" hangingPunct="1">
              <a:defRPr/>
            </a:pPr>
            <a:r>
              <a:rPr lang="en-US" dirty="0">
                <a:solidFill>
                  <a:schemeClr val="tx1"/>
                </a:solidFill>
              </a:rPr>
              <a:t>Accomplishments</a:t>
            </a:r>
          </a:p>
          <a:p>
            <a:pPr lvl="1" eaLnBrk="1" hangingPunct="1">
              <a:defRPr/>
            </a:pPr>
            <a:r>
              <a:rPr lang="en-US" dirty="0">
                <a:solidFill>
                  <a:schemeClr val="tx1"/>
                </a:solidFill>
              </a:rPr>
              <a:t>Physical Traits</a:t>
            </a:r>
          </a:p>
          <a:p>
            <a:pPr lvl="1" eaLnBrk="1" hangingPunct="1">
              <a:defRPr/>
            </a:pPr>
            <a:r>
              <a:rPr lang="en-US" dirty="0">
                <a:solidFill>
                  <a:schemeClr val="tx1"/>
                </a:solidFill>
              </a:rPr>
              <a:t>Personality Traits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1251">
                                            <p:txEl>
                                              <p:pRg st="0" end="0"/>
                                            </p:txEl>
                                          </p:spTgt>
                                        </p:tgtEl>
                                        <p:attrNameLst>
                                          <p:attrName>style.visibility</p:attrName>
                                        </p:attrNameLst>
                                      </p:cBhvr>
                                      <p:to>
                                        <p:strVal val="visible"/>
                                      </p:to>
                                    </p:set>
                                    <p:anim calcmode="lin" valueType="num">
                                      <p:cBhvr additive="base">
                                        <p:cTn id="7" dur="500" fill="hold"/>
                                        <p:tgtEl>
                                          <p:spTgt spid="181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1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1251">
                                            <p:txEl>
                                              <p:pRg st="1" end="1"/>
                                            </p:txEl>
                                          </p:spTgt>
                                        </p:tgtEl>
                                        <p:attrNameLst>
                                          <p:attrName>style.visibility</p:attrName>
                                        </p:attrNameLst>
                                      </p:cBhvr>
                                      <p:to>
                                        <p:strVal val="visible"/>
                                      </p:to>
                                    </p:set>
                                    <p:anim calcmode="lin" valueType="num">
                                      <p:cBhvr additive="base">
                                        <p:cTn id="13" dur="500" fill="hold"/>
                                        <p:tgtEl>
                                          <p:spTgt spid="181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12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1251">
                                            <p:txEl>
                                              <p:pRg st="2" end="2"/>
                                            </p:txEl>
                                          </p:spTgt>
                                        </p:tgtEl>
                                        <p:attrNameLst>
                                          <p:attrName>style.visibility</p:attrName>
                                        </p:attrNameLst>
                                      </p:cBhvr>
                                      <p:to>
                                        <p:strVal val="visible"/>
                                      </p:to>
                                    </p:set>
                                    <p:anim calcmode="lin" valueType="num">
                                      <p:cBhvr additive="base">
                                        <p:cTn id="19" dur="500" fill="hold"/>
                                        <p:tgtEl>
                                          <p:spTgt spid="1812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12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1251">
                                            <p:txEl>
                                              <p:pRg st="3" end="3"/>
                                            </p:txEl>
                                          </p:spTgt>
                                        </p:tgtEl>
                                        <p:attrNameLst>
                                          <p:attrName>style.visibility</p:attrName>
                                        </p:attrNameLst>
                                      </p:cBhvr>
                                      <p:to>
                                        <p:strVal val="visible"/>
                                      </p:to>
                                    </p:set>
                                    <p:anim calcmode="lin" valueType="num">
                                      <p:cBhvr additive="base">
                                        <p:cTn id="25" dur="500" fill="hold"/>
                                        <p:tgtEl>
                                          <p:spTgt spid="1812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12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1" grpId="0" build="p" bldLvl="5" autoUpdateAnimBg="0"/>
    </p:bldLst>
  </p:timing>
</p:sld>
</file>

<file path=ppt/slides/slide171.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tx1">
                <a:gamma/>
                <a:tint val="0"/>
                <a:invGamma/>
              </a:schemeClr>
            </a:gs>
            <a:gs pos="100000">
              <a:schemeClr val="tx1"/>
            </a:gs>
          </a:gsLst>
          <a:lin ang="18900000" scaled="1"/>
        </a:gradFill>
        <a:effectLst/>
      </p:bgPr>
    </p:bg>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p:txBody>
          <a:bodyPr/>
          <a:lstStyle/>
          <a:p>
            <a:pPr eaLnBrk="1" hangingPunct="1">
              <a:defRPr/>
            </a:pPr>
            <a:r>
              <a:rPr lang="en-US" dirty="0">
                <a:solidFill>
                  <a:schemeClr val="tx1"/>
                </a:solidFill>
              </a:rPr>
              <a:t>Exercise 2</a:t>
            </a:r>
          </a:p>
        </p:txBody>
      </p:sp>
      <p:sp>
        <p:nvSpPr>
          <p:cNvPr id="182275" name="Rectangle 3"/>
          <p:cNvSpPr>
            <a:spLocks noGrp="1" noChangeArrowheads="1"/>
          </p:cNvSpPr>
          <p:nvPr>
            <p:ph type="body" idx="1"/>
          </p:nvPr>
        </p:nvSpPr>
        <p:spPr/>
        <p:txBody>
          <a:bodyPr/>
          <a:lstStyle/>
          <a:p>
            <a:pPr eaLnBrk="1" hangingPunct="1">
              <a:buFontTx/>
              <a:buNone/>
              <a:defRPr/>
            </a:pPr>
            <a:r>
              <a:rPr lang="en-US" dirty="0">
                <a:solidFill>
                  <a:schemeClr val="tx1"/>
                </a:solidFill>
              </a:rPr>
              <a:t>What I like about you is . . . </a:t>
            </a:r>
          </a:p>
          <a:p>
            <a:pPr lvl="1" eaLnBrk="1" hangingPunct="1">
              <a:defRPr/>
            </a:pPr>
            <a:r>
              <a:rPr lang="en-US" dirty="0">
                <a:solidFill>
                  <a:schemeClr val="tx1"/>
                </a:solidFill>
              </a:rPr>
              <a:t>Specific</a:t>
            </a:r>
          </a:p>
          <a:p>
            <a:pPr lvl="1" eaLnBrk="1" hangingPunct="1">
              <a:defRPr/>
            </a:pPr>
            <a:r>
              <a:rPr lang="en-US" dirty="0">
                <a:solidFill>
                  <a:schemeClr val="tx1"/>
                </a:solidFill>
              </a:rPr>
              <a:t>Detailed</a:t>
            </a:r>
          </a:p>
          <a:p>
            <a:pPr lvl="1" eaLnBrk="1" hangingPunct="1">
              <a:defRPr/>
            </a:pPr>
            <a:r>
              <a:rPr lang="en-US" dirty="0">
                <a:solidFill>
                  <a:schemeClr val="tx1"/>
                </a:solidFill>
              </a:rPr>
              <a:t>Enthusiastic</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2275">
                                            <p:txEl>
                                              <p:pRg st="0" end="0"/>
                                            </p:txEl>
                                          </p:spTgt>
                                        </p:tgtEl>
                                        <p:attrNameLst>
                                          <p:attrName>style.visibility</p:attrName>
                                        </p:attrNameLst>
                                      </p:cBhvr>
                                      <p:to>
                                        <p:strVal val="visible"/>
                                      </p:to>
                                    </p:set>
                                    <p:anim calcmode="lin" valueType="num">
                                      <p:cBhvr additive="base">
                                        <p:cTn id="7" dur="500" fill="hold"/>
                                        <p:tgtEl>
                                          <p:spTgt spid="18227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22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2275">
                                            <p:txEl>
                                              <p:pRg st="1" end="1"/>
                                            </p:txEl>
                                          </p:spTgt>
                                        </p:tgtEl>
                                        <p:attrNameLst>
                                          <p:attrName>style.visibility</p:attrName>
                                        </p:attrNameLst>
                                      </p:cBhvr>
                                      <p:to>
                                        <p:strVal val="visible"/>
                                      </p:to>
                                    </p:set>
                                    <p:anim calcmode="lin" valueType="num">
                                      <p:cBhvr additive="base">
                                        <p:cTn id="13" dur="500" fill="hold"/>
                                        <p:tgtEl>
                                          <p:spTgt spid="18227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822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82275">
                                            <p:txEl>
                                              <p:pRg st="2" end="2"/>
                                            </p:txEl>
                                          </p:spTgt>
                                        </p:tgtEl>
                                        <p:attrNameLst>
                                          <p:attrName>style.visibility</p:attrName>
                                        </p:attrNameLst>
                                      </p:cBhvr>
                                      <p:to>
                                        <p:strVal val="visible"/>
                                      </p:to>
                                    </p:set>
                                    <p:anim calcmode="lin" valueType="num">
                                      <p:cBhvr additive="base">
                                        <p:cTn id="19" dur="500" fill="hold"/>
                                        <p:tgtEl>
                                          <p:spTgt spid="18227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822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82275">
                                            <p:txEl>
                                              <p:pRg st="3" end="3"/>
                                            </p:txEl>
                                          </p:spTgt>
                                        </p:tgtEl>
                                        <p:attrNameLst>
                                          <p:attrName>style.visibility</p:attrName>
                                        </p:attrNameLst>
                                      </p:cBhvr>
                                      <p:to>
                                        <p:strVal val="visible"/>
                                      </p:to>
                                    </p:set>
                                    <p:anim calcmode="lin" valueType="num">
                                      <p:cBhvr additive="base">
                                        <p:cTn id="25" dur="500" fill="hold"/>
                                        <p:tgtEl>
                                          <p:spTgt spid="18227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8227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build="p" bldLvl="5" autoUpdateAnimBg="0"/>
    </p:bldLst>
  </p:timing>
</p:sld>
</file>

<file path=ppt/slides/slide17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defRPr/>
            </a:pPr>
            <a:r>
              <a:rPr lang="en-US" dirty="0"/>
              <a:t>Types of Attention</a:t>
            </a:r>
          </a:p>
        </p:txBody>
      </p:sp>
      <p:sp>
        <p:nvSpPr>
          <p:cNvPr id="158723" name="Rectangle 3"/>
          <p:cNvSpPr>
            <a:spLocks noGrp="1" noChangeArrowheads="1"/>
          </p:cNvSpPr>
          <p:nvPr>
            <p:ph type="body" idx="1"/>
          </p:nvPr>
        </p:nvSpPr>
        <p:spPr/>
        <p:txBody>
          <a:bodyPr/>
          <a:lstStyle/>
          <a:p>
            <a:pPr eaLnBrk="1" hangingPunct="1">
              <a:defRPr/>
            </a:pPr>
            <a:r>
              <a:rPr lang="en-US" sz="4000" dirty="0"/>
              <a:t>Words</a:t>
            </a:r>
          </a:p>
          <a:p>
            <a:pPr lvl="1" eaLnBrk="1" hangingPunct="1">
              <a:defRPr/>
            </a:pPr>
            <a:r>
              <a:rPr lang="en-US" sz="3600" dirty="0"/>
              <a:t>Compliments</a:t>
            </a:r>
          </a:p>
          <a:p>
            <a:pPr lvl="1" eaLnBrk="1" hangingPunct="1">
              <a:defRPr/>
            </a:pPr>
            <a:r>
              <a:rPr lang="en-US" sz="3600" dirty="0"/>
              <a:t>Questions</a:t>
            </a:r>
          </a:p>
          <a:p>
            <a:pPr eaLnBrk="1" hangingPunct="1">
              <a:defRPr/>
            </a:pPr>
            <a:r>
              <a:rPr lang="en-US" sz="4000" dirty="0"/>
              <a:t>Deeds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Effect transition="in" filter="dissolve">
                                      <p:cBhvr>
                                        <p:cTn id="7" dur="500"/>
                                        <p:tgtEl>
                                          <p:spTgt spid="158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8723">
                                            <p:txEl>
                                              <p:pRg st="1" end="1"/>
                                            </p:txEl>
                                          </p:spTgt>
                                        </p:tgtEl>
                                        <p:attrNameLst>
                                          <p:attrName>style.visibility</p:attrName>
                                        </p:attrNameLst>
                                      </p:cBhvr>
                                      <p:to>
                                        <p:strVal val="visible"/>
                                      </p:to>
                                    </p:set>
                                    <p:animEffect transition="in" filter="dissolve">
                                      <p:cBhvr>
                                        <p:cTn id="12" dur="500"/>
                                        <p:tgtEl>
                                          <p:spTgt spid="1587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8723">
                                            <p:txEl>
                                              <p:pRg st="2" end="2"/>
                                            </p:txEl>
                                          </p:spTgt>
                                        </p:tgtEl>
                                        <p:attrNameLst>
                                          <p:attrName>style.visibility</p:attrName>
                                        </p:attrNameLst>
                                      </p:cBhvr>
                                      <p:to>
                                        <p:strVal val="visible"/>
                                      </p:to>
                                    </p:set>
                                    <p:animEffect transition="in" filter="dissolve">
                                      <p:cBhvr>
                                        <p:cTn id="17" dur="500"/>
                                        <p:tgtEl>
                                          <p:spTgt spid="158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8723">
                                            <p:txEl>
                                              <p:pRg st="3" end="3"/>
                                            </p:txEl>
                                          </p:spTgt>
                                        </p:tgtEl>
                                        <p:attrNameLst>
                                          <p:attrName>style.visibility</p:attrName>
                                        </p:attrNameLst>
                                      </p:cBhvr>
                                      <p:to>
                                        <p:strVal val="visible"/>
                                      </p:to>
                                    </p:set>
                                    <p:animEffect transition="in" filter="dissolve">
                                      <p:cBhvr>
                                        <p:cTn id="22" dur="500"/>
                                        <p:tgtEl>
                                          <p:spTgt spid="158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build="p" bldLvl="4" autoUpdateAnimBg="0"/>
    </p:bldLst>
  </p:timing>
</p:sld>
</file>

<file path=ppt/slides/slide173.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9933"/>
            </a:gs>
            <a:gs pos="100000">
              <a:srgbClr val="FFFF00"/>
            </a:gs>
          </a:gsLst>
          <a:path path="rect">
            <a:fillToRect l="100000" b="100000"/>
          </a:path>
        </a:gradFill>
        <a:effectLst/>
      </p:bgPr>
    </p:bg>
    <p:spTree>
      <p:nvGrpSpPr>
        <p:cNvPr id="1" name=""/>
        <p:cNvGrpSpPr/>
        <p:nvPr/>
      </p:nvGrpSpPr>
      <p:grpSpPr>
        <a:xfrm>
          <a:off x="0" y="0"/>
          <a:ext cx="0" cy="0"/>
          <a:chOff x="0" y="0"/>
          <a:chExt cx="0" cy="0"/>
        </a:xfrm>
      </p:grpSpPr>
      <p:pic>
        <p:nvPicPr>
          <p:cNvPr id="153602" name="Picture 2" descr="WhyMarriages"/>
          <p:cNvPicPr>
            <a:picLocks noChangeAspect="1" noChangeArrowheads="1"/>
          </p:cNvPicPr>
          <p:nvPr/>
        </p:nvPicPr>
        <p:blipFill>
          <a:blip r:embed="rId3" cstate="print"/>
          <a:srcRect l="2135"/>
          <a:stretch>
            <a:fillRect/>
          </a:stretch>
        </p:blipFill>
        <p:spPr bwMode="auto">
          <a:xfrm>
            <a:off x="381000" y="152400"/>
            <a:ext cx="3494088" cy="5181600"/>
          </a:xfrm>
          <a:prstGeom prst="rect">
            <a:avLst/>
          </a:prstGeom>
          <a:noFill/>
          <a:effectLst>
            <a:outerShdw dist="35921" dir="2700000" algn="ctr" rotWithShape="0">
              <a:srgbClr val="808080"/>
            </a:outerShdw>
          </a:effectLst>
        </p:spPr>
      </p:pic>
      <p:sp>
        <p:nvSpPr>
          <p:cNvPr id="153603" name="Text Box 3"/>
          <p:cNvSpPr txBox="1">
            <a:spLocks noChangeArrowheads="1"/>
          </p:cNvSpPr>
          <p:nvPr/>
        </p:nvSpPr>
        <p:spPr bwMode="auto">
          <a:xfrm>
            <a:off x="4454525" y="652463"/>
            <a:ext cx="4191000" cy="5643562"/>
          </a:xfrm>
          <a:prstGeom prst="rect">
            <a:avLst/>
          </a:prstGeom>
          <a:noFill/>
          <a:ln w="9525">
            <a:noFill/>
            <a:miter lim="800000"/>
            <a:headEnd/>
            <a:tailEnd/>
          </a:ln>
        </p:spPr>
        <p:txBody>
          <a:bodyPr>
            <a:spAutoFit/>
          </a:bodyPr>
          <a:lstStyle/>
          <a:p>
            <a:r>
              <a:rPr lang="en-US" sz="2800" b="1" dirty="0">
                <a:latin typeface="Britannic Bold" pitchFamily="34" charset="0"/>
              </a:rPr>
              <a:t>Turning towards your spouse in the little ways is also the key to long-lasting romance.  Many people think that the secret to re-connecting with their partner is a candlelight dinner or a by-the-sea vacation.  But the real secret is to turn toward each other in little ways each day.</a:t>
            </a:r>
          </a:p>
          <a:p>
            <a:pPr algn="r"/>
            <a:r>
              <a:rPr lang="en-US" sz="2800" b="1" dirty="0">
                <a:latin typeface="Britannic Bold" pitchFamily="34" charset="0"/>
              </a:rPr>
              <a:t>John Gottman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03"/>
                                        </p:tgtEl>
                                        <p:attrNameLst>
                                          <p:attrName>style.visibility</p:attrName>
                                        </p:attrNameLst>
                                      </p:cBhvr>
                                      <p:to>
                                        <p:strVal val="visible"/>
                                      </p:to>
                                    </p:set>
                                    <p:animEffect transition="in" filter="blinds(horizontal)">
                                      <p:cBhvr>
                                        <p:cTn id="7" dur="500"/>
                                        <p:tgtEl>
                                          <p:spTgt spid="153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autoUpdateAnimBg="0"/>
    </p:bldLst>
  </p:timing>
</p:sld>
</file>

<file path=ppt/slides/slide17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pPr eaLnBrk="1" hangingPunct="1">
              <a:defRPr/>
            </a:pPr>
            <a:r>
              <a:rPr lang="en-US" dirty="0"/>
              <a:t>Types of Attention</a:t>
            </a:r>
          </a:p>
        </p:txBody>
      </p:sp>
      <p:sp>
        <p:nvSpPr>
          <p:cNvPr id="145411" name="Rectangle 3"/>
          <p:cNvSpPr>
            <a:spLocks noGrp="1" noChangeArrowheads="1"/>
          </p:cNvSpPr>
          <p:nvPr>
            <p:ph type="body" idx="1"/>
          </p:nvPr>
        </p:nvSpPr>
        <p:spPr/>
        <p:txBody>
          <a:bodyPr/>
          <a:lstStyle/>
          <a:p>
            <a:pPr eaLnBrk="1" hangingPunct="1">
              <a:defRPr/>
            </a:pPr>
            <a:r>
              <a:rPr lang="en-US" sz="4000" dirty="0"/>
              <a:t>Words</a:t>
            </a:r>
          </a:p>
          <a:p>
            <a:pPr lvl="1" eaLnBrk="1" hangingPunct="1">
              <a:defRPr/>
            </a:pPr>
            <a:r>
              <a:rPr lang="en-US" sz="3600" dirty="0"/>
              <a:t>Compliments</a:t>
            </a:r>
          </a:p>
          <a:p>
            <a:pPr lvl="1" eaLnBrk="1" hangingPunct="1">
              <a:defRPr/>
            </a:pPr>
            <a:r>
              <a:rPr lang="en-US" sz="3600" dirty="0"/>
              <a:t>Questions</a:t>
            </a:r>
          </a:p>
          <a:p>
            <a:pPr eaLnBrk="1" hangingPunct="1">
              <a:defRPr/>
            </a:pPr>
            <a:r>
              <a:rPr lang="en-US" sz="4000" dirty="0"/>
              <a:t>Deeds</a:t>
            </a:r>
          </a:p>
        </p:txBody>
      </p:sp>
      <p:sp>
        <p:nvSpPr>
          <p:cNvPr id="145413" name="Rectangle 5"/>
          <p:cNvSpPr>
            <a:spLocks noChangeArrowheads="1"/>
          </p:cNvSpPr>
          <p:nvPr/>
        </p:nvSpPr>
        <p:spPr bwMode="auto">
          <a:xfrm>
            <a:off x="692150" y="4637088"/>
            <a:ext cx="4803775" cy="1184275"/>
          </a:xfrm>
          <a:prstGeom prst="rect">
            <a:avLst/>
          </a:prstGeom>
          <a:noFill/>
          <a:ln w="9525">
            <a:noFill/>
            <a:miter lim="800000"/>
            <a:headEnd/>
            <a:tailEnd/>
          </a:ln>
          <a:effectLst>
            <a:outerShdw dist="35921" dir="2700000" algn="ctr" rotWithShape="0">
              <a:schemeClr val="bg2"/>
            </a:outerShdw>
          </a:effectLst>
        </p:spPr>
        <p:txBody>
          <a:bodyPr/>
          <a:lstStyle/>
          <a:p>
            <a:pPr marL="342900" indent="-342900">
              <a:spcBef>
                <a:spcPct val="20000"/>
              </a:spcBef>
              <a:buFontTx/>
              <a:buChar char="•"/>
              <a:defRPr/>
            </a:pPr>
            <a:r>
              <a:rPr lang="en-US" sz="4000" dirty="0">
                <a:solidFill>
                  <a:schemeClr val="bg1"/>
                </a:solidFill>
                <a:latin typeface="Verdana" pitchFamily="34" charset="0"/>
                <a:cs typeface="+mn-cs"/>
              </a:rPr>
              <a:t>Touch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5413"/>
                                        </p:tgtEl>
                                        <p:attrNameLst>
                                          <p:attrName>style.visibility</p:attrName>
                                        </p:attrNameLst>
                                      </p:cBhvr>
                                      <p:to>
                                        <p:strVal val="visible"/>
                                      </p:to>
                                    </p:set>
                                    <p:animEffect transition="in" filter="dissolve">
                                      <p:cBhvr>
                                        <p:cTn id="7" dur="500"/>
                                        <p:tgtEl>
                                          <p:spTgt spid="145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3" grpId="0" autoUpdateAnimBg="0"/>
    </p:bldLst>
  </p:timing>
</p:sld>
</file>

<file path=ppt/slides/slide17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eaLnBrk="1" hangingPunct="1">
              <a:defRPr/>
            </a:pPr>
            <a:r>
              <a:rPr lang="en-US" dirty="0"/>
              <a:t>Types of Attention</a:t>
            </a:r>
          </a:p>
        </p:txBody>
      </p:sp>
      <p:sp>
        <p:nvSpPr>
          <p:cNvPr id="147459" name="Rectangle 3"/>
          <p:cNvSpPr>
            <a:spLocks noGrp="1" noChangeArrowheads="1"/>
          </p:cNvSpPr>
          <p:nvPr>
            <p:ph type="body" idx="1"/>
          </p:nvPr>
        </p:nvSpPr>
        <p:spPr>
          <a:xfrm>
            <a:off x="685800" y="1981200"/>
            <a:ext cx="8197850" cy="4114800"/>
          </a:xfrm>
        </p:spPr>
        <p:txBody>
          <a:bodyPr/>
          <a:lstStyle/>
          <a:p>
            <a:pPr marL="0" indent="0" eaLnBrk="1" hangingPunct="1">
              <a:buFontTx/>
              <a:buNone/>
              <a:defRPr/>
            </a:pPr>
            <a:r>
              <a:rPr lang="en-US" dirty="0"/>
              <a:t>How to Determine:</a:t>
            </a:r>
            <a:br>
              <a:rPr lang="en-US" dirty="0"/>
            </a:br>
            <a:endParaRPr lang="en-US" dirty="0"/>
          </a:p>
          <a:p>
            <a:pPr marL="0" indent="0" eaLnBrk="1" hangingPunct="1">
              <a:buFontTx/>
              <a:buNone/>
              <a:defRPr/>
            </a:pPr>
            <a:r>
              <a:rPr lang="en-US" dirty="0"/>
              <a:t>How do you know you are loved?</a:t>
            </a:r>
            <a:br>
              <a:rPr lang="en-US" dirty="0"/>
            </a:br>
            <a:endParaRPr lang="en-US" dirty="0"/>
          </a:p>
          <a:p>
            <a:pPr marL="0" indent="0" eaLnBrk="1" hangingPunct="1">
              <a:buFontTx/>
              <a:buNone/>
              <a:defRPr/>
            </a:pPr>
            <a:r>
              <a:rPr lang="en-US" dirty="0"/>
              <a:t>How do you know you are appreciated?</a:t>
            </a:r>
          </a:p>
          <a:p>
            <a:pPr marL="0" indent="0" eaLnBrk="1" hangingPunct="1">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7459">
                                            <p:txEl>
                                              <p:pRg st="0" end="0"/>
                                            </p:txEl>
                                          </p:spTgt>
                                        </p:tgtEl>
                                        <p:attrNameLst>
                                          <p:attrName>style.visibility</p:attrName>
                                        </p:attrNameLst>
                                      </p:cBhvr>
                                      <p:to>
                                        <p:strVal val="visible"/>
                                      </p:to>
                                    </p:set>
                                    <p:animEffect transition="in" filter="wipe(up)">
                                      <p:cBhvr>
                                        <p:cTn id="7" dur="500"/>
                                        <p:tgtEl>
                                          <p:spTgt spid="1474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7459">
                                            <p:txEl>
                                              <p:pRg st="1" end="1"/>
                                            </p:txEl>
                                          </p:spTgt>
                                        </p:tgtEl>
                                        <p:attrNameLst>
                                          <p:attrName>style.visibility</p:attrName>
                                        </p:attrNameLst>
                                      </p:cBhvr>
                                      <p:to>
                                        <p:strVal val="visible"/>
                                      </p:to>
                                    </p:set>
                                    <p:animEffect transition="in" filter="wipe(up)">
                                      <p:cBhvr>
                                        <p:cTn id="12" dur="500"/>
                                        <p:tgtEl>
                                          <p:spTgt spid="1474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7459">
                                            <p:txEl>
                                              <p:pRg st="2" end="2"/>
                                            </p:txEl>
                                          </p:spTgt>
                                        </p:tgtEl>
                                        <p:attrNameLst>
                                          <p:attrName>style.visibility</p:attrName>
                                        </p:attrNameLst>
                                      </p:cBhvr>
                                      <p:to>
                                        <p:strVal val="visible"/>
                                      </p:to>
                                    </p:set>
                                    <p:animEffect transition="in" filter="wipe(up)">
                                      <p:cBhvr>
                                        <p:cTn id="17" dur="500"/>
                                        <p:tgtEl>
                                          <p:spTgt spid="1474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9" grpId="0" build="p" bldLvl="5" autoUpdateAnimBg="0"/>
    </p:bldLst>
  </p:timing>
</p:sld>
</file>

<file path=ppt/slides/slide17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5 lang love0001.jpg"/>
          <p:cNvPicPr>
            <a:picLocks noChangeAspect="1"/>
          </p:cNvPicPr>
          <p:nvPr/>
        </p:nvPicPr>
        <p:blipFill>
          <a:blip r:embed="rId3" cstate="print"/>
          <a:stretch>
            <a:fillRect/>
          </a:stretch>
        </p:blipFill>
        <p:spPr>
          <a:xfrm>
            <a:off x="2377440" y="288422"/>
            <a:ext cx="4013780" cy="6081897"/>
          </a:xfrm>
          <a:prstGeom prst="rect">
            <a:avLst/>
          </a:prstGeom>
          <a:scene3d>
            <a:camera prst="orthographicFront"/>
            <a:lightRig rig="threePt" dir="t"/>
          </a:scene3d>
          <a:sp3d>
            <a:bevelT w="165100" prst="coolSlant"/>
          </a:sp3d>
        </p:spPr>
      </p:pic>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tx1">
                <a:gamma/>
                <a:tint val="0"/>
                <a:invGamma/>
              </a:schemeClr>
            </a:gs>
            <a:gs pos="100000">
              <a:schemeClr val="tx1"/>
            </a:gs>
          </a:gsLst>
          <a:lin ang="18900000" scaled="1"/>
        </a:gradFill>
        <a:effectLst/>
      </p:bgPr>
    </p:bg>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pPr eaLnBrk="1" hangingPunct="1">
              <a:defRPr/>
            </a:pPr>
            <a:r>
              <a:rPr lang="en-US" dirty="0">
                <a:solidFill>
                  <a:schemeClr val="tx1"/>
                </a:solidFill>
              </a:rPr>
              <a:t>Exercise 3</a:t>
            </a:r>
          </a:p>
        </p:txBody>
      </p:sp>
      <p:sp>
        <p:nvSpPr>
          <p:cNvPr id="183299" name="Rectangle 3"/>
          <p:cNvSpPr>
            <a:spLocks noGrp="1" noChangeArrowheads="1"/>
          </p:cNvSpPr>
          <p:nvPr>
            <p:ph type="body" idx="1"/>
          </p:nvPr>
        </p:nvSpPr>
        <p:spPr/>
        <p:txBody>
          <a:bodyPr/>
          <a:lstStyle/>
          <a:p>
            <a:pPr marL="0" indent="0" eaLnBrk="1" hangingPunct="1">
              <a:buFontTx/>
              <a:buNone/>
              <a:defRPr/>
            </a:pPr>
            <a:endParaRPr lang="en-US" dirty="0">
              <a:solidFill>
                <a:schemeClr val="tx1"/>
              </a:solidFill>
            </a:endParaRPr>
          </a:p>
          <a:p>
            <a:pPr marL="0" indent="0" eaLnBrk="1" hangingPunct="1">
              <a:buFontTx/>
              <a:buNone/>
              <a:defRPr/>
            </a:pPr>
            <a:endParaRPr lang="en-US" dirty="0">
              <a:solidFill>
                <a:schemeClr val="tx1"/>
              </a:solidFill>
            </a:endParaRPr>
          </a:p>
          <a:p>
            <a:pPr marL="0" indent="0" algn="ctr" eaLnBrk="1" hangingPunct="1">
              <a:buFontTx/>
              <a:buNone/>
              <a:defRPr/>
            </a:pPr>
            <a:r>
              <a:rPr lang="en-US" sz="4800" dirty="0">
                <a:solidFill>
                  <a:schemeClr val="tx1"/>
                </a:solidFill>
              </a:rPr>
              <a:t>How do you know you are appreciated ? </a:t>
            </a:r>
          </a:p>
          <a:p>
            <a:pPr marL="517525" lvl="1" indent="-4763" eaLnBrk="1" hangingPunct="1">
              <a:buFontTx/>
              <a:buNone/>
              <a:defRPr/>
            </a:pPr>
            <a:endParaRPr lang="en-US" sz="4400" dirty="0">
              <a:solidFill>
                <a:schemeClr val="tx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83299">
                                            <p:txEl>
                                              <p:pRg st="2" end="2"/>
                                            </p:txEl>
                                          </p:spTgt>
                                        </p:tgtEl>
                                        <p:attrNameLst>
                                          <p:attrName>style.visibility</p:attrName>
                                        </p:attrNameLst>
                                      </p:cBhvr>
                                      <p:to>
                                        <p:strVal val="visible"/>
                                      </p:to>
                                    </p:set>
                                    <p:anim calcmode="lin" valueType="num">
                                      <p:cBhvr additive="base">
                                        <p:cTn id="7" dur="500" fill="hold"/>
                                        <p:tgtEl>
                                          <p:spTgt spid="183299">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83299">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build="p" bldLvl="5" autoUpdateAnimBg="0"/>
    </p:bldLst>
  </p:timing>
</p:sld>
</file>

<file path=ppt/slides/slide178.xml><?xml version="1.0" encoding="utf-8"?>
<p:sld xmlns:a="http://schemas.openxmlformats.org/drawingml/2006/main" xmlns:r="http://schemas.openxmlformats.org/officeDocument/2006/relationships" xmlns:p="http://schemas.openxmlformats.org/presentationml/2006/main" showMasterPhAnim="0">
  <p:cSld>
    <p:bg>
      <p:bgPr>
        <a:solidFill>
          <a:schemeClr val="tx1"/>
        </a:solidFill>
        <a:effectLst/>
      </p:bgPr>
    </p:bg>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xfrm>
            <a:off x="685800" y="609600"/>
            <a:ext cx="7772400" cy="1812925"/>
          </a:xfrm>
        </p:spPr>
        <p:txBody>
          <a:bodyPr/>
          <a:lstStyle/>
          <a:p>
            <a:pPr eaLnBrk="1" hangingPunct="1">
              <a:defRPr/>
            </a:pPr>
            <a:r>
              <a:rPr lang="en-US" sz="8800" dirty="0"/>
              <a:t>A CAVEAT</a:t>
            </a:r>
          </a:p>
        </p:txBody>
      </p:sp>
      <p:sp>
        <p:nvSpPr>
          <p:cNvPr id="184323" name="Rectangle 3"/>
          <p:cNvSpPr>
            <a:spLocks noGrp="1" noChangeArrowheads="1"/>
          </p:cNvSpPr>
          <p:nvPr>
            <p:ph type="body" idx="1"/>
          </p:nvPr>
        </p:nvSpPr>
        <p:spPr>
          <a:xfrm>
            <a:off x="762000" y="2819400"/>
            <a:ext cx="7772400" cy="1371600"/>
          </a:xfrm>
        </p:spPr>
        <p:txBody>
          <a:bodyPr/>
          <a:lstStyle/>
          <a:p>
            <a:pPr marL="0" indent="0" algn="ctr" eaLnBrk="1" hangingPunct="1">
              <a:lnSpc>
                <a:spcPct val="90000"/>
              </a:lnSpc>
              <a:buFontTx/>
              <a:buNone/>
              <a:defRPr/>
            </a:pPr>
            <a:r>
              <a:rPr lang="en-US" sz="4400" dirty="0"/>
              <a:t>Be Careful What You Reward</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4323">
                                            <p:txEl>
                                              <p:pRg st="0" end="0"/>
                                            </p:txEl>
                                          </p:spTgt>
                                        </p:tgtEl>
                                        <p:attrNameLst>
                                          <p:attrName>style.visibility</p:attrName>
                                        </p:attrNameLst>
                                      </p:cBhvr>
                                      <p:to>
                                        <p:strVal val="visible"/>
                                      </p:to>
                                    </p:set>
                                    <p:anim calcmode="lin" valueType="num">
                                      <p:cBhvr>
                                        <p:cTn id="7" dur="500" fill="hold"/>
                                        <p:tgtEl>
                                          <p:spTgt spid="18432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8432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build="p"/>
    </p:bldLst>
  </p:timing>
</p:sld>
</file>

<file path=ppt/slides/slide179.xml><?xml version="1.0" encoding="utf-8"?>
<p:sld xmlns:a="http://schemas.openxmlformats.org/drawingml/2006/main" xmlns:r="http://schemas.openxmlformats.org/officeDocument/2006/relationships" xmlns:p="http://schemas.openxmlformats.org/presentationml/2006/main">
  <p:cSld>
    <p:bg>
      <p:bgPr>
        <a:gradFill>
          <a:gsLst>
            <a:gs pos="0">
              <a:srgbClr val="00B050"/>
            </a:gs>
            <a:gs pos="45000">
              <a:schemeClr val="accent1">
                <a:lumMod val="5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eaLnBrk="1" hangingPunct="1">
              <a:defRPr/>
            </a:pPr>
            <a:r>
              <a:rPr lang="en-US" dirty="0" smtClean="0"/>
              <a:t>When Swiss citizens are offered a substantial cash incentive for agreeing to have a toxic waste dump in their community, their willingness to accept the facility falls by half.</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pic>
        <p:nvPicPr>
          <p:cNvPr id="6" name="Picture 5" descr="Well Being0001.jpg"/>
          <p:cNvPicPr>
            <a:picLocks noChangeAspect="1"/>
          </p:cNvPicPr>
          <p:nvPr/>
        </p:nvPicPr>
        <p:blipFill>
          <a:blip r:embed="rId3" cstate="print"/>
          <a:stretch>
            <a:fillRect/>
          </a:stretch>
        </p:blipFill>
        <p:spPr>
          <a:xfrm>
            <a:off x="2435320" y="502920"/>
            <a:ext cx="3799568" cy="5654040"/>
          </a:xfrm>
          <a:prstGeom prst="rect">
            <a:avLst/>
          </a:prstGeom>
        </p:spPr>
      </p:pic>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70C0"/>
            </a:gs>
            <a:gs pos="45000">
              <a:schemeClr val="accent1">
                <a:lumMod val="5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eaLnBrk="1" hangingPunct="1">
              <a:defRPr/>
            </a:pPr>
            <a:r>
              <a:rPr lang="en-US" dirty="0" smtClean="0"/>
              <a:t>When Israeli day-care centers fine parents who pick up their kids late, lateness increases</a:t>
            </a:r>
            <a:br>
              <a:rPr lang="en-US" dirty="0" smtClean="0"/>
            </a:br>
            <a:r>
              <a:rPr lang="en-US" dirty="0" smtClean="0"/>
              <a:t>(U. Gneezy, U.C. San Diego School of Management)</a:t>
            </a:r>
          </a:p>
        </p:txBody>
      </p:sp>
    </p:spTree>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70C0"/>
            </a:gs>
            <a:gs pos="45000">
              <a:schemeClr val="accent1">
                <a:lumMod val="50000"/>
              </a:schemeClr>
            </a:gs>
          </a:gsLst>
          <a:path path="circle">
            <a:fillToRect t="100000" r="100000"/>
          </a:path>
          <a:tileRect l="-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endParaRPr lang="en-US" dirty="0"/>
          </a:p>
        </p:txBody>
      </p:sp>
      <p:sp>
        <p:nvSpPr>
          <p:cNvPr id="3" name="Content Placeholder 2"/>
          <p:cNvSpPr>
            <a:spLocks noGrp="1"/>
          </p:cNvSpPr>
          <p:nvPr>
            <p:ph idx="1"/>
          </p:nvPr>
        </p:nvSpPr>
        <p:spPr/>
        <p:txBody>
          <a:bodyPr/>
          <a:lstStyle/>
          <a:p>
            <a:pPr eaLnBrk="1" hangingPunct="1">
              <a:defRPr/>
            </a:pPr>
            <a:r>
              <a:rPr lang="en-US" dirty="0" smtClean="0"/>
              <a:t>When people offer passers-by a token payment for helping lift a couch from a van, they are less likely to lend a hand than if they are offered nothing (J. Heyman, University of St. Thomas)</a:t>
            </a:r>
          </a:p>
          <a:p>
            <a:pPr eaLnBrk="1" hangingPunct="1">
              <a:defRPr/>
            </a:pPr>
            <a:endParaRPr lang="en-US" dirty="0"/>
          </a:p>
        </p:txBody>
      </p:sp>
    </p:spTree>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1058" name="Picture 4" descr="mindset"/>
          <p:cNvPicPr>
            <a:picLocks noChangeAspect="1" noChangeArrowheads="1"/>
          </p:cNvPicPr>
          <p:nvPr/>
        </p:nvPicPr>
        <p:blipFill>
          <a:blip r:embed="rId3" cstate="print"/>
          <a:srcRect/>
          <a:stretch>
            <a:fillRect/>
          </a:stretch>
        </p:blipFill>
        <p:spPr bwMode="auto">
          <a:xfrm>
            <a:off x="5065713" y="1641475"/>
            <a:ext cx="3336925" cy="5129213"/>
          </a:xfrm>
          <a:prstGeom prst="rect">
            <a:avLst/>
          </a:prstGeom>
          <a:noFill/>
          <a:ln w="9525">
            <a:noFill/>
            <a:miter lim="800000"/>
            <a:headEnd/>
            <a:tailEnd/>
          </a:ln>
        </p:spPr>
      </p:pic>
      <p:sp>
        <p:nvSpPr>
          <p:cNvPr id="359429" name="Rectangle 5"/>
          <p:cNvSpPr>
            <a:spLocks noChangeArrowheads="1"/>
          </p:cNvSpPr>
          <p:nvPr/>
        </p:nvSpPr>
        <p:spPr bwMode="auto">
          <a:xfrm>
            <a:off x="685800" y="609600"/>
            <a:ext cx="7772400" cy="1143000"/>
          </a:xfrm>
          <a:prstGeom prst="rect">
            <a:avLst/>
          </a:prstGeom>
          <a:noFill/>
          <a:ln w="9525">
            <a:noFill/>
            <a:miter lim="800000"/>
            <a:headEnd/>
            <a:tailEnd/>
          </a:ln>
          <a:effectLst>
            <a:outerShdw dist="35921" dir="2700000" algn="ctr" rotWithShape="0">
              <a:schemeClr val="bg2"/>
            </a:outerShdw>
          </a:effectLst>
        </p:spPr>
        <p:txBody>
          <a:bodyPr anchor="ctr"/>
          <a:lstStyle/>
          <a:p>
            <a:pPr>
              <a:defRPr/>
            </a:pPr>
            <a:r>
              <a:rPr lang="en-US" sz="6000" dirty="0">
                <a:solidFill>
                  <a:schemeClr val="bg1"/>
                </a:solidFill>
                <a:latin typeface="Penoir" pitchFamily="34" charset="0"/>
                <a:cs typeface="+mn-cs"/>
              </a:rPr>
              <a:t>With Children . . .</a:t>
            </a: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PhAnim="0">
  <p:cSld>
    <p:bg>
      <p:bgPr>
        <a:gradFill flip="none" rotWithShape="1">
          <a:gsLst>
            <a:gs pos="0">
              <a:srgbClr val="7030A0"/>
            </a:gs>
            <a:gs pos="45000">
              <a:schemeClr val="accent1">
                <a:lumMod val="50000"/>
              </a:schemeClr>
            </a:gs>
          </a:gsLst>
          <a:lin ang="10200000" scaled="0"/>
          <a:tileRect/>
        </a:gradFill>
        <a:effectLst/>
      </p:bgPr>
    </p:bg>
    <p:spTree>
      <p:nvGrpSpPr>
        <p:cNvPr id="1" name=""/>
        <p:cNvGrpSpPr/>
        <p:nvPr/>
      </p:nvGrpSpPr>
      <p:grpSpPr>
        <a:xfrm>
          <a:off x="0" y="0"/>
          <a:ext cx="0" cy="0"/>
          <a:chOff x="0" y="0"/>
          <a:chExt cx="0" cy="0"/>
        </a:xfrm>
      </p:grpSpPr>
      <p:sp>
        <p:nvSpPr>
          <p:cNvPr id="355331" name="Rectangle 3"/>
          <p:cNvSpPr>
            <a:spLocks noGrp="1" noChangeArrowheads="1"/>
          </p:cNvSpPr>
          <p:nvPr>
            <p:ph type="body" idx="1"/>
          </p:nvPr>
        </p:nvSpPr>
        <p:spPr>
          <a:xfrm>
            <a:off x="674688" y="2051050"/>
            <a:ext cx="7772400" cy="1371600"/>
          </a:xfrm>
        </p:spPr>
        <p:txBody>
          <a:bodyPr/>
          <a:lstStyle/>
          <a:p>
            <a:pPr eaLnBrk="1" hangingPunct="1">
              <a:defRPr/>
            </a:pPr>
            <a:r>
              <a:rPr lang="en-US" dirty="0"/>
              <a:t>Reward children for effort and creativity more than for getting the right answer</a:t>
            </a:r>
          </a:p>
          <a:p>
            <a:pPr eaLnBrk="1" hangingPunct="1">
              <a:defRPr/>
            </a:pPr>
            <a:r>
              <a:rPr lang="en-US" dirty="0"/>
              <a:t>Gives children the message that intelligence improves with effort and focus. They will thus seek challenges rather than avoid them</a:t>
            </a:r>
            <a:endParaRPr lang="en-US" sz="4400" dirty="0"/>
          </a:p>
        </p:txBody>
      </p:sp>
      <p:sp>
        <p:nvSpPr>
          <p:cNvPr id="355332" name="Rectangle 4"/>
          <p:cNvSpPr>
            <a:spLocks noGrp="1" noChangeArrowheads="1"/>
          </p:cNvSpPr>
          <p:nvPr>
            <p:ph type="title"/>
          </p:nvPr>
        </p:nvSpPr>
        <p:spPr/>
        <p:txBody>
          <a:bodyPr/>
          <a:lstStyle/>
          <a:p>
            <a:pPr algn="l" eaLnBrk="1" hangingPunct="1">
              <a:defRPr/>
            </a:pPr>
            <a:r>
              <a:rPr lang="en-US" dirty="0"/>
              <a:t>With Children . .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55331">
                                            <p:txEl>
                                              <p:pRg st="0" end="0"/>
                                            </p:txEl>
                                          </p:spTgt>
                                        </p:tgtEl>
                                        <p:attrNameLst>
                                          <p:attrName>style.visibility</p:attrName>
                                        </p:attrNameLst>
                                      </p:cBhvr>
                                      <p:to>
                                        <p:strVal val="visible"/>
                                      </p:to>
                                    </p:set>
                                    <p:animEffect transition="in" filter="circle(in)">
                                      <p:cBhvr>
                                        <p:cTn id="7" dur="500"/>
                                        <p:tgtEl>
                                          <p:spTgt spid="3553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55331">
                                            <p:txEl>
                                              <p:pRg st="1" end="1"/>
                                            </p:txEl>
                                          </p:spTgt>
                                        </p:tgtEl>
                                        <p:attrNameLst>
                                          <p:attrName>style.visibility</p:attrName>
                                        </p:attrNameLst>
                                      </p:cBhvr>
                                      <p:to>
                                        <p:strVal val="visible"/>
                                      </p:to>
                                    </p:set>
                                    <p:animEffect transition="in" filter="circle(in)">
                                      <p:cBhvr>
                                        <p:cTn id="12" dur="500"/>
                                        <p:tgtEl>
                                          <p:spTgt spid="3553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31" grpId="0" build="p"/>
    </p:bldLst>
  </p:timing>
</p:sld>
</file>

<file path=ppt/slides/slide184.xml><?xml version="1.0" encoding="utf-8"?>
<p:sld xmlns:a="http://schemas.openxmlformats.org/drawingml/2006/main" xmlns:r="http://schemas.openxmlformats.org/officeDocument/2006/relationships" xmlns:p="http://schemas.openxmlformats.org/presentationml/2006/main">
  <p:cSld>
    <p:bg>
      <p:bgPr>
        <a:gradFill rotWithShape="1">
          <a:gsLst>
            <a:gs pos="0">
              <a:srgbClr val="6600CC"/>
            </a:gs>
            <a:gs pos="100000">
              <a:srgbClr val="0F6540"/>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With Children . . .</a:t>
            </a:r>
            <a:endParaRPr lang="en-US" dirty="0"/>
          </a:p>
        </p:txBody>
      </p:sp>
      <p:sp>
        <p:nvSpPr>
          <p:cNvPr id="3" name="Content Placeholder 2"/>
          <p:cNvSpPr>
            <a:spLocks noGrp="1"/>
          </p:cNvSpPr>
          <p:nvPr>
            <p:ph idx="1"/>
          </p:nvPr>
        </p:nvSpPr>
        <p:spPr>
          <a:xfrm>
            <a:off x="522288" y="1981200"/>
            <a:ext cx="8345487" cy="4114800"/>
          </a:xfrm>
        </p:spPr>
        <p:txBody>
          <a:bodyPr/>
          <a:lstStyle/>
          <a:p>
            <a:pPr>
              <a:defRPr/>
            </a:pPr>
            <a:r>
              <a:rPr lang="en-US" dirty="0" smtClean="0"/>
              <a:t>400 New York fifth graders</a:t>
            </a:r>
          </a:p>
          <a:p>
            <a:pPr>
              <a:defRPr/>
            </a:pPr>
            <a:r>
              <a:rPr lang="en-US" dirty="0" smtClean="0"/>
              <a:t>Given a test of easy puzzles</a:t>
            </a:r>
          </a:p>
          <a:p>
            <a:pPr>
              <a:defRPr/>
            </a:pPr>
            <a:r>
              <a:rPr lang="en-US" dirty="0" smtClean="0"/>
              <a:t>Half were praised for their intelligence</a:t>
            </a:r>
          </a:p>
          <a:p>
            <a:pPr lvl="1">
              <a:defRPr/>
            </a:pPr>
            <a:r>
              <a:rPr lang="en-US" dirty="0" smtClean="0"/>
              <a:t>“You must be smart at this”</a:t>
            </a:r>
          </a:p>
          <a:p>
            <a:pPr>
              <a:defRPr/>
            </a:pPr>
            <a:r>
              <a:rPr lang="en-US" dirty="0" smtClean="0"/>
              <a:t>Half were praised for their effort</a:t>
            </a:r>
          </a:p>
          <a:p>
            <a:pPr lvl="1">
              <a:defRPr/>
            </a:pPr>
            <a:r>
              <a:rPr lang="en-US" dirty="0" smtClean="0"/>
              <a:t>“You must have worked really hard”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edg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edg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edg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8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6600CC"/>
            </a:gs>
            <a:gs pos="100000">
              <a:srgbClr val="0F654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With Children . . .</a:t>
            </a:r>
            <a:endParaRPr lang="en-US" dirty="0"/>
          </a:p>
        </p:txBody>
      </p:sp>
      <p:sp>
        <p:nvSpPr>
          <p:cNvPr id="3" name="Content Placeholder 2"/>
          <p:cNvSpPr>
            <a:spLocks noGrp="1"/>
          </p:cNvSpPr>
          <p:nvPr>
            <p:ph idx="1"/>
          </p:nvPr>
        </p:nvSpPr>
        <p:spPr/>
        <p:txBody>
          <a:bodyPr/>
          <a:lstStyle/>
          <a:p>
            <a:pPr>
              <a:defRPr/>
            </a:pPr>
            <a:r>
              <a:rPr lang="en-US" sz="3200" dirty="0" smtClean="0"/>
              <a:t>Tested a second time, offered a choice of an easier or a harder test</a:t>
            </a:r>
          </a:p>
          <a:p>
            <a:pPr lvl="1">
              <a:defRPr/>
            </a:pPr>
            <a:r>
              <a:rPr lang="en-US" sz="2800" dirty="0" smtClean="0"/>
              <a:t>Over 50% of children praised for intelligence took the easy task</a:t>
            </a:r>
          </a:p>
          <a:p>
            <a:pPr lvl="1">
              <a:defRPr/>
            </a:pPr>
            <a:r>
              <a:rPr lang="en-US" sz="2800" dirty="0" smtClean="0"/>
              <a:t>Over 90% of children praised for effort chose the harder task</a:t>
            </a:r>
          </a:p>
          <a:p>
            <a:pPr>
              <a:defRPr/>
            </a:pPr>
            <a:r>
              <a:rPr lang="en-US" sz="3200" dirty="0" smtClean="0"/>
              <a:t>Given a third task that was very difficult, both groups do poorly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8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With Children . . .</a:t>
            </a:r>
            <a:endParaRPr lang="en-US" dirty="0"/>
          </a:p>
        </p:txBody>
      </p:sp>
      <p:sp>
        <p:nvSpPr>
          <p:cNvPr id="3" name="Content Placeholder 2"/>
          <p:cNvSpPr>
            <a:spLocks noGrp="1"/>
          </p:cNvSpPr>
          <p:nvPr>
            <p:ph idx="1"/>
          </p:nvPr>
        </p:nvSpPr>
        <p:spPr/>
        <p:txBody>
          <a:bodyPr/>
          <a:lstStyle/>
          <a:p>
            <a:pPr>
              <a:defRPr/>
            </a:pPr>
            <a:r>
              <a:rPr lang="en-US" sz="3200" dirty="0" smtClean="0"/>
              <a:t>Given a fourth task, an easy one like the first task</a:t>
            </a:r>
          </a:p>
          <a:p>
            <a:pPr lvl="1">
              <a:defRPr/>
            </a:pPr>
            <a:r>
              <a:rPr lang="en-US" sz="2800" dirty="0" smtClean="0"/>
              <a:t>The praised-for-intelligence group scores declined by 20% over the initial score</a:t>
            </a:r>
          </a:p>
          <a:p>
            <a:pPr lvl="1">
              <a:defRPr/>
            </a:pPr>
            <a:r>
              <a:rPr lang="en-US" sz="2800" dirty="0" smtClean="0"/>
              <a:t>The praised-for-effort group score improved by 30% over their initial score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18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7030A0"/>
            </a:gs>
            <a:gs pos="45000">
              <a:schemeClr val="accent1">
                <a:lumMod val="50000"/>
              </a:schemeClr>
            </a:gs>
          </a:gsLst>
          <a:lin ang="16200000" scaled="1"/>
          <a:tileRect/>
        </a:gradFill>
        <a:effectLst/>
      </p:bgPr>
    </p:bg>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p:txBody>
          <a:bodyPr/>
          <a:lstStyle/>
          <a:p>
            <a:pPr eaLnBrk="1" hangingPunct="1">
              <a:defRPr/>
            </a:pPr>
            <a:r>
              <a:rPr lang="en-US" sz="5400" dirty="0"/>
              <a:t>Reward employees for . . .</a:t>
            </a:r>
          </a:p>
        </p:txBody>
      </p:sp>
      <p:sp>
        <p:nvSpPr>
          <p:cNvPr id="361475" name="Rectangle 3"/>
          <p:cNvSpPr>
            <a:spLocks noGrp="1" noChangeArrowheads="1"/>
          </p:cNvSpPr>
          <p:nvPr>
            <p:ph type="body" idx="1"/>
          </p:nvPr>
        </p:nvSpPr>
        <p:spPr/>
        <p:txBody>
          <a:bodyPr/>
          <a:lstStyle/>
          <a:p>
            <a:pPr eaLnBrk="1" hangingPunct="1">
              <a:defRPr/>
            </a:pPr>
            <a:r>
              <a:rPr lang="en-US" sz="3200" dirty="0" smtClean="0"/>
              <a:t>Taking </a:t>
            </a:r>
            <a:r>
              <a:rPr lang="en-US" sz="3200" dirty="0"/>
              <a:t>initiative</a:t>
            </a:r>
          </a:p>
          <a:p>
            <a:pPr eaLnBrk="1" hangingPunct="1">
              <a:defRPr/>
            </a:pPr>
            <a:r>
              <a:rPr lang="en-US" sz="3200" dirty="0"/>
              <a:t>F</a:t>
            </a:r>
            <a:r>
              <a:rPr lang="en-US" sz="3200" dirty="0" smtClean="0"/>
              <a:t>or </a:t>
            </a:r>
            <a:r>
              <a:rPr lang="en-US" sz="3200" dirty="0"/>
              <a:t>seeing a difficult task through</a:t>
            </a:r>
          </a:p>
          <a:p>
            <a:pPr eaLnBrk="1" hangingPunct="1">
              <a:defRPr/>
            </a:pPr>
            <a:r>
              <a:rPr lang="en-US" sz="3200" dirty="0"/>
              <a:t>F</a:t>
            </a:r>
            <a:r>
              <a:rPr lang="en-US" sz="3200" dirty="0" smtClean="0"/>
              <a:t>or </a:t>
            </a:r>
            <a:r>
              <a:rPr lang="en-US" sz="3200" dirty="0"/>
              <a:t>struggling and learning something new</a:t>
            </a:r>
          </a:p>
          <a:p>
            <a:pPr eaLnBrk="1" hangingPunct="1">
              <a:defRPr/>
            </a:pPr>
            <a:r>
              <a:rPr lang="en-US" sz="3200" dirty="0"/>
              <a:t>F</a:t>
            </a:r>
            <a:r>
              <a:rPr lang="en-US" sz="3200" dirty="0" smtClean="0"/>
              <a:t>or </a:t>
            </a:r>
            <a:r>
              <a:rPr lang="en-US" sz="3200" dirty="0"/>
              <a:t>being undaunted by a setback </a:t>
            </a:r>
          </a:p>
          <a:p>
            <a:pPr eaLnBrk="1" hangingPunct="1">
              <a:defRPr/>
            </a:pPr>
            <a:r>
              <a:rPr lang="en-US" sz="3200" dirty="0"/>
              <a:t>F</a:t>
            </a:r>
            <a:r>
              <a:rPr lang="en-US" sz="3200" dirty="0" smtClean="0"/>
              <a:t>or </a:t>
            </a:r>
            <a:r>
              <a:rPr lang="en-US" sz="3200" dirty="0"/>
              <a:t>being open to and acting on criticism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1475">
                                            <p:txEl>
                                              <p:pRg st="0" end="0"/>
                                            </p:txEl>
                                          </p:spTgt>
                                        </p:tgtEl>
                                        <p:attrNameLst>
                                          <p:attrName>style.visibility</p:attrName>
                                        </p:attrNameLst>
                                      </p:cBhvr>
                                      <p:to>
                                        <p:strVal val="visible"/>
                                      </p:to>
                                    </p:set>
                                    <p:animEffect transition="in" filter="dissolve">
                                      <p:cBhvr>
                                        <p:cTn id="7" dur="500"/>
                                        <p:tgtEl>
                                          <p:spTgt spid="3614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1475">
                                            <p:txEl>
                                              <p:pRg st="1" end="1"/>
                                            </p:txEl>
                                          </p:spTgt>
                                        </p:tgtEl>
                                        <p:attrNameLst>
                                          <p:attrName>style.visibility</p:attrName>
                                        </p:attrNameLst>
                                      </p:cBhvr>
                                      <p:to>
                                        <p:strVal val="visible"/>
                                      </p:to>
                                    </p:set>
                                    <p:animEffect transition="in" filter="dissolve">
                                      <p:cBhvr>
                                        <p:cTn id="12" dur="500"/>
                                        <p:tgtEl>
                                          <p:spTgt spid="3614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61475">
                                            <p:txEl>
                                              <p:pRg st="2" end="2"/>
                                            </p:txEl>
                                          </p:spTgt>
                                        </p:tgtEl>
                                        <p:attrNameLst>
                                          <p:attrName>style.visibility</p:attrName>
                                        </p:attrNameLst>
                                      </p:cBhvr>
                                      <p:to>
                                        <p:strVal val="visible"/>
                                      </p:to>
                                    </p:set>
                                    <p:animEffect transition="in" filter="dissolve">
                                      <p:cBhvr>
                                        <p:cTn id="17" dur="500"/>
                                        <p:tgtEl>
                                          <p:spTgt spid="3614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61475">
                                            <p:txEl>
                                              <p:pRg st="3" end="3"/>
                                            </p:txEl>
                                          </p:spTgt>
                                        </p:tgtEl>
                                        <p:attrNameLst>
                                          <p:attrName>style.visibility</p:attrName>
                                        </p:attrNameLst>
                                      </p:cBhvr>
                                      <p:to>
                                        <p:strVal val="visible"/>
                                      </p:to>
                                    </p:set>
                                    <p:animEffect transition="in" filter="dissolve">
                                      <p:cBhvr>
                                        <p:cTn id="22" dur="500"/>
                                        <p:tgtEl>
                                          <p:spTgt spid="36147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61475">
                                            <p:txEl>
                                              <p:pRg st="4" end="4"/>
                                            </p:txEl>
                                          </p:spTgt>
                                        </p:tgtEl>
                                        <p:attrNameLst>
                                          <p:attrName>style.visibility</p:attrName>
                                        </p:attrNameLst>
                                      </p:cBhvr>
                                      <p:to>
                                        <p:strVal val="visible"/>
                                      </p:to>
                                    </p:set>
                                    <p:animEffect transition="in" filter="dissolve">
                                      <p:cBhvr>
                                        <p:cTn id="27" dur="500"/>
                                        <p:tgtEl>
                                          <p:spTgt spid="36147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5" grpId="0" build="p" bldLvl="5"/>
    </p:bldLst>
  </p:timing>
</p:sld>
</file>

<file path=ppt/slides/slide18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5346" name="Rectangle 2"/>
          <p:cNvSpPr>
            <a:spLocks noGrp="1" noChangeArrowheads="1"/>
          </p:cNvSpPr>
          <p:nvPr>
            <p:ph type="ctrTitle"/>
          </p:nvPr>
        </p:nvSpPr>
        <p:spPr>
          <a:xfrm>
            <a:off x="685800" y="2589213"/>
            <a:ext cx="7772400" cy="1143000"/>
          </a:xfrm>
        </p:spPr>
        <p:txBody>
          <a:bodyPr/>
          <a:lstStyle/>
          <a:p>
            <a:pPr eaLnBrk="1" hangingPunct="1">
              <a:defRPr/>
            </a:pPr>
            <a:r>
              <a:rPr lang="en-US" dirty="0"/>
              <a:t>The Price You Pay For Not Paying Attention To The Need For Attention</a:t>
            </a:r>
          </a:p>
        </p:txBody>
      </p:sp>
    </p:spTree>
  </p:cSld>
  <p:clrMapOvr>
    <a:masterClrMapping/>
  </p:clrMapOvr>
  <p:transition>
    <p:random/>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a:xfrm>
            <a:off x="279400" y="609600"/>
            <a:ext cx="8686800" cy="1143000"/>
          </a:xfrm>
        </p:spPr>
        <p:txBody>
          <a:bodyPr/>
          <a:lstStyle/>
          <a:p>
            <a:pPr algn="l" eaLnBrk="1" hangingPunct="1">
              <a:defRPr/>
            </a:pPr>
            <a:r>
              <a:rPr lang="en-US" sz="4400" dirty="0"/>
              <a:t>The Price You Pay For Not Paying Attention To The Need For Attention</a:t>
            </a:r>
          </a:p>
        </p:txBody>
      </p:sp>
      <p:sp>
        <p:nvSpPr>
          <p:cNvPr id="349187" name="Rectangle 3"/>
          <p:cNvSpPr>
            <a:spLocks noGrp="1" noChangeArrowheads="1"/>
          </p:cNvSpPr>
          <p:nvPr>
            <p:ph type="body" idx="1"/>
          </p:nvPr>
        </p:nvSpPr>
        <p:spPr>
          <a:xfrm>
            <a:off x="700088" y="2373313"/>
            <a:ext cx="7772400" cy="4114800"/>
          </a:xfrm>
        </p:spPr>
        <p:txBody>
          <a:bodyPr/>
          <a:lstStyle/>
          <a:p>
            <a:pPr eaLnBrk="1" hangingPunct="1">
              <a:defRPr/>
            </a:pPr>
            <a:r>
              <a:rPr lang="en-US" dirty="0"/>
              <a:t>Based on this description, is this a person you would like to have as an employee, colleague, friend or neighbor?</a:t>
            </a:r>
            <a:br>
              <a:rPr lang="en-US" dirty="0"/>
            </a:br>
            <a:endParaRPr lang="en-US" dirty="0"/>
          </a:p>
          <a:p>
            <a:pPr eaLnBrk="1" hangingPunct="1">
              <a:defRPr/>
            </a:pPr>
            <a:r>
              <a:rPr lang="en-US" dirty="0"/>
              <a:t>Who is this person?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9187">
                                            <p:txEl>
                                              <p:pRg st="0" end="0"/>
                                            </p:txEl>
                                          </p:spTgt>
                                        </p:tgtEl>
                                        <p:attrNameLst>
                                          <p:attrName>style.visibility</p:attrName>
                                        </p:attrNameLst>
                                      </p:cBhvr>
                                      <p:to>
                                        <p:strVal val="visible"/>
                                      </p:to>
                                    </p:set>
                                    <p:animEffect transition="in" filter="dissolve">
                                      <p:cBhvr>
                                        <p:cTn id="7" dur="500"/>
                                        <p:tgtEl>
                                          <p:spTgt spid="3491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49187">
                                            <p:txEl>
                                              <p:pRg st="1" end="1"/>
                                            </p:txEl>
                                          </p:spTgt>
                                        </p:tgtEl>
                                        <p:attrNameLst>
                                          <p:attrName>style.visibility</p:attrName>
                                        </p:attrNameLst>
                                      </p:cBhvr>
                                      <p:to>
                                        <p:strVal val="visible"/>
                                      </p:to>
                                    </p:set>
                                    <p:animEffect transition="in" filter="dissolve">
                                      <p:cBhvr>
                                        <p:cTn id="12" dur="500"/>
                                        <p:tgtEl>
                                          <p:spTgt spid="3491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7" grpId="0" build="p" bldLvl="5"/>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731520" y="1249680"/>
            <a:ext cx="7772400" cy="4114800"/>
          </a:xfrm>
        </p:spPr>
        <p:txBody>
          <a:bodyPr/>
          <a:lstStyle/>
          <a:p>
            <a:pPr marL="685800" indent="-685800" eaLnBrk="1" hangingPunct="1">
              <a:defRPr/>
            </a:pPr>
            <a:r>
              <a:rPr lang="en-US" dirty="0" smtClean="0">
                <a:solidFill>
                  <a:schemeClr val="hlink"/>
                </a:solidFill>
              </a:rPr>
              <a:t>Comprehensive global study of more than 150 countries</a:t>
            </a:r>
          </a:p>
          <a:p>
            <a:pPr marL="685800" indent="-685800" eaLnBrk="1" hangingPunct="1">
              <a:defRPr/>
            </a:pPr>
            <a:r>
              <a:rPr lang="en-US" dirty="0" smtClean="0">
                <a:solidFill>
                  <a:schemeClr val="hlink"/>
                </a:solidFill>
              </a:rPr>
              <a:t>Total sample of 150,000 people</a:t>
            </a:r>
          </a:p>
          <a:p>
            <a:pPr marL="685800" indent="-685800" eaLnBrk="1" hangingPunct="1">
              <a:defRPr/>
            </a:pPr>
            <a:r>
              <a:rPr lang="en-US" dirty="0" smtClean="0">
                <a:solidFill>
                  <a:schemeClr val="hlink"/>
                </a:solidFill>
              </a:rPr>
              <a:t>66% of people are doing well in one of the three areas: health, relationship, and work</a:t>
            </a:r>
            <a:endParaRPr lang="en-US" dirty="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9747">
                                            <p:txEl>
                                              <p:pRg st="1" end="1"/>
                                            </p:txEl>
                                          </p:spTgt>
                                        </p:tgtEl>
                                        <p:attrNameLst>
                                          <p:attrName>style.visibility</p:attrName>
                                        </p:attrNameLst>
                                      </p:cBhvr>
                                      <p:to>
                                        <p:strVal val="visible"/>
                                      </p:to>
                                    </p:set>
                                    <p:anim calcmode="lin" valueType="num">
                                      <p:cBhvr additive="base">
                                        <p:cTn id="13" dur="500" fill="hold"/>
                                        <p:tgtEl>
                                          <p:spTgt spid="15974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9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9747">
                                            <p:txEl>
                                              <p:pRg st="2" end="2"/>
                                            </p:txEl>
                                          </p:spTgt>
                                        </p:tgtEl>
                                        <p:attrNameLst>
                                          <p:attrName>style.visibility</p:attrName>
                                        </p:attrNameLst>
                                      </p:cBhvr>
                                      <p:to>
                                        <p:strVal val="visible"/>
                                      </p:to>
                                    </p:set>
                                    <p:anim calcmode="lin" valueType="num">
                                      <p:cBhvr additive="base">
                                        <p:cTn id="19" dur="500" fill="hold"/>
                                        <p:tgtEl>
                                          <p:spTgt spid="15974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974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19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57378" name="Picture 2" descr="lincoln"/>
          <p:cNvPicPr>
            <a:picLocks noChangeAspect="1" noChangeArrowheads="1"/>
          </p:cNvPicPr>
          <p:nvPr/>
        </p:nvPicPr>
        <p:blipFill>
          <a:blip r:embed="rId3" cstate="print"/>
          <a:srcRect/>
          <a:stretch>
            <a:fillRect/>
          </a:stretch>
        </p:blipFill>
        <p:spPr bwMode="auto">
          <a:xfrm>
            <a:off x="2490788" y="690563"/>
            <a:ext cx="4162425" cy="5476875"/>
          </a:xfrm>
          <a:prstGeom prst="rect">
            <a:avLst/>
          </a:prstGeom>
          <a:noFill/>
          <a:effectLst>
            <a:outerShdw dist="35921" dir="2700000" algn="ctr" rotWithShape="0">
              <a:schemeClr val="tx1"/>
            </a:outerShdw>
          </a:effectLst>
        </p:spPr>
      </p:pic>
    </p:spTree>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58402" name="Picture 2" descr="Churchill"/>
          <p:cNvPicPr>
            <a:picLocks noChangeAspect="1" noChangeArrowheads="1"/>
          </p:cNvPicPr>
          <p:nvPr/>
        </p:nvPicPr>
        <p:blipFill>
          <a:blip r:embed="rId3" cstate="print"/>
          <a:srcRect/>
          <a:stretch>
            <a:fillRect/>
          </a:stretch>
        </p:blipFill>
        <p:spPr bwMode="auto">
          <a:xfrm>
            <a:off x="2514600" y="990600"/>
            <a:ext cx="4078288" cy="5105400"/>
          </a:xfrm>
          <a:prstGeom prst="rect">
            <a:avLst/>
          </a:prstGeom>
          <a:noFill/>
          <a:effectLst>
            <a:outerShdw dist="35921" dir="2700000" algn="ctr" rotWithShape="0">
              <a:schemeClr val="tx1"/>
            </a:outerShdw>
          </a:effectLst>
        </p:spPr>
      </p:pic>
    </p:spTree>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defRPr/>
            </a:pPr>
            <a:r>
              <a:rPr lang="en-US" sz="7200" dirty="0"/>
              <a:t>Skill #3</a:t>
            </a:r>
          </a:p>
        </p:txBody>
      </p:sp>
      <p:sp>
        <p:nvSpPr>
          <p:cNvPr id="66563" name="Rectangle 3"/>
          <p:cNvSpPr>
            <a:spLocks noGrp="1" noChangeArrowheads="1"/>
          </p:cNvSpPr>
          <p:nvPr>
            <p:ph type="body" idx="1"/>
          </p:nvPr>
        </p:nvSpPr>
        <p:spPr>
          <a:xfrm>
            <a:off x="685800" y="3429000"/>
            <a:ext cx="7772400" cy="4114800"/>
          </a:xfrm>
        </p:spPr>
        <p:txBody>
          <a:bodyPr/>
          <a:lstStyle/>
          <a:p>
            <a:pPr marL="0" indent="0" eaLnBrk="1" hangingPunct="1">
              <a:buFontTx/>
              <a:buNone/>
              <a:defRPr/>
            </a:pPr>
            <a:r>
              <a:rPr lang="en-US" sz="4400" dirty="0"/>
              <a:t>An awareness of the need for attention, as well as a generosity in giving and receiving appreciation.</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656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autoUpdateAnimBg="0"/>
    </p:bldLst>
  </p:timing>
</p:sld>
</file>

<file path=ppt/slides/slide19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7588" name="Rectangle 4"/>
          <p:cNvSpPr>
            <a:spLocks noGrp="1" noChangeArrowheads="1"/>
          </p:cNvSpPr>
          <p:nvPr>
            <p:ph type="title"/>
          </p:nvPr>
        </p:nvSpPr>
        <p:spPr/>
        <p:txBody>
          <a:bodyPr/>
          <a:lstStyle/>
          <a:p>
            <a:pPr eaLnBrk="1" hangingPunct="1">
              <a:defRPr/>
            </a:pPr>
            <a:r>
              <a:rPr lang="en-US" sz="7200" dirty="0"/>
              <a:t>Skill #4</a:t>
            </a:r>
          </a:p>
        </p:txBody>
      </p:sp>
    </p:spTree>
  </p:cSld>
  <p:clrMapOvr>
    <a:masterClrMapping/>
  </p:clrMapOvr>
  <p:transition>
    <p:zoom/>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2813"/>
            <a:ext cx="7772400" cy="1143000"/>
          </a:xfrm>
        </p:spPr>
        <p:txBody>
          <a:bodyPr/>
          <a:lstStyle/>
          <a:p>
            <a:pPr>
              <a:defRPr/>
            </a:pPr>
            <a:r>
              <a:rPr lang="en-US" dirty="0" smtClean="0">
                <a:solidFill>
                  <a:schemeClr val="tx1"/>
                </a:solidFill>
              </a:rPr>
              <a:t>Exercise</a:t>
            </a:r>
            <a:endParaRPr lang="en-US" dirty="0">
              <a:solidFill>
                <a:schemeClr val="tx1"/>
              </a:solidFill>
            </a:endParaRPr>
          </a:p>
        </p:txBody>
      </p:sp>
      <p:sp>
        <p:nvSpPr>
          <p:cNvPr id="3" name="Subtitle 2"/>
          <p:cNvSpPr>
            <a:spLocks noGrp="1"/>
          </p:cNvSpPr>
          <p:nvPr>
            <p:ph type="subTitle" idx="1"/>
          </p:nvPr>
        </p:nvSpPr>
        <p:spPr>
          <a:xfrm>
            <a:off x="1371600" y="2513013"/>
            <a:ext cx="6400800" cy="1752600"/>
          </a:xfrm>
        </p:spPr>
        <p:txBody>
          <a:bodyPr/>
          <a:lstStyle/>
          <a:p>
            <a:pPr>
              <a:defRPr/>
            </a:pPr>
            <a:r>
              <a:rPr lang="en-US" dirty="0" smtClean="0">
                <a:solidFill>
                  <a:schemeClr val="tx1"/>
                </a:solidFill>
              </a:rPr>
              <a:t>Please list three wishes you have at this time in your life.</a:t>
            </a:r>
            <a:br>
              <a:rPr lang="en-US" dirty="0" smtClean="0">
                <a:solidFill>
                  <a:schemeClr val="tx1"/>
                </a:solidFill>
              </a:rPr>
            </a:br>
            <a:endParaRPr lang="en-US" dirty="0" smtClean="0">
              <a:solidFill>
                <a:schemeClr val="tx1"/>
              </a:solidFill>
            </a:endParaRPr>
          </a:p>
          <a:p>
            <a:pPr>
              <a:defRPr/>
            </a:pPr>
            <a:r>
              <a:rPr lang="en-US" dirty="0" smtClean="0">
                <a:solidFill>
                  <a:schemeClr val="tx1"/>
                </a:solidFill>
              </a:rPr>
              <a:t>Please prioritize.</a:t>
            </a:r>
            <a:endParaRPr lang="en-US"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8483" name="Rectangle 3"/>
          <p:cNvSpPr>
            <a:spLocks noGrp="1" noChangeArrowheads="1"/>
          </p:cNvSpPr>
          <p:nvPr>
            <p:ph type="title"/>
          </p:nvPr>
        </p:nvSpPr>
        <p:spPr>
          <a:xfrm>
            <a:off x="319088" y="609600"/>
            <a:ext cx="8316912" cy="1143000"/>
          </a:xfrm>
        </p:spPr>
        <p:txBody>
          <a:bodyPr/>
          <a:lstStyle/>
          <a:p>
            <a:pPr eaLnBrk="1" hangingPunct="1">
              <a:defRPr/>
            </a:pPr>
            <a:r>
              <a:rPr lang="en-US" sz="7200" dirty="0" smtClean="0"/>
              <a:t>Vision/Mission/Purpose</a:t>
            </a:r>
            <a:endParaRPr lang="en-US" sz="7200" dirty="0"/>
          </a:p>
        </p:txBody>
      </p:sp>
      <p:sp>
        <p:nvSpPr>
          <p:cNvPr id="148484" name="Rectangle 4"/>
          <p:cNvSpPr>
            <a:spLocks noGrp="1" noChangeArrowheads="1"/>
          </p:cNvSpPr>
          <p:nvPr>
            <p:ph type="body" idx="1"/>
          </p:nvPr>
        </p:nvSpPr>
        <p:spPr>
          <a:xfrm>
            <a:off x="1824038" y="1981200"/>
            <a:ext cx="6634162" cy="4114800"/>
          </a:xfrm>
        </p:spPr>
        <p:txBody>
          <a:bodyPr/>
          <a:lstStyle/>
          <a:p>
            <a:pPr eaLnBrk="1" hangingPunct="1">
              <a:defRPr/>
            </a:pPr>
            <a:r>
              <a:rPr lang="en-US" dirty="0"/>
              <a:t>Service to Others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4">
                                            <p:txEl>
                                              <p:pRg st="0" end="0"/>
                                            </p:txEl>
                                          </p:spTgt>
                                        </p:tgtEl>
                                        <p:attrNameLst>
                                          <p:attrName>style.visibility</p:attrName>
                                        </p:attrNameLst>
                                      </p:cBhvr>
                                      <p:to>
                                        <p:strVal val="visible"/>
                                      </p:to>
                                    </p:set>
                                    <p:animEffect transition="in" filter="blinds(horizontal)">
                                      <p:cBhvr>
                                        <p:cTn id="7" dur="500"/>
                                        <p:tgtEl>
                                          <p:spTgt spid="148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build="p" bldLvl="2" autoUpdateAnimBg="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725" y="609600"/>
            <a:ext cx="7772400" cy="4114800"/>
          </a:xfrm>
        </p:spPr>
        <p:txBody>
          <a:bodyPr/>
          <a:lstStyle/>
          <a:p>
            <a:pPr marL="0" indent="0">
              <a:buFontTx/>
              <a:buNone/>
              <a:defRPr/>
            </a:pPr>
            <a:r>
              <a:rPr lang="en-US" dirty="0" smtClean="0">
                <a:solidFill>
                  <a:schemeClr val="tx1"/>
                </a:solidFill>
              </a:rPr>
              <a:t>“We’re in the customer-service business; we happen to offer air transportation.  We consider our employees to be our number-one customer, our passengers our second and our shareholders our third.”</a:t>
            </a:r>
            <a:br>
              <a:rPr lang="en-US" dirty="0" smtClean="0">
                <a:solidFill>
                  <a:schemeClr val="tx1"/>
                </a:solidFill>
              </a:rPr>
            </a:br>
            <a:endParaRPr lang="en-US" dirty="0" smtClean="0">
              <a:solidFill>
                <a:schemeClr val="tx1"/>
              </a:solidFill>
            </a:endParaRPr>
          </a:p>
          <a:p>
            <a:pPr algn="r">
              <a:buFontTx/>
              <a:buNone/>
              <a:defRPr/>
            </a:pPr>
            <a:r>
              <a:rPr lang="en-US" sz="2400" dirty="0" smtClean="0">
                <a:solidFill>
                  <a:schemeClr val="tx1"/>
                </a:solidFill>
              </a:rPr>
              <a:t>Colleen Barrett</a:t>
            </a:r>
          </a:p>
          <a:p>
            <a:pPr algn="r">
              <a:buFontTx/>
              <a:buNone/>
              <a:defRPr/>
            </a:pPr>
            <a:r>
              <a:rPr lang="en-US" sz="2400" dirty="0" smtClean="0">
                <a:solidFill>
                  <a:schemeClr val="tx1"/>
                </a:solidFill>
              </a:rPr>
              <a:t>Past CEO, Southwest Airlines</a:t>
            </a:r>
            <a:endParaRPr lang="en-US" sz="2400" dirty="0">
              <a:solidFill>
                <a:schemeClr val="tx1"/>
              </a:solidFill>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55638" y="609600"/>
            <a:ext cx="7924800" cy="4114800"/>
          </a:xfrm>
        </p:spPr>
        <p:txBody>
          <a:bodyPr/>
          <a:lstStyle/>
          <a:p>
            <a:pPr marL="0" indent="0">
              <a:buFontTx/>
              <a:buNone/>
              <a:defRPr/>
            </a:pPr>
            <a:r>
              <a:rPr lang="en-US" sz="2000" dirty="0" smtClean="0"/>
              <a:t>“I’ve been very fortunate to be part of projects that are really big and broad. Airplanes are some of the most sophisticated designs in the world. And the same is true now at Ford, with our full product line. So they’re just very big, large, compelling visions, and the biggest thing I’ve found is that the more that everybody comes together on what their real purpose is, the highest order of that, the better.</a:t>
            </a:r>
          </a:p>
          <a:p>
            <a:pPr marL="0" indent="0">
              <a:buFontTx/>
              <a:buNone/>
              <a:defRPr/>
            </a:pPr>
            <a:endParaRPr lang="en-US" sz="1000" dirty="0" smtClean="0"/>
          </a:p>
          <a:p>
            <a:pPr marL="0" indent="0">
              <a:buFontTx/>
              <a:buNone/>
              <a:defRPr/>
            </a:pPr>
            <a:r>
              <a:rPr lang="en-US" sz="2000" dirty="0" smtClean="0"/>
              <a:t>Is the airplane really about an airplane or is it about getting people together around the world so they can find out how much more alike they are than different? And is a car about just a driving experience or is it about safe and efficient transportation, and your family and freedom?  And so the higher the calling, the higher the compelling vision that you can articulate, the more it pulls everybody in.”</a:t>
            </a:r>
          </a:p>
          <a:p>
            <a:pPr marL="0" indent="0">
              <a:buFontTx/>
              <a:buNone/>
              <a:defRPr/>
            </a:pPr>
            <a:endParaRPr lang="en-US" sz="1000" dirty="0" smtClean="0"/>
          </a:p>
          <a:p>
            <a:pPr marL="0" indent="0">
              <a:buFontTx/>
              <a:buNone/>
              <a:defRPr/>
            </a:pPr>
            <a:r>
              <a:rPr lang="en-US" sz="1800" dirty="0" smtClean="0"/>
              <a:t>				</a:t>
            </a:r>
            <a:r>
              <a:rPr lang="en-US" sz="1600" dirty="0" smtClean="0"/>
              <a:t>Alan R. Mulally</a:t>
            </a:r>
            <a:br>
              <a:rPr lang="en-US" sz="1600" dirty="0" smtClean="0"/>
            </a:br>
            <a:r>
              <a:rPr lang="en-US" sz="1600" dirty="0" smtClean="0"/>
              <a:t>				President and Chief Executive</a:t>
            </a:r>
            <a:br>
              <a:rPr lang="en-US" sz="1600" dirty="0" smtClean="0"/>
            </a:br>
            <a:r>
              <a:rPr lang="en-US" sz="1600" dirty="0" smtClean="0"/>
              <a:t>				Ford Motor Company</a:t>
            </a:r>
          </a:p>
          <a:p>
            <a:pPr>
              <a:defRPr/>
            </a:pP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81923" name="Picture 3" descr="plagues&amp;people"/>
          <p:cNvPicPr>
            <a:picLocks noChangeAspect="1" noChangeArrowheads="1"/>
          </p:cNvPicPr>
          <p:nvPr/>
        </p:nvPicPr>
        <p:blipFill>
          <a:blip r:embed="rId4" cstate="print"/>
          <a:srcRect/>
          <a:stretch>
            <a:fillRect/>
          </a:stretch>
        </p:blipFill>
        <p:spPr bwMode="auto">
          <a:xfrm>
            <a:off x="685800" y="396875"/>
            <a:ext cx="3898900" cy="6032500"/>
          </a:xfrm>
          <a:prstGeom prst="rect">
            <a:avLst/>
          </a:prstGeom>
          <a:noFill/>
          <a:effectLst>
            <a:outerShdw dist="107763" dir="2700000" algn="ctr" rotWithShape="0">
              <a:schemeClr val="tx1"/>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2000"/>
                                  </p:stCondLst>
                                  <p:childTnLst>
                                    <p:set>
                                      <p:cBhvr>
                                        <p:cTn id="6" dur="1" fill="hold">
                                          <p:stCondLst>
                                            <p:cond delay="499"/>
                                          </p:stCondLst>
                                        </p:cTn>
                                        <p:tgtEl>
                                          <p:spTgt spid="81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731520" y="1249680"/>
            <a:ext cx="7772400" cy="4114800"/>
          </a:xfrm>
        </p:spPr>
        <p:txBody>
          <a:bodyPr/>
          <a:lstStyle/>
          <a:p>
            <a:pPr marL="0" indent="0" eaLnBrk="1" hangingPunct="1">
              <a:buNone/>
              <a:defRPr/>
            </a:pPr>
            <a:r>
              <a:rPr lang="en-US" dirty="0" smtClean="0">
                <a:solidFill>
                  <a:schemeClr val="hlink"/>
                </a:solidFill>
              </a:rPr>
              <a:t>7% are thriving in all three</a:t>
            </a:r>
          </a:p>
          <a:p>
            <a:pPr marL="0" indent="0" eaLnBrk="1" hangingPunct="1">
              <a:buNone/>
              <a:defRPr/>
            </a:pPr>
            <a:endParaRPr lang="en-US" dirty="0">
              <a:solidFill>
                <a:schemeClr val="hlink"/>
              </a:solidFill>
            </a:endParaRPr>
          </a:p>
        </p:txBody>
      </p:sp>
      <p:pic>
        <p:nvPicPr>
          <p:cNvPr id="3" name="Picture 2" descr="Well Being0001.jpg"/>
          <p:cNvPicPr>
            <a:picLocks noChangeAspect="1"/>
          </p:cNvPicPr>
          <p:nvPr/>
        </p:nvPicPr>
        <p:blipFill>
          <a:blip r:embed="rId3" cstate="print"/>
          <a:stretch>
            <a:fillRect/>
          </a:stretch>
        </p:blipFill>
        <p:spPr>
          <a:xfrm>
            <a:off x="5556492" y="2910840"/>
            <a:ext cx="2263355" cy="3368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20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120" y="365760"/>
            <a:ext cx="7772400" cy="4114800"/>
          </a:xfrm>
        </p:spPr>
        <p:txBody>
          <a:bodyPr/>
          <a:lstStyle/>
          <a:p>
            <a:pPr marL="0" indent="0">
              <a:buNone/>
            </a:pPr>
            <a:r>
              <a:rPr lang="en-US" sz="2800" dirty="0" smtClean="0"/>
              <a:t>There’s an old Warren Buffett story, that he has three boxes on his desk: in-box, out-box, and too hard. Whenever we’re facing one of those too-hard problems, where we get into an infinite loop and can’t decide what to do, we try to convert it into a straightforward problem by saying, “Well, what’s better for the consumer?”</a:t>
            </a:r>
            <a:endParaRPr lang="en-US" sz="2800" dirty="0"/>
          </a:p>
        </p:txBody>
      </p:sp>
      <p:pic>
        <p:nvPicPr>
          <p:cNvPr id="5" name="Picture 4" descr="amazon-logo.jpg"/>
          <p:cNvPicPr>
            <a:picLocks noChangeAspect="1"/>
          </p:cNvPicPr>
          <p:nvPr/>
        </p:nvPicPr>
        <p:blipFill>
          <a:blip r:embed="rId2" cstate="print"/>
          <a:srcRect l="4239"/>
          <a:stretch>
            <a:fillRect/>
          </a:stretch>
        </p:blipFill>
        <p:spPr>
          <a:xfrm>
            <a:off x="6873240" y="5308610"/>
            <a:ext cx="2270760" cy="1549390"/>
          </a:xfrm>
          <a:prstGeom prst="rect">
            <a:avLst/>
          </a:prstGeom>
        </p:spPr>
      </p:pic>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120" y="365760"/>
            <a:ext cx="7772400" cy="4114800"/>
          </a:xfrm>
        </p:spPr>
        <p:txBody>
          <a:bodyPr/>
          <a:lstStyle/>
          <a:p>
            <a:pPr marL="0" indent="0">
              <a:buNone/>
            </a:pPr>
            <a:r>
              <a:rPr lang="en-US" sz="2400" dirty="0" smtClean="0"/>
              <a:t>….some of the most important things we’ve done over the years have been short-term tactical losers. In the very earliest days (I’m taking you back to 1995), when we started posting customer reviews, a customer might trash a book and the publisher wouldn’t like it. I would get letters from publishers saying, “Why do you allow negative reviews on your website? Why don’t you just show the positive reviews?  One letter in particular said,” Maybe you don’t understand your business, You make  money when you </a:t>
            </a:r>
            <a:r>
              <a:rPr lang="en-US" sz="2400" i="1" dirty="0" smtClean="0"/>
              <a:t>sell</a:t>
            </a:r>
            <a:r>
              <a:rPr lang="en-US" sz="2400" dirty="0" smtClean="0"/>
              <a:t>  things.” But I thought to myself , We don’t make money when we sell things, we make money when we help customers make purchase decisions.”</a:t>
            </a:r>
          </a:p>
        </p:txBody>
      </p:sp>
      <p:pic>
        <p:nvPicPr>
          <p:cNvPr id="4" name="Picture 3" descr="amazon-logo.jpg"/>
          <p:cNvPicPr>
            <a:picLocks noChangeAspect="1"/>
          </p:cNvPicPr>
          <p:nvPr/>
        </p:nvPicPr>
        <p:blipFill>
          <a:blip r:embed="rId2" cstate="print"/>
          <a:srcRect l="4239"/>
          <a:stretch>
            <a:fillRect/>
          </a:stretch>
        </p:blipFill>
        <p:spPr>
          <a:xfrm>
            <a:off x="6873240" y="5308610"/>
            <a:ext cx="2270760" cy="1549390"/>
          </a:xfrm>
          <a:prstGeom prst="rect">
            <a:avLst/>
          </a:prstGeom>
        </p:spPr>
      </p:pic>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79120" y="365760"/>
            <a:ext cx="7772400" cy="4114800"/>
          </a:xfrm>
        </p:spPr>
        <p:txBody>
          <a:bodyPr/>
          <a:lstStyle/>
          <a:p>
            <a:pPr marL="0" indent="0">
              <a:buNone/>
            </a:pPr>
            <a:r>
              <a:rPr lang="en-US" sz="2800" dirty="0" smtClean="0"/>
              <a:t>There’s another situation too, where I think being customer focused is better, and that’s when you are a leader. If you’re competitor-focused, you tend to slack off when your benchmarks say you’re the best. But if your focus is on customers, you keep improving. </a:t>
            </a:r>
          </a:p>
          <a:p>
            <a:pPr marL="0" indent="0">
              <a:buNone/>
            </a:pPr>
            <a:endParaRPr lang="en-US" sz="1800" dirty="0" smtClean="0"/>
          </a:p>
          <a:p>
            <a:pPr marL="0" indent="0">
              <a:buNone/>
            </a:pPr>
            <a:r>
              <a:rPr lang="en-US" sz="1800" dirty="0" smtClean="0"/>
              <a:t>					Jeff Bezos, CEO</a:t>
            </a:r>
            <a:br>
              <a:rPr lang="en-US" sz="1800" dirty="0" smtClean="0"/>
            </a:br>
            <a:r>
              <a:rPr lang="en-US" sz="1800" dirty="0" smtClean="0"/>
              <a:t>					Amazon</a:t>
            </a:r>
            <a:br>
              <a:rPr lang="en-US" sz="1800" dirty="0" smtClean="0"/>
            </a:br>
            <a:r>
              <a:rPr lang="en-US" sz="1800" dirty="0" smtClean="0"/>
              <a:t>					</a:t>
            </a:r>
            <a:r>
              <a:rPr lang="en-US" sz="1800" u="sng" dirty="0" smtClean="0"/>
              <a:t>Harvard Business Review</a:t>
            </a:r>
            <a:r>
              <a:rPr lang="en-US" sz="1800" dirty="0" smtClean="0"/>
              <a:t/>
            </a:r>
            <a:br>
              <a:rPr lang="en-US" sz="1800" dirty="0" smtClean="0"/>
            </a:br>
            <a:r>
              <a:rPr lang="en-US" sz="1800" dirty="0" smtClean="0"/>
              <a:t>					October, 2007</a:t>
            </a:r>
          </a:p>
          <a:p>
            <a:pPr marL="0" indent="0">
              <a:buNone/>
            </a:pPr>
            <a:endParaRPr lang="en-US" sz="1800" dirty="0"/>
          </a:p>
        </p:txBody>
      </p:sp>
      <p:pic>
        <p:nvPicPr>
          <p:cNvPr id="4" name="Picture 3" descr="amazon-logo.jpg"/>
          <p:cNvPicPr>
            <a:picLocks noChangeAspect="1"/>
          </p:cNvPicPr>
          <p:nvPr/>
        </p:nvPicPr>
        <p:blipFill>
          <a:blip r:embed="rId2" cstate="print"/>
          <a:srcRect l="4239"/>
          <a:stretch>
            <a:fillRect/>
          </a:stretch>
        </p:blipFill>
        <p:spPr>
          <a:xfrm>
            <a:off x="6873240" y="5308610"/>
            <a:ext cx="2270760" cy="1549390"/>
          </a:xfrm>
          <a:prstGeom prst="rect">
            <a:avLst/>
          </a:prstGeom>
        </p:spPr>
      </p:pic>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85800" y="1813560"/>
            <a:ext cx="7772400" cy="4114800"/>
          </a:xfrm>
        </p:spPr>
        <p:txBody>
          <a:bodyPr/>
          <a:lstStyle/>
          <a:p>
            <a:pPr>
              <a:buNone/>
            </a:pPr>
            <a:r>
              <a:rPr lang="en-US" sz="2400" dirty="0" smtClean="0"/>
              <a:t>Samuel Pierpoint Langley</a:t>
            </a:r>
          </a:p>
          <a:p>
            <a:pPr lvl="0">
              <a:spcBef>
                <a:spcPts val="0"/>
              </a:spcBef>
            </a:pPr>
            <a:r>
              <a:rPr lang="en-US" sz="2400" dirty="0" smtClean="0"/>
              <a:t>His dream was to build the first airplane</a:t>
            </a:r>
          </a:p>
          <a:p>
            <a:pPr lvl="0">
              <a:spcBef>
                <a:spcPts val="0"/>
              </a:spcBef>
            </a:pPr>
            <a:r>
              <a:rPr lang="en-US" sz="2400" dirty="0" smtClean="0"/>
              <a:t>Professor of Mathematics at the US Naval Academy</a:t>
            </a:r>
          </a:p>
          <a:p>
            <a:pPr lvl="0">
              <a:spcBef>
                <a:spcPts val="0"/>
              </a:spcBef>
            </a:pPr>
            <a:r>
              <a:rPr lang="en-US" sz="2400" dirty="0" smtClean="0"/>
              <a:t>The War Department gave him $50,000</a:t>
            </a:r>
          </a:p>
          <a:p>
            <a:pPr lvl="0">
              <a:spcBef>
                <a:spcPts val="0"/>
              </a:spcBef>
            </a:pPr>
            <a:r>
              <a:rPr lang="en-US" sz="2400" dirty="0" smtClean="0"/>
              <a:t>He assembled a highly qualified team</a:t>
            </a:r>
          </a:p>
          <a:p>
            <a:pPr lvl="0">
              <a:spcBef>
                <a:spcPts val="0"/>
              </a:spcBef>
            </a:pPr>
            <a:r>
              <a:rPr lang="en-US" sz="2400" dirty="0" smtClean="0"/>
              <a:t>The </a:t>
            </a:r>
            <a:r>
              <a:rPr lang="en-US" sz="2400" i="1" dirty="0" smtClean="0"/>
              <a:t>New York Times </a:t>
            </a:r>
            <a:r>
              <a:rPr lang="en-US" sz="2400" dirty="0" smtClean="0"/>
              <a:t>followed his team’s progress</a:t>
            </a:r>
          </a:p>
          <a:p>
            <a:pPr lvl="0">
              <a:spcBef>
                <a:spcPts val="0"/>
              </a:spcBef>
            </a:pPr>
            <a:r>
              <a:rPr lang="en-US" sz="2400" dirty="0" smtClean="0"/>
              <a:t>Langley wanted to be first, to be famous, to be rich</a:t>
            </a:r>
          </a:p>
          <a:p>
            <a:pPr lvl="0">
              <a:spcBef>
                <a:spcPts val="0"/>
              </a:spcBef>
            </a:pPr>
            <a:r>
              <a:rPr lang="en-US" sz="2400" dirty="0" smtClean="0"/>
              <a:t>He saw the airplane as his ticket to fame and fortune</a:t>
            </a:r>
          </a:p>
          <a:p>
            <a:endParaRPr lang="en-US" sz="2400" dirty="0"/>
          </a:p>
        </p:txBody>
      </p:sp>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85800" y="1813560"/>
            <a:ext cx="7772400" cy="4114800"/>
          </a:xfrm>
        </p:spPr>
        <p:txBody>
          <a:bodyPr/>
          <a:lstStyle/>
          <a:p>
            <a:pPr>
              <a:spcBef>
                <a:spcPts val="0"/>
              </a:spcBef>
              <a:buNone/>
            </a:pPr>
            <a:r>
              <a:rPr lang="en-US" sz="2400" dirty="0" smtClean="0"/>
              <a:t>Orville and Wilbur Wright</a:t>
            </a:r>
          </a:p>
          <a:p>
            <a:pPr lvl="0">
              <a:spcBef>
                <a:spcPts val="0"/>
              </a:spcBef>
            </a:pPr>
            <a:r>
              <a:rPr lang="en-US" sz="2400" dirty="0" smtClean="0"/>
              <a:t>Wanted to build a flying machine</a:t>
            </a:r>
          </a:p>
          <a:p>
            <a:pPr lvl="0">
              <a:spcBef>
                <a:spcPts val="0"/>
              </a:spcBef>
            </a:pPr>
            <a:r>
              <a:rPr lang="en-US" sz="2400" dirty="0" smtClean="0"/>
              <a:t>Had no funding</a:t>
            </a:r>
          </a:p>
          <a:p>
            <a:pPr lvl="0">
              <a:spcBef>
                <a:spcPts val="0"/>
              </a:spcBef>
            </a:pPr>
            <a:r>
              <a:rPr lang="en-US" sz="2400" dirty="0" smtClean="0"/>
              <a:t>Used proceeds from their bicycle shop</a:t>
            </a:r>
          </a:p>
          <a:p>
            <a:pPr lvl="0">
              <a:spcBef>
                <a:spcPts val="0"/>
              </a:spcBef>
            </a:pPr>
            <a:r>
              <a:rPr lang="en-US" sz="2400" dirty="0" smtClean="0"/>
              <a:t>No one on their team had a college education, some had not finished high school</a:t>
            </a:r>
          </a:p>
          <a:p>
            <a:pPr lvl="0">
              <a:spcBef>
                <a:spcPts val="0"/>
              </a:spcBef>
            </a:pPr>
            <a:r>
              <a:rPr lang="en-US" sz="2400" dirty="0" smtClean="0"/>
              <a:t>They believed a flying machine would change the world</a:t>
            </a:r>
          </a:p>
          <a:p>
            <a:pPr lvl="0">
              <a:spcBef>
                <a:spcPts val="0"/>
              </a:spcBef>
            </a:pPr>
            <a:r>
              <a:rPr lang="en-US" sz="2400" dirty="0" smtClean="0"/>
              <a:t>They experienced countless failures. They took five sets of parts every time they tried their flights</a:t>
            </a:r>
          </a:p>
          <a:p>
            <a:pPr lvl="0">
              <a:spcBef>
                <a:spcPts val="0"/>
              </a:spcBef>
            </a:pPr>
            <a:r>
              <a:rPr lang="en-US" sz="2400" dirty="0" smtClean="0"/>
              <a:t>Their first flight went unnoticed, no reporters were there</a:t>
            </a: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85800" y="1813560"/>
            <a:ext cx="7772400" cy="4114800"/>
          </a:xfrm>
        </p:spPr>
        <p:txBody>
          <a:bodyPr/>
          <a:lstStyle/>
          <a:p>
            <a:pPr marL="0" indent="0" algn="ctr">
              <a:spcBef>
                <a:spcPts val="0"/>
              </a:spcBef>
              <a:buNone/>
            </a:pPr>
            <a:r>
              <a:rPr lang="en-US" sz="3200" dirty="0" smtClean="0"/>
              <a:t>Langley quit his project, his efforts, on December 19, 1903,days after the Wright Brother’s successful flight.</a:t>
            </a:r>
            <a:endParaRPr lang="en-US" sz="3200" dirty="0"/>
          </a:p>
        </p:txBody>
      </p:sp>
      <p:pic>
        <p:nvPicPr>
          <p:cNvPr id="4" name="Picture 3" descr="wrightbros.jpg"/>
          <p:cNvPicPr>
            <a:picLocks noChangeAspect="1"/>
          </p:cNvPicPr>
          <p:nvPr/>
        </p:nvPicPr>
        <p:blipFill>
          <a:blip r:embed="rId2" cstate="print"/>
          <a:stretch>
            <a:fillRect/>
          </a:stretch>
        </p:blipFill>
        <p:spPr>
          <a:xfrm>
            <a:off x="2660332" y="3931920"/>
            <a:ext cx="3457575" cy="2743200"/>
          </a:xfrm>
          <a:prstGeom prst="rect">
            <a:avLst/>
          </a:prstGeom>
        </p:spPr>
      </p:pic>
    </p:spTree>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61416" y="1813560"/>
            <a:ext cx="7772400" cy="4114800"/>
          </a:xfrm>
        </p:spPr>
        <p:txBody>
          <a:bodyPr lIns="0"/>
          <a:lstStyle/>
          <a:p>
            <a:pPr marL="1588" indent="-1588">
              <a:spcBef>
                <a:spcPts val="0"/>
              </a:spcBef>
              <a:buNone/>
            </a:pPr>
            <a:r>
              <a:rPr lang="en-US" sz="2400" dirty="0" smtClean="0"/>
              <a:t>If you’re inventing and pioneering, you have to be willing to be misunderstood for long periods of time.  One early example is customer reviews.  A book publisher told me, “You don’t understand your business. You make money when you sell things. Why do you allow negative reviews?”  And I thought, “We don’t make money when we sell things; we make money when we help customers make purchase decisions.”</a:t>
            </a:r>
          </a:p>
          <a:p>
            <a:pPr marL="1588" indent="-1588">
              <a:spcBef>
                <a:spcPts val="0"/>
              </a:spcBef>
              <a:buNone/>
            </a:pPr>
            <a:endParaRPr lang="en-US" sz="1000" dirty="0" smtClean="0"/>
          </a:p>
          <a:p>
            <a:pPr marL="1588" indent="-1588">
              <a:spcBef>
                <a:spcPts val="0"/>
              </a:spcBef>
              <a:buNone/>
            </a:pPr>
            <a:r>
              <a:rPr lang="en-US" sz="1800" dirty="0" smtClean="0"/>
              <a:t>	Jeff Bezos, CEO Amazon </a:t>
            </a:r>
          </a:p>
          <a:p>
            <a:pPr marL="1588" indent="-1588">
              <a:spcBef>
                <a:spcPts val="0"/>
              </a:spcBef>
              <a:buNone/>
            </a:pPr>
            <a:r>
              <a:rPr lang="en-US" sz="1800" i="1" dirty="0" smtClean="0"/>
              <a:t>Harvard Business Review</a:t>
            </a:r>
            <a:r>
              <a:rPr lang="en-US" sz="1800" dirty="0" smtClean="0"/>
              <a:t>, January 2013, p85</a:t>
            </a:r>
          </a:p>
        </p:txBody>
      </p:sp>
    </p:spTree>
    <p:extLst>
      <p:ext uri="{BB962C8B-B14F-4D97-AF65-F5344CB8AC3E}">
        <p14:creationId xmlns:p14="http://schemas.microsoft.com/office/powerpoint/2010/main" val="91977550"/>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Service</a:t>
            </a:r>
            <a:endParaRPr lang="en-US" dirty="0"/>
          </a:p>
        </p:txBody>
      </p:sp>
      <p:sp>
        <p:nvSpPr>
          <p:cNvPr id="3" name="Content Placeholder 2"/>
          <p:cNvSpPr>
            <a:spLocks noGrp="1"/>
          </p:cNvSpPr>
          <p:nvPr>
            <p:ph idx="1"/>
          </p:nvPr>
        </p:nvSpPr>
        <p:spPr>
          <a:xfrm>
            <a:off x="661416" y="1813560"/>
            <a:ext cx="7772400" cy="4114800"/>
          </a:xfrm>
        </p:spPr>
        <p:txBody>
          <a:bodyPr lIns="0"/>
          <a:lstStyle/>
          <a:p>
            <a:pPr marL="1588" indent="-1588">
              <a:spcBef>
                <a:spcPts val="0"/>
              </a:spcBef>
              <a:buNone/>
            </a:pPr>
            <a:endParaRPr lang="en-US" sz="2400" dirty="0" smtClean="0"/>
          </a:p>
          <a:p>
            <a:pPr marL="1588" indent="-1588">
              <a:spcBef>
                <a:spcPts val="0"/>
              </a:spcBef>
              <a:buNone/>
            </a:pPr>
            <a:r>
              <a:rPr lang="en-US" sz="2400" dirty="0" smtClean="0"/>
              <a:t>Frontline Ritz employees – new hires and veterans – meet for 15 minutes each day to share stories of how they wowed guests and discuss ways to improve customer service.</a:t>
            </a:r>
          </a:p>
          <a:p>
            <a:pPr marL="1588" indent="-1588">
              <a:spcBef>
                <a:spcPts val="0"/>
              </a:spcBef>
              <a:buNone/>
            </a:pPr>
            <a:endParaRPr lang="en-US" sz="1000" dirty="0" smtClean="0"/>
          </a:p>
          <a:p>
            <a:pPr marL="1588" indent="-1588">
              <a:spcBef>
                <a:spcPts val="0"/>
              </a:spcBef>
              <a:buNone/>
            </a:pPr>
            <a:endParaRPr lang="en-US" sz="1800" dirty="0" smtClean="0"/>
          </a:p>
          <a:p>
            <a:pPr marL="1588" indent="-1588">
              <a:spcBef>
                <a:spcPts val="0"/>
              </a:spcBef>
              <a:buNone/>
            </a:pPr>
            <a:r>
              <a:rPr lang="en-US" sz="1800" dirty="0" smtClean="0"/>
              <a:t>Joseph Hall and Eric Johnson.  When should a process be art, not science. </a:t>
            </a:r>
          </a:p>
          <a:p>
            <a:pPr marL="1588" indent="-1588">
              <a:spcBef>
                <a:spcPts val="0"/>
              </a:spcBef>
              <a:buNone/>
            </a:pPr>
            <a:r>
              <a:rPr lang="en-US" sz="1800" i="1" dirty="0" smtClean="0"/>
              <a:t>Harvard Business Review</a:t>
            </a:r>
            <a:r>
              <a:rPr lang="en-US" sz="1800" dirty="0" smtClean="0"/>
              <a:t>, March 2009, p6</a:t>
            </a:r>
          </a:p>
        </p:txBody>
      </p:sp>
    </p:spTree>
    <p:extLst>
      <p:ext uri="{BB962C8B-B14F-4D97-AF65-F5344CB8AC3E}">
        <p14:creationId xmlns:p14="http://schemas.microsoft.com/office/powerpoint/2010/main" val="537894194"/>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rPr>
              <a:t>Service</a:t>
            </a:r>
            <a:endParaRPr lang="en-US" dirty="0">
              <a:solidFill>
                <a:srgbClr val="C00000"/>
              </a:solidFill>
            </a:endParaRPr>
          </a:p>
        </p:txBody>
      </p:sp>
      <p:sp>
        <p:nvSpPr>
          <p:cNvPr id="3" name="Content Placeholder 2"/>
          <p:cNvSpPr>
            <a:spLocks noGrp="1"/>
          </p:cNvSpPr>
          <p:nvPr>
            <p:ph idx="1"/>
          </p:nvPr>
        </p:nvSpPr>
        <p:spPr>
          <a:xfrm>
            <a:off x="685800" y="1813560"/>
            <a:ext cx="7772400" cy="4114800"/>
          </a:xfrm>
        </p:spPr>
        <p:txBody>
          <a:bodyPr/>
          <a:lstStyle/>
          <a:p>
            <a:pPr marL="0" indent="0">
              <a:buNone/>
            </a:pPr>
            <a:r>
              <a:rPr lang="en-US" sz="3200" dirty="0" smtClean="0">
                <a:solidFill>
                  <a:srgbClr val="C00000"/>
                </a:solidFill>
              </a:rPr>
              <a:t>We’re in the business of building an organization, an institution, we hope will be here fifty years from now. And paying people good wages and keeping people working with you is very good business.</a:t>
            </a:r>
          </a:p>
          <a:p>
            <a:pPr>
              <a:buNone/>
            </a:pPr>
            <a:r>
              <a:rPr lang="en-US" sz="2000" dirty="0" smtClean="0">
                <a:solidFill>
                  <a:srgbClr val="C00000"/>
                </a:solidFill>
              </a:rPr>
              <a:t>					</a:t>
            </a:r>
            <a:r>
              <a:rPr lang="en-US" sz="2400" dirty="0" smtClean="0">
                <a:solidFill>
                  <a:srgbClr val="C00000"/>
                </a:solidFill>
              </a:rPr>
              <a:t>Jim Sinegal, Co-Founder</a:t>
            </a:r>
            <a:br>
              <a:rPr lang="en-US" sz="2400" dirty="0" smtClean="0">
                <a:solidFill>
                  <a:srgbClr val="C00000"/>
                </a:solidFill>
              </a:rPr>
            </a:br>
            <a:r>
              <a:rPr lang="en-US" sz="2400" dirty="0" smtClean="0">
                <a:solidFill>
                  <a:srgbClr val="C00000"/>
                </a:solidFill>
              </a:rPr>
              <a:t>				</a:t>
            </a:r>
            <a:endParaRPr lang="en-US" sz="2000" dirty="0" smtClean="0">
              <a:solidFill>
                <a:srgbClr val="C00000"/>
              </a:solidFill>
            </a:endParaRPr>
          </a:p>
          <a:p>
            <a:endParaRPr lang="en-US" sz="2000" dirty="0">
              <a:solidFill>
                <a:srgbClr val="C00000"/>
              </a:solidFill>
            </a:endParaRPr>
          </a:p>
        </p:txBody>
      </p:sp>
      <p:pic>
        <p:nvPicPr>
          <p:cNvPr id="5" name="Picture 4" descr="Costco_Logo.jpg"/>
          <p:cNvPicPr>
            <a:picLocks noChangeAspect="1"/>
          </p:cNvPicPr>
          <p:nvPr/>
        </p:nvPicPr>
        <p:blipFill>
          <a:blip r:embed="rId2" cstate="print"/>
          <a:stretch>
            <a:fillRect/>
          </a:stretch>
        </p:blipFill>
        <p:spPr>
          <a:xfrm>
            <a:off x="4378472" y="5430882"/>
            <a:ext cx="2385911" cy="680357"/>
          </a:xfrm>
          <a:prstGeom prst="rect">
            <a:avLst/>
          </a:prstGeom>
        </p:spPr>
      </p:pic>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bg>
      <p:bgPr>
        <a:gradFill>
          <a:gsLst>
            <a:gs pos="0">
              <a:srgbClr val="D6B19C"/>
            </a:gs>
            <a:gs pos="30000">
              <a:srgbClr val="D49E6C"/>
            </a:gs>
            <a:gs pos="70000">
              <a:srgbClr val="A65528"/>
            </a:gs>
            <a:gs pos="100000">
              <a:srgbClr val="663012"/>
            </a:gs>
          </a:gsLst>
          <a:lin ang="27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48640" y="274320"/>
            <a:ext cx="7772400" cy="4114800"/>
          </a:xfrm>
        </p:spPr>
        <p:txBody>
          <a:bodyPr/>
          <a:lstStyle/>
          <a:p>
            <a:pPr marL="0" indent="0">
              <a:buNone/>
            </a:pPr>
            <a:r>
              <a:rPr lang="en-US" sz="3200" dirty="0" smtClean="0"/>
              <a:t>I have yet to encounter a company that has achieved extremely high customer loyalty without fostering similarly high loyalty among employees.</a:t>
            </a:r>
          </a:p>
          <a:p>
            <a:pPr marL="0" indent="0">
              <a:buNone/>
            </a:pPr>
            <a:endParaRPr lang="en-US" sz="3200" dirty="0" smtClean="0"/>
          </a:p>
          <a:p>
            <a:pPr marL="0" indent="0">
              <a:buNone/>
            </a:pPr>
            <a:r>
              <a:rPr lang="en-US" sz="3200" dirty="0" smtClean="0"/>
              <a:t>Leaders who are dedicated to treating people right drive themselves to deliver superior value to customers, which allows them to attract and retain the best employees</a:t>
            </a:r>
            <a:endParaRPr lang="en-US" sz="3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pic>
        <p:nvPicPr>
          <p:cNvPr id="5" name="Picture 4" descr="Overcoming Odds0001.jpg"/>
          <p:cNvPicPr>
            <a:picLocks noChangeAspect="1"/>
          </p:cNvPicPr>
          <p:nvPr/>
        </p:nvPicPr>
        <p:blipFill>
          <a:blip r:embed="rId3" cstate="print"/>
          <a:srcRect b="1673"/>
          <a:stretch>
            <a:fillRect/>
          </a:stretch>
        </p:blipFill>
        <p:spPr>
          <a:xfrm>
            <a:off x="2286000" y="203527"/>
            <a:ext cx="4221480" cy="6395393"/>
          </a:xfrm>
          <a:prstGeom prst="rect">
            <a:avLst/>
          </a:prstGeom>
        </p:spPr>
      </p:pic>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bg>
      <p:bgPr>
        <a:gradFill>
          <a:gsLst>
            <a:gs pos="0">
              <a:srgbClr val="D6B19C"/>
            </a:gs>
            <a:gs pos="30000">
              <a:srgbClr val="D49E6C"/>
            </a:gs>
            <a:gs pos="70000">
              <a:srgbClr val="A65528"/>
            </a:gs>
            <a:gs pos="100000">
              <a:srgbClr val="663012"/>
            </a:gs>
          </a:gsLst>
          <a:lin ang="27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48640" y="274320"/>
            <a:ext cx="7772400" cy="4114800"/>
          </a:xfrm>
        </p:spPr>
        <p:txBody>
          <a:bodyPr/>
          <a:lstStyle/>
          <a:p>
            <a:pPr marL="0" indent="0">
              <a:buNone/>
            </a:pPr>
            <a:r>
              <a:rPr lang="en-US" sz="3200" dirty="0" smtClean="0"/>
              <a:t>…providing excellent service and value generates pride and a sense of purpose among employees.  Dedicated employees who put customers’ needs ahead of their own short-term interests reinforce the organization’s capacity to generate superior results.</a:t>
            </a:r>
          </a:p>
          <a:p>
            <a:pPr marL="0" indent="0" algn="r">
              <a:buNone/>
            </a:pPr>
            <a:r>
              <a:rPr lang="en-US" sz="3200" dirty="0" smtClean="0"/>
              <a:t/>
            </a:r>
            <a:br>
              <a:rPr lang="en-US" sz="3200" dirty="0" smtClean="0"/>
            </a:br>
            <a:r>
              <a:rPr lang="en-US" sz="3200" dirty="0" smtClean="0"/>
              <a:t/>
            </a:r>
            <a:br>
              <a:rPr lang="en-US" sz="3200" dirty="0" smtClean="0"/>
            </a:br>
            <a:r>
              <a:rPr lang="en-US" sz="2400" dirty="0" smtClean="0"/>
              <a:t>Frederick F. Reichheld</a:t>
            </a:r>
          </a:p>
          <a:p>
            <a:pPr marL="0" indent="0" algn="r">
              <a:buNone/>
            </a:pPr>
            <a:r>
              <a:rPr lang="en-US" sz="2400" dirty="0" smtClean="0"/>
              <a:t>“Lead for Loyalty”</a:t>
            </a:r>
          </a:p>
          <a:p>
            <a:pPr marL="0" indent="0" algn="r">
              <a:buNone/>
            </a:pPr>
            <a:r>
              <a:rPr lang="en-US" sz="2400" u="sng" dirty="0" smtClean="0"/>
              <a:t>Harvard Business Review</a:t>
            </a:r>
            <a:r>
              <a:rPr lang="en-US" sz="2400" dirty="0" smtClean="0"/>
              <a:t>, July 2001</a:t>
            </a:r>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Story Telling</a:t>
            </a:r>
            <a:endParaRPr lang="en-US" dirty="0"/>
          </a:p>
        </p:txBody>
      </p:sp>
      <p:sp>
        <p:nvSpPr>
          <p:cNvPr id="3" name="Content Placeholder 2"/>
          <p:cNvSpPr>
            <a:spLocks noGrp="1"/>
          </p:cNvSpPr>
          <p:nvPr>
            <p:ph idx="1"/>
          </p:nvPr>
        </p:nvSpPr>
        <p:spPr/>
        <p:txBody>
          <a:bodyPr/>
          <a:lstStyle/>
          <a:p>
            <a:pPr lvl="0"/>
            <a:r>
              <a:rPr lang="en-US" dirty="0" smtClean="0"/>
              <a:t>Nordstrom: wrapping a gift bought at Macy’s</a:t>
            </a:r>
          </a:p>
          <a:p>
            <a:pPr lvl="0"/>
            <a:r>
              <a:rPr lang="en-US" dirty="0" smtClean="0"/>
              <a:t>Nordstrom: making a home delivery to a customer who needed a last-minute delivery</a:t>
            </a:r>
          </a:p>
          <a:p>
            <a:pPr lvl="0"/>
            <a:r>
              <a:rPr lang="en-US" dirty="0" smtClean="0"/>
              <a:t>Costco: the salmon tale</a:t>
            </a:r>
          </a:p>
          <a:p>
            <a:pPr>
              <a:buNone/>
            </a:pPr>
            <a:endParaRPr lang="en-US" dirty="0"/>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295400"/>
            <a:ext cx="7772400" cy="4800600"/>
          </a:xfrm>
        </p:spPr>
        <p:txBody>
          <a:bodyPr/>
          <a:lstStyle/>
          <a:p>
            <a:pPr marL="0" indent="0">
              <a:buNone/>
            </a:pPr>
            <a:r>
              <a:rPr lang="en-US" dirty="0" smtClean="0"/>
              <a:t>That business purpose and business mission are so rarely given adequate thought is perhaps the most important cause of business frustration and failure.</a:t>
            </a:r>
          </a:p>
          <a:p>
            <a:pPr marL="0" indent="0">
              <a:buNone/>
            </a:pPr>
            <a:endParaRPr lang="en-US" dirty="0" smtClean="0"/>
          </a:p>
          <a:p>
            <a:pPr marL="0" indent="0" algn="r">
              <a:buNone/>
            </a:pPr>
            <a:r>
              <a:rPr lang="en-US" sz="2800" dirty="0" smtClean="0"/>
              <a:t>Peter Drucker</a:t>
            </a:r>
            <a:endParaRPr lang="en-US" sz="2800" dirty="0"/>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9224" y="1161288"/>
            <a:ext cx="7772400" cy="4800600"/>
          </a:xfrm>
        </p:spPr>
        <p:txBody>
          <a:bodyPr/>
          <a:lstStyle/>
          <a:p>
            <a:pPr marL="0" indent="0">
              <a:buNone/>
            </a:pPr>
            <a:r>
              <a:rPr lang="en-US" sz="3200" dirty="0">
                <a:effectLst/>
              </a:rPr>
              <a:t>The year was 1987. Alcoa was in trouble and the stock reflected t. A new CEO, Paul O’Neill was appointed. He took to the podium to reassure and inspire investors and his first words were:</a:t>
            </a:r>
          </a:p>
          <a:p>
            <a:pPr marL="0" indent="0">
              <a:buNone/>
            </a:pPr>
            <a:r>
              <a:rPr lang="en-US" sz="3200" dirty="0">
                <a:effectLst/>
              </a:rPr>
              <a:t>“ I want to talk to you about worker safety.”</a:t>
            </a:r>
          </a:p>
        </p:txBody>
      </p:sp>
    </p:spTree>
    <p:extLst>
      <p:ext uri="{BB962C8B-B14F-4D97-AF65-F5344CB8AC3E}">
        <p14:creationId xmlns:p14="http://schemas.microsoft.com/office/powerpoint/2010/main" val="935473681"/>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37032" y="466344"/>
            <a:ext cx="7772400" cy="4800600"/>
          </a:xfrm>
        </p:spPr>
        <p:txBody>
          <a:bodyPr/>
          <a:lstStyle/>
          <a:p>
            <a:pPr marL="0" indent="0">
              <a:buNone/>
            </a:pPr>
            <a:r>
              <a:rPr lang="en-US" sz="2400" dirty="0">
                <a:effectLst/>
              </a:rPr>
              <a:t>Audience investors tried t ask about other aspects of his plan and he responded</a:t>
            </a:r>
            <a:r>
              <a:rPr lang="en-US" sz="2400" dirty="0" smtClean="0">
                <a:effectLst/>
              </a:rPr>
              <a:t>:</a:t>
            </a:r>
            <a:br>
              <a:rPr lang="en-US" sz="2400" dirty="0" smtClean="0">
                <a:effectLst/>
              </a:rPr>
            </a:br>
            <a:endParaRPr lang="en-US" sz="1800" dirty="0">
              <a:effectLst/>
            </a:endParaRPr>
          </a:p>
          <a:p>
            <a:pPr marL="0" indent="0">
              <a:buNone/>
            </a:pPr>
            <a:r>
              <a:rPr lang="en-US" sz="2400" dirty="0">
                <a:effectLst/>
              </a:rPr>
              <a:t>“I’m not certain you heard me. If you want to understand how Alcoa is doing, you need to look at our workplace safety figures. If we bring our injury rates down, it won’t be because of cheerleading or the nonsense you sometimes hear from other CEOs. It will be because the individuals at this company have agreed to become part of something important: They devoted themselves to create a habit of excellence. Safety </a:t>
            </a:r>
            <a:r>
              <a:rPr lang="en-US" sz="2400" dirty="0" smtClean="0">
                <a:effectLst/>
              </a:rPr>
              <a:t>will </a:t>
            </a:r>
            <a:r>
              <a:rPr lang="en-US" sz="2400" dirty="0">
                <a:effectLst/>
              </a:rPr>
              <a:t>be an indicator that we’re making progress in changing our habits across the entire institution. That’s how we should be judged.”</a:t>
            </a:r>
          </a:p>
        </p:txBody>
      </p:sp>
    </p:spTree>
    <p:extLst>
      <p:ext uri="{BB962C8B-B14F-4D97-AF65-F5344CB8AC3E}">
        <p14:creationId xmlns:p14="http://schemas.microsoft.com/office/powerpoint/2010/main" val="3376973298"/>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9224" y="1161288"/>
            <a:ext cx="7772400" cy="4800600"/>
          </a:xfrm>
        </p:spPr>
        <p:txBody>
          <a:bodyPr/>
          <a:lstStyle/>
          <a:p>
            <a:pPr marL="0" indent="0">
              <a:buNone/>
            </a:pPr>
            <a:r>
              <a:rPr lang="en-US" sz="3200" dirty="0">
                <a:effectLst/>
              </a:rPr>
              <a:t>Within a year Alcoa’s profits hit a record high. By the time of Paul O’Neill’s retirement, the company’s annual net income was five times larger than when he arrived, and its market capitalization had risen by $27 billion.</a:t>
            </a:r>
          </a:p>
        </p:txBody>
      </p:sp>
    </p:spTree>
    <p:extLst>
      <p:ext uri="{BB962C8B-B14F-4D97-AF65-F5344CB8AC3E}">
        <p14:creationId xmlns:p14="http://schemas.microsoft.com/office/powerpoint/2010/main" val="2521581132"/>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30000">
              <a:srgbClr val="D49E6C"/>
            </a:gs>
            <a:gs pos="70000">
              <a:srgbClr val="A65528"/>
            </a:gs>
            <a:gs pos="100000">
              <a:srgbClr val="663012"/>
            </a:gs>
          </a:gsLst>
          <a:lin ang="5400000" scaled="1"/>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24840" y="624840"/>
            <a:ext cx="7772400" cy="4800600"/>
          </a:xfrm>
        </p:spPr>
        <p:txBody>
          <a:bodyPr/>
          <a:lstStyle/>
          <a:p>
            <a:pPr marL="0" indent="0">
              <a:buNone/>
            </a:pPr>
            <a:r>
              <a:rPr lang="en-US" sz="2800" dirty="0">
                <a:effectLst/>
              </a:rPr>
              <a:t>Focusing on safety</a:t>
            </a:r>
          </a:p>
          <a:p>
            <a:pPr lvl="0"/>
            <a:r>
              <a:rPr lang="en-US" sz="2800" dirty="0">
                <a:effectLst/>
              </a:rPr>
              <a:t>United labor and management</a:t>
            </a:r>
          </a:p>
          <a:p>
            <a:pPr lvl="0"/>
            <a:r>
              <a:rPr lang="en-US" sz="2800" dirty="0">
                <a:effectLst/>
              </a:rPr>
              <a:t>Led to a focus on why injuries occurred and strategies to prevent them</a:t>
            </a:r>
          </a:p>
          <a:p>
            <a:pPr lvl="0"/>
            <a:r>
              <a:rPr lang="en-US" sz="2800" dirty="0">
                <a:effectLst/>
              </a:rPr>
              <a:t>Increased communication: all injuries had to be reported to O’Neill within 24 hours</a:t>
            </a:r>
          </a:p>
          <a:p>
            <a:pPr lvl="0"/>
            <a:r>
              <a:rPr lang="en-US" sz="2800" dirty="0">
                <a:effectLst/>
              </a:rPr>
              <a:t>Led to measuring productivity ( to assess for where manufacturing problems might lead to safety issues)</a:t>
            </a:r>
          </a:p>
          <a:p>
            <a:pPr lvl="0"/>
            <a:r>
              <a:rPr lang="en-US" sz="2800" dirty="0">
                <a:effectLst/>
              </a:rPr>
              <a:t>Gave workers autonomy to shut down the production line</a:t>
            </a:r>
          </a:p>
        </p:txBody>
      </p:sp>
    </p:spTree>
    <p:extLst>
      <p:ext uri="{BB962C8B-B14F-4D97-AF65-F5344CB8AC3E}">
        <p14:creationId xmlns:p14="http://schemas.microsoft.com/office/powerpoint/2010/main" val="1541322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7.xml><?xml version="1.0" encoding="utf-8"?>
<p:sld xmlns:a="http://schemas.openxmlformats.org/drawingml/2006/main" xmlns:r="http://schemas.openxmlformats.org/officeDocument/2006/relationships" xmlns:p="http://schemas.openxmlformats.org/presentationml/2006/main">
  <p:cSld>
    <p:bg>
      <p:bgPr>
        <a:solidFill>
          <a:srgbClr val="FFFFCC"/>
        </a:solidFill>
        <a:effectLst/>
      </p:bgPr>
    </p:bg>
    <p:spTree>
      <p:nvGrpSpPr>
        <p:cNvPr id="1" name=""/>
        <p:cNvGrpSpPr/>
        <p:nvPr/>
      </p:nvGrpSpPr>
      <p:grpSpPr>
        <a:xfrm>
          <a:off x="0" y="0"/>
          <a:ext cx="0" cy="0"/>
          <a:chOff x="0" y="0"/>
          <a:chExt cx="0" cy="0"/>
        </a:xfrm>
      </p:grpSpPr>
      <p:pic>
        <p:nvPicPr>
          <p:cNvPr id="326658" name="Picture 6" descr="nucleus accumbens.jpg"/>
          <p:cNvPicPr>
            <a:picLocks noChangeAspect="1"/>
          </p:cNvPicPr>
          <p:nvPr/>
        </p:nvPicPr>
        <p:blipFill>
          <a:blip r:embed="rId3" cstate="print"/>
          <a:srcRect/>
          <a:stretch>
            <a:fillRect/>
          </a:stretch>
        </p:blipFill>
        <p:spPr bwMode="auto">
          <a:xfrm>
            <a:off x="969963" y="0"/>
            <a:ext cx="6951662" cy="6051550"/>
          </a:xfrm>
          <a:prstGeom prst="rect">
            <a:avLst/>
          </a:prstGeom>
          <a:noFill/>
          <a:ln w="9525">
            <a:noFill/>
            <a:miter lim="800000"/>
            <a:headEnd/>
            <a:tailEnd/>
          </a:ln>
        </p:spPr>
      </p:pic>
      <p:sp>
        <p:nvSpPr>
          <p:cNvPr id="12" name="TextBox 11"/>
          <p:cNvSpPr txBox="1"/>
          <p:nvPr/>
        </p:nvSpPr>
        <p:spPr>
          <a:xfrm>
            <a:off x="1700213" y="5951538"/>
            <a:ext cx="5673725" cy="522287"/>
          </a:xfrm>
          <a:prstGeom prst="rect">
            <a:avLst/>
          </a:prstGeom>
          <a:noFill/>
        </p:spPr>
        <p:txBody>
          <a:bodyPr wrap="none">
            <a:spAutoFit/>
          </a:bodyPr>
          <a:lstStyle/>
          <a:p>
            <a:pPr>
              <a:defRPr/>
            </a:pPr>
            <a:r>
              <a:rPr lang="en-US" sz="2800" dirty="0">
                <a:effectLst>
                  <a:outerShdw blurRad="38100" dist="38100" dir="2700000" algn="tl">
                    <a:srgbClr val="000000">
                      <a:alpha val="43137"/>
                    </a:srgbClr>
                  </a:outerShdw>
                </a:effectLst>
                <a:latin typeface="+mj-lt"/>
                <a:ea typeface="+mj-ea"/>
                <a:cs typeface="+mj-cs"/>
              </a:rPr>
              <a:t>Nucleus Accumbens = Pleasure Center</a:t>
            </a:r>
          </a:p>
        </p:txBody>
      </p:sp>
      <p:sp>
        <p:nvSpPr>
          <p:cNvPr id="7" name="Oval 6"/>
          <p:cNvSpPr/>
          <p:nvPr/>
        </p:nvSpPr>
        <p:spPr>
          <a:xfrm>
            <a:off x="1295400" y="3749675"/>
            <a:ext cx="1874838" cy="1020763"/>
          </a:xfrm>
          <a:prstGeom prst="ellipse">
            <a:avLst/>
          </a:prstGeom>
          <a:noFill/>
          <a:ln w="38100" cmpd="sng"/>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9" name="Oval 8"/>
          <p:cNvSpPr/>
          <p:nvPr/>
        </p:nvSpPr>
        <p:spPr>
          <a:xfrm>
            <a:off x="2941638" y="3368675"/>
            <a:ext cx="1203325" cy="1020763"/>
          </a:xfrm>
          <a:prstGeom prst="ellipse">
            <a:avLst/>
          </a:prstGeom>
          <a:noFill/>
          <a:ln w="38100" cmpd="sng"/>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81" name="Picture 1" descr="posterior superior temporal sulcus.jpg"/>
          <p:cNvPicPr>
            <a:picLocks noChangeAspect="1"/>
          </p:cNvPicPr>
          <p:nvPr/>
        </p:nvPicPr>
        <p:blipFill>
          <a:blip r:embed="rId3" cstate="print"/>
          <a:srcRect/>
          <a:stretch>
            <a:fillRect/>
          </a:stretch>
        </p:blipFill>
        <p:spPr bwMode="auto">
          <a:xfrm>
            <a:off x="530225" y="754063"/>
            <a:ext cx="7975600" cy="4714875"/>
          </a:xfrm>
          <a:prstGeom prst="rect">
            <a:avLst/>
          </a:prstGeom>
          <a:noFill/>
          <a:ln w="9525">
            <a:noFill/>
            <a:miter lim="800000"/>
            <a:headEnd/>
            <a:tailEnd/>
          </a:ln>
        </p:spPr>
      </p:pic>
      <p:sp>
        <p:nvSpPr>
          <p:cNvPr id="3" name="TextBox 2"/>
          <p:cNvSpPr txBox="1"/>
          <p:nvPr/>
        </p:nvSpPr>
        <p:spPr>
          <a:xfrm>
            <a:off x="422275" y="5819775"/>
            <a:ext cx="8069263" cy="523875"/>
          </a:xfrm>
          <a:prstGeom prst="rect">
            <a:avLst/>
          </a:prstGeom>
          <a:noFill/>
        </p:spPr>
        <p:txBody>
          <a:bodyPr wrap="none">
            <a:spAutoFit/>
          </a:bodyPr>
          <a:lstStyle/>
          <a:p>
            <a:pPr>
              <a:defRPr/>
            </a:pPr>
            <a:r>
              <a:rPr lang="en-US" sz="2800" dirty="0">
                <a:effectLst>
                  <a:outerShdw blurRad="38100" dist="38100" dir="2700000" algn="tl">
                    <a:srgbClr val="000000">
                      <a:alpha val="43137"/>
                    </a:srgbClr>
                  </a:outerShdw>
                </a:effectLst>
                <a:latin typeface="+mj-lt"/>
                <a:ea typeface="+mj-ea"/>
                <a:cs typeface="+mj-cs"/>
              </a:rPr>
              <a:t>Posterior Superior Temporal Sulcus = Altruism Center</a:t>
            </a:r>
          </a:p>
        </p:txBody>
      </p:sp>
      <p:sp>
        <p:nvSpPr>
          <p:cNvPr id="4" name="Oval 4"/>
          <p:cNvSpPr>
            <a:spLocks noChangeArrowheads="1"/>
          </p:cNvSpPr>
          <p:nvPr/>
        </p:nvSpPr>
        <p:spPr bwMode="auto">
          <a:xfrm rot="21123241">
            <a:off x="2116138" y="3611563"/>
            <a:ext cx="6161087" cy="701675"/>
          </a:xfrm>
          <a:prstGeom prst="ellipse">
            <a:avLst/>
          </a:prstGeom>
          <a:noFill/>
          <a:ln w="57150">
            <a:solidFill>
              <a:srgbClr val="FF0000"/>
            </a:solidFill>
            <a:round/>
            <a:headEnd/>
            <a:tailEnd/>
          </a:ln>
          <a:effectLst>
            <a:outerShdw dist="35921" dir="2700000" algn="ctr" rotWithShape="0">
              <a:schemeClr val="tx1"/>
            </a:outerShdw>
          </a:effectLst>
        </p:spPr>
        <p:txBody>
          <a:bodyPr wrap="none" anchor="ctr"/>
          <a:lstStyle/>
          <a:p>
            <a:pPr>
              <a:defRPr/>
            </a:pPr>
            <a:endParaRPr lang="en-US" dirty="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9.xml><?xml version="1.0" encoding="utf-8"?>
<p:sld xmlns:a="http://schemas.openxmlformats.org/drawingml/2006/main" xmlns:r="http://schemas.openxmlformats.org/officeDocument/2006/relationships" xmlns:p="http://schemas.openxmlformats.org/presentationml/2006/main">
  <p:cSld>
    <p:bg>
      <p:bgPr>
        <a:gradFill>
          <a:gsLst>
            <a:gs pos="0">
              <a:srgbClr val="663300"/>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lvl="0" indent="0">
              <a:buNone/>
            </a:pPr>
            <a:r>
              <a:rPr lang="en-US" sz="3200" dirty="0" smtClean="0"/>
              <a:t>A scholarship recipient visited a group of fundraisers who worked in an office filled only with telephones and fellow callers. The student spent five minutes describing how the callers’ work had funded his scholarship, how it had made a difference in his life, and how much he appreciated their effort.  One month after this visit, the callers showed average increases of 171% in money raised. </a:t>
            </a:r>
          </a:p>
          <a:p>
            <a:pPr>
              <a:buNone/>
            </a:pPr>
            <a:endParaRPr lang="en-US"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731520" y="1249680"/>
            <a:ext cx="7772400" cy="4114800"/>
          </a:xfrm>
        </p:spPr>
        <p:txBody>
          <a:bodyPr/>
          <a:lstStyle/>
          <a:p>
            <a:pPr marL="350838" indent="-350838" eaLnBrk="1" hangingPunct="1">
              <a:defRPr/>
            </a:pPr>
            <a:r>
              <a:rPr lang="en-US" sz="2800" dirty="0" smtClean="0">
                <a:solidFill>
                  <a:schemeClr val="hlink"/>
                </a:solidFill>
              </a:rPr>
              <a:t>505 Children</a:t>
            </a:r>
            <a:r>
              <a:rPr lang="en-US" sz="2800" dirty="0">
                <a:solidFill>
                  <a:schemeClr val="hlink"/>
                </a:solidFill>
              </a:rPr>
              <a:t> </a:t>
            </a:r>
            <a:r>
              <a:rPr lang="en-US" sz="2800" dirty="0" smtClean="0">
                <a:solidFill>
                  <a:schemeClr val="hlink"/>
                </a:solidFill>
              </a:rPr>
              <a:t>in Hawaii</a:t>
            </a:r>
          </a:p>
          <a:p>
            <a:pPr marL="350838" indent="-350838" eaLnBrk="1" hangingPunct="1">
              <a:defRPr/>
            </a:pPr>
            <a:r>
              <a:rPr lang="en-US" sz="2800" dirty="0" smtClean="0">
                <a:solidFill>
                  <a:schemeClr val="hlink"/>
                </a:solidFill>
              </a:rPr>
              <a:t>Followed from prenatal period through age 18</a:t>
            </a:r>
          </a:p>
          <a:p>
            <a:pPr marL="350838" indent="-350838" eaLnBrk="1" hangingPunct="1">
              <a:defRPr/>
            </a:pPr>
            <a:r>
              <a:rPr lang="en-US" sz="2800" dirty="0" smtClean="0">
                <a:solidFill>
                  <a:schemeClr val="hlink"/>
                </a:solidFill>
              </a:rPr>
              <a:t>One out of 3 were “high-risk”</a:t>
            </a:r>
          </a:p>
          <a:p>
            <a:pPr marL="350838" indent="-350838" eaLnBrk="1" hangingPunct="1">
              <a:defRPr/>
            </a:pPr>
            <a:r>
              <a:rPr lang="en-US" sz="2800" dirty="0" smtClean="0">
                <a:solidFill>
                  <a:schemeClr val="hlink"/>
                </a:solidFill>
              </a:rPr>
              <a:t>Risk factors included:</a:t>
            </a:r>
          </a:p>
          <a:p>
            <a:pPr marL="808038" lvl="1" indent="-407988" eaLnBrk="1" hangingPunct="1">
              <a:defRPr/>
            </a:pPr>
            <a:r>
              <a:rPr lang="en-US" sz="2400" dirty="0" smtClean="0">
                <a:solidFill>
                  <a:schemeClr val="hlink"/>
                </a:solidFill>
              </a:rPr>
              <a:t>Moderate to severe prenatal stress</a:t>
            </a:r>
          </a:p>
          <a:p>
            <a:pPr marL="808038" lvl="1" indent="-407988" eaLnBrk="1" hangingPunct="1">
              <a:defRPr/>
            </a:pPr>
            <a:r>
              <a:rPr lang="en-US" sz="2400" dirty="0" smtClean="0">
                <a:solidFill>
                  <a:schemeClr val="hlink"/>
                </a:solidFill>
              </a:rPr>
              <a:t>Chronic poverty</a:t>
            </a:r>
          </a:p>
          <a:p>
            <a:pPr marL="808038" lvl="1" indent="-407988" eaLnBrk="1" hangingPunct="1">
              <a:defRPr/>
            </a:pPr>
            <a:r>
              <a:rPr lang="en-US" sz="2400" dirty="0" smtClean="0">
                <a:solidFill>
                  <a:schemeClr val="hlink"/>
                </a:solidFill>
              </a:rPr>
              <a:t>Parents with low level of education</a:t>
            </a:r>
          </a:p>
          <a:p>
            <a:pPr marL="808038" lvl="1" indent="-407988" eaLnBrk="1" hangingPunct="1">
              <a:defRPr/>
            </a:pPr>
            <a:r>
              <a:rPr lang="en-US" sz="2400" dirty="0" smtClean="0">
                <a:solidFill>
                  <a:schemeClr val="hlink"/>
                </a:solidFill>
              </a:rPr>
              <a:t>Parental discord, desertion, or divorce</a:t>
            </a:r>
          </a:p>
          <a:p>
            <a:pPr marL="808038" lvl="1" indent="-407988" eaLnBrk="1" hangingPunct="1">
              <a:defRPr/>
            </a:pPr>
            <a:r>
              <a:rPr lang="en-US" sz="2400" dirty="0" smtClean="0">
                <a:solidFill>
                  <a:schemeClr val="hlink"/>
                </a:solidFill>
              </a:rPr>
              <a:t>Parental alcoholism</a:t>
            </a:r>
          </a:p>
          <a:p>
            <a:pPr marL="808038" lvl="1" indent="-407988" eaLnBrk="1" hangingPunct="1">
              <a:defRPr/>
            </a:pPr>
            <a:r>
              <a:rPr lang="en-US" sz="2400" dirty="0" smtClean="0">
                <a:solidFill>
                  <a:schemeClr val="hlink"/>
                </a:solidFill>
              </a:rPr>
              <a:t>Parental mental illness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9747">
                                            <p:txEl>
                                              <p:pRg st="1" end="1"/>
                                            </p:txEl>
                                          </p:spTgt>
                                        </p:tgtEl>
                                        <p:attrNameLst>
                                          <p:attrName>style.visibility</p:attrName>
                                        </p:attrNameLst>
                                      </p:cBhvr>
                                      <p:to>
                                        <p:strVal val="visible"/>
                                      </p:to>
                                    </p:set>
                                    <p:anim calcmode="lin" valueType="num">
                                      <p:cBhvr additive="base">
                                        <p:cTn id="13" dur="500" fill="hold"/>
                                        <p:tgtEl>
                                          <p:spTgt spid="15974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9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9747">
                                            <p:txEl>
                                              <p:pRg st="2" end="2"/>
                                            </p:txEl>
                                          </p:spTgt>
                                        </p:tgtEl>
                                        <p:attrNameLst>
                                          <p:attrName>style.visibility</p:attrName>
                                        </p:attrNameLst>
                                      </p:cBhvr>
                                      <p:to>
                                        <p:strVal val="visible"/>
                                      </p:to>
                                    </p:set>
                                    <p:anim calcmode="lin" valueType="num">
                                      <p:cBhvr additive="base">
                                        <p:cTn id="19" dur="500" fill="hold"/>
                                        <p:tgtEl>
                                          <p:spTgt spid="15974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9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9747">
                                            <p:txEl>
                                              <p:pRg st="3" end="3"/>
                                            </p:txEl>
                                          </p:spTgt>
                                        </p:tgtEl>
                                        <p:attrNameLst>
                                          <p:attrName>style.visibility</p:attrName>
                                        </p:attrNameLst>
                                      </p:cBhvr>
                                      <p:to>
                                        <p:strVal val="visible"/>
                                      </p:to>
                                    </p:set>
                                    <p:anim calcmode="lin" valueType="num">
                                      <p:cBhvr additive="base">
                                        <p:cTn id="25" dur="500" fill="hold"/>
                                        <p:tgtEl>
                                          <p:spTgt spid="15974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97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59747">
                                            <p:txEl>
                                              <p:pRg st="4" end="4"/>
                                            </p:txEl>
                                          </p:spTgt>
                                        </p:tgtEl>
                                        <p:attrNameLst>
                                          <p:attrName>style.visibility</p:attrName>
                                        </p:attrNameLst>
                                      </p:cBhvr>
                                      <p:to>
                                        <p:strVal val="visible"/>
                                      </p:to>
                                    </p:set>
                                    <p:anim calcmode="lin" valueType="num">
                                      <p:cBhvr additive="base">
                                        <p:cTn id="31" dur="500" fill="hold"/>
                                        <p:tgtEl>
                                          <p:spTgt spid="15974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97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59747">
                                            <p:txEl>
                                              <p:pRg st="5" end="5"/>
                                            </p:txEl>
                                          </p:spTgt>
                                        </p:tgtEl>
                                        <p:attrNameLst>
                                          <p:attrName>style.visibility</p:attrName>
                                        </p:attrNameLst>
                                      </p:cBhvr>
                                      <p:to>
                                        <p:strVal val="visible"/>
                                      </p:to>
                                    </p:set>
                                    <p:anim calcmode="lin" valueType="num">
                                      <p:cBhvr additive="base">
                                        <p:cTn id="37" dur="500" fill="hold"/>
                                        <p:tgtEl>
                                          <p:spTgt spid="15974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5974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9747">
                                            <p:txEl>
                                              <p:pRg st="6" end="6"/>
                                            </p:txEl>
                                          </p:spTgt>
                                        </p:tgtEl>
                                        <p:attrNameLst>
                                          <p:attrName>style.visibility</p:attrName>
                                        </p:attrNameLst>
                                      </p:cBhvr>
                                      <p:to>
                                        <p:strVal val="visible"/>
                                      </p:to>
                                    </p:set>
                                    <p:anim calcmode="lin" valueType="num">
                                      <p:cBhvr additive="base">
                                        <p:cTn id="43" dur="500" fill="hold"/>
                                        <p:tgtEl>
                                          <p:spTgt spid="159747">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5974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59747">
                                            <p:txEl>
                                              <p:pRg st="7" end="7"/>
                                            </p:txEl>
                                          </p:spTgt>
                                        </p:tgtEl>
                                        <p:attrNameLst>
                                          <p:attrName>style.visibility</p:attrName>
                                        </p:attrNameLst>
                                      </p:cBhvr>
                                      <p:to>
                                        <p:strVal val="visible"/>
                                      </p:to>
                                    </p:set>
                                    <p:anim calcmode="lin" valueType="num">
                                      <p:cBhvr additive="base">
                                        <p:cTn id="49" dur="500" fill="hold"/>
                                        <p:tgtEl>
                                          <p:spTgt spid="159747">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5974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9747">
                                            <p:txEl>
                                              <p:pRg st="8" end="8"/>
                                            </p:txEl>
                                          </p:spTgt>
                                        </p:tgtEl>
                                        <p:attrNameLst>
                                          <p:attrName>style.visibility</p:attrName>
                                        </p:attrNameLst>
                                      </p:cBhvr>
                                      <p:to>
                                        <p:strVal val="visible"/>
                                      </p:to>
                                    </p:set>
                                    <p:anim calcmode="lin" valueType="num">
                                      <p:cBhvr additive="base">
                                        <p:cTn id="55" dur="500" fill="hold"/>
                                        <p:tgtEl>
                                          <p:spTgt spid="159747">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5974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59747">
                                            <p:txEl>
                                              <p:pRg st="9" end="9"/>
                                            </p:txEl>
                                          </p:spTgt>
                                        </p:tgtEl>
                                        <p:attrNameLst>
                                          <p:attrName>style.visibility</p:attrName>
                                        </p:attrNameLst>
                                      </p:cBhvr>
                                      <p:to>
                                        <p:strVal val="visible"/>
                                      </p:to>
                                    </p:set>
                                    <p:anim calcmode="lin" valueType="num">
                                      <p:cBhvr additive="base">
                                        <p:cTn id="61" dur="500" fill="hold"/>
                                        <p:tgtEl>
                                          <p:spTgt spid="159747">
                                            <p:txEl>
                                              <p:pRg st="9" end="9"/>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159747">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2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5000" b="-25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indent="0">
              <a:buNone/>
            </a:pPr>
            <a:r>
              <a:rPr lang="en-US" sz="3200" dirty="0" smtClean="0"/>
              <a:t>In another study, one group of callers met with a scholarship recipient, another met with a manager who described a student who had benefited from the callers’ efforts, and a third group had no intervention. Only the first group experienced an increase in performance.</a:t>
            </a:r>
          </a:p>
          <a:p>
            <a:pPr marL="0" lvl="0" indent="0">
              <a:buNone/>
            </a:pPr>
            <a:endParaRPr lang="en-US" sz="3200" dirty="0" smtClean="0"/>
          </a:p>
          <a:p>
            <a:pPr>
              <a:buNone/>
            </a:pPr>
            <a:endParaRPr lang="en-US" sz="3200" dirty="0"/>
          </a:p>
        </p:txBody>
      </p:sp>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lvl="0" indent="0">
              <a:buNone/>
            </a:pPr>
            <a:r>
              <a:rPr lang="en-US" sz="2800" dirty="0" smtClean="0"/>
              <a:t>Medical professionals are aware of the importance of hygiene, yet many studies suggest that they wash their hands only about a third as often as they should. Signs were placed at units around the hospital near soap and gel dispensers available to doctors and nurses. The first sign read, “ Hand hygiene prevents you from catching diseases.”  The second sign read ,”Hand hygiene prevents patients from catching diseases.”   Two weeks later, the second sign yielded an average increases of 33% in soap and gel usage, whereas the first sign had no effect.</a:t>
            </a:r>
          </a:p>
          <a:p>
            <a:pPr marL="0" lvl="0" indent="0">
              <a:buNone/>
            </a:pPr>
            <a:endParaRPr lang="en-US" sz="2800" dirty="0" smtClean="0"/>
          </a:p>
          <a:p>
            <a:pPr>
              <a:buNone/>
            </a:pPr>
            <a:endParaRPr lang="en-US" sz="2800" dirty="0"/>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lvl="0" indent="0">
              <a:buNone/>
            </a:pPr>
            <a:r>
              <a:rPr lang="en-US" sz="3200" dirty="0" smtClean="0"/>
              <a:t>Deere &amp; Company invites farmers who are buying tractors to visit the factories with their families. Assembly line employees get to meet the farmers, hand them a gold key, and watch them start their tractors for the first time.</a:t>
            </a:r>
            <a:endParaRPr lang="en-US" sz="3200" dirty="0"/>
          </a:p>
        </p:txBody>
      </p:sp>
      <p:pic>
        <p:nvPicPr>
          <p:cNvPr id="4" name="Picture 3" descr="JohnDeere.jpg"/>
          <p:cNvPicPr>
            <a:picLocks noChangeAspect="1"/>
          </p:cNvPicPr>
          <p:nvPr/>
        </p:nvPicPr>
        <p:blipFill>
          <a:blip r:embed="rId4" cstate="print"/>
          <a:stretch>
            <a:fillRect/>
          </a:stretch>
        </p:blipFill>
        <p:spPr>
          <a:xfrm>
            <a:off x="3287077" y="4391977"/>
            <a:ext cx="2600325" cy="1762125"/>
          </a:xfrm>
          <a:prstGeom prst="rect">
            <a:avLst/>
          </a:prstGeom>
        </p:spPr>
      </p:pic>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538630"/>
            <a:ext cx="7772400" cy="4114800"/>
          </a:xfrm>
        </p:spPr>
        <p:txBody>
          <a:bodyPr/>
          <a:lstStyle/>
          <a:p>
            <a:pPr marL="0" indent="0">
              <a:buNone/>
            </a:pPr>
            <a:r>
              <a:rPr lang="en-US" sz="2400" dirty="0" smtClean="0"/>
              <a:t>. . . our customers telephone us at least once at some point, and if we handle the call well, we have an opportunity to create an emotional impact and a lasting memory. We receive thousands of phone calls and e-mails every day, and we view each one as an opportunity to build the Zappos brand into being about the very best customer service. Our philosophy has been that most of the money we might ordinarily spend on advertising should be invested in customer service, so that our customers will do the marketing for us through word of mouth.</a:t>
            </a:r>
          </a:p>
          <a:p>
            <a:pPr marL="0" indent="0">
              <a:buNone/>
            </a:pPr>
            <a:r>
              <a:rPr lang="en-US" sz="2400" dirty="0" smtClean="0"/>
              <a:t> </a:t>
            </a:r>
          </a:p>
          <a:p>
            <a:pPr marL="0" indent="0" algn="r">
              <a:buNone/>
            </a:pPr>
            <a:r>
              <a:rPr lang="en-US" sz="1800" dirty="0" smtClean="0"/>
              <a:t>Tony Hsieh, CEO</a:t>
            </a:r>
          </a:p>
          <a:p>
            <a:pPr marL="0" indent="0" algn="r">
              <a:buNone/>
            </a:pPr>
            <a:r>
              <a:rPr lang="en-US" sz="1800" dirty="0" smtClean="0"/>
              <a:t>Zappo</a:t>
            </a:r>
            <a:endParaRPr lang="en-US" sz="1800" dirty="0"/>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1000"/>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solidFill>
                  <a:schemeClr val="tx1"/>
                </a:solidFill>
              </a:rPr>
              <a:t>Zappo’s Seven Principles of Customer Service</a:t>
            </a:r>
            <a:endParaRPr lang="en-US" sz="5400" dirty="0">
              <a:solidFill>
                <a:schemeClr val="tx1"/>
              </a:solidFill>
            </a:endParaRPr>
          </a:p>
        </p:txBody>
      </p:sp>
      <p:sp>
        <p:nvSpPr>
          <p:cNvPr id="3" name="Content Placeholder 2"/>
          <p:cNvSpPr>
            <a:spLocks noGrp="1"/>
          </p:cNvSpPr>
          <p:nvPr>
            <p:ph idx="1"/>
          </p:nvPr>
        </p:nvSpPr>
        <p:spPr>
          <a:xfrm>
            <a:off x="685800" y="2200656"/>
            <a:ext cx="7772400" cy="4114800"/>
          </a:xfrm>
        </p:spPr>
        <p:txBody>
          <a:bodyPr/>
          <a:lstStyle/>
          <a:p>
            <a:pPr marL="457200" indent="-457200">
              <a:buFont typeface="+mj-lt"/>
              <a:buAutoNum type="arabicPeriod"/>
            </a:pPr>
            <a:r>
              <a:rPr lang="en-US" sz="2000" dirty="0" smtClean="0">
                <a:solidFill>
                  <a:schemeClr val="tx1"/>
                </a:solidFill>
              </a:rPr>
              <a:t>Make customer service a priority for the whole</a:t>
            </a:r>
          </a:p>
          <a:p>
            <a:pPr marL="457200" indent="-457200">
              <a:buFont typeface="+mj-lt"/>
              <a:buAutoNum type="arabicPeriod"/>
            </a:pPr>
            <a:r>
              <a:rPr lang="en-US" sz="2000" dirty="0" smtClean="0">
                <a:solidFill>
                  <a:schemeClr val="tx1"/>
                </a:solidFill>
              </a:rPr>
              <a:t>Empower your customer service reps</a:t>
            </a:r>
          </a:p>
          <a:p>
            <a:pPr marL="457200" indent="-457200">
              <a:buFont typeface="+mj-lt"/>
              <a:buAutoNum type="arabicPeriod"/>
            </a:pPr>
            <a:r>
              <a:rPr lang="en-US" sz="2000" dirty="0" smtClean="0">
                <a:solidFill>
                  <a:schemeClr val="tx1"/>
                </a:solidFill>
              </a:rPr>
              <a:t>Fire customers who are insatiable or abuse your employees</a:t>
            </a:r>
          </a:p>
          <a:p>
            <a:pPr marL="457200" indent="-457200">
              <a:buFont typeface="+mj-lt"/>
              <a:buAutoNum type="arabicPeriod"/>
            </a:pPr>
            <a:r>
              <a:rPr lang="en-US" sz="2000" dirty="0" smtClean="0">
                <a:solidFill>
                  <a:schemeClr val="tx1"/>
                </a:solidFill>
              </a:rPr>
              <a:t>Don’t measure call times, don’t upsell, don’t use scripts</a:t>
            </a:r>
          </a:p>
          <a:p>
            <a:pPr marL="457200" indent="-457200">
              <a:buFont typeface="+mj-lt"/>
              <a:buAutoNum type="arabicPeriod"/>
            </a:pPr>
            <a:r>
              <a:rPr lang="en-US" sz="2000" dirty="0" smtClean="0">
                <a:solidFill>
                  <a:schemeClr val="tx1"/>
                </a:solidFill>
              </a:rPr>
              <a:t>Don’t hide your phone number</a:t>
            </a:r>
          </a:p>
          <a:p>
            <a:pPr marL="457200" indent="-457200">
              <a:buFont typeface="+mj-lt"/>
              <a:buAutoNum type="arabicPeriod"/>
            </a:pPr>
            <a:r>
              <a:rPr lang="en-US" sz="2000" dirty="0" smtClean="0">
                <a:solidFill>
                  <a:schemeClr val="tx1"/>
                </a:solidFill>
              </a:rPr>
              <a:t>View the cost of handling customer calls as an investment, not an expense</a:t>
            </a:r>
          </a:p>
          <a:p>
            <a:pPr marL="457200" indent="-457200">
              <a:buFont typeface="+mj-lt"/>
              <a:buAutoNum type="arabicPeriod"/>
            </a:pPr>
            <a:r>
              <a:rPr lang="en-US" sz="2000" dirty="0" smtClean="0">
                <a:solidFill>
                  <a:schemeClr val="tx1"/>
                </a:solidFill>
              </a:rPr>
              <a:t>Celebrate great service by telling exceptional stories to the whole company</a:t>
            </a:r>
          </a:p>
        </p:txBody>
      </p:sp>
    </p:spTree>
    <p:extLst>
      <p:ext uri="{BB962C8B-B14F-4D97-AF65-F5344CB8AC3E}">
        <p14:creationId xmlns:p14="http://schemas.microsoft.com/office/powerpoint/2010/main" val="1203425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5.xml><?xml version="1.0" encoding="utf-8"?>
<p:sld xmlns:a="http://schemas.openxmlformats.org/drawingml/2006/main" xmlns:r="http://schemas.openxmlformats.org/officeDocument/2006/relationships" xmlns:p="http://schemas.openxmlformats.org/presentationml/2006/main">
  <p:cSld>
    <p:bg>
      <p:bgPr>
        <a:gradFill>
          <a:gsLst>
            <a:gs pos="0">
              <a:srgbClr val="663300"/>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lvl="0" indent="0">
              <a:buNone/>
            </a:pPr>
            <a:r>
              <a:rPr lang="en-US" sz="3200" dirty="0" smtClean="0"/>
              <a:t>At Raytheon, military troops speak  at divisional meeting, describing how a division’s product saved their lives.</a:t>
            </a:r>
          </a:p>
          <a:p>
            <a:pPr marL="0" indent="0">
              <a:buNone/>
            </a:pPr>
            <a:r>
              <a:rPr lang="en-US" sz="3200" dirty="0" smtClean="0"/>
              <a:t> </a:t>
            </a:r>
          </a:p>
          <a:p>
            <a:pPr marL="0" indent="0">
              <a:buNone/>
            </a:pPr>
            <a:endParaRPr lang="en-US" sz="3200" dirty="0" smtClean="0"/>
          </a:p>
          <a:p>
            <a:pPr marL="0" indent="0">
              <a:buNone/>
            </a:pPr>
            <a:endParaRPr lang="en-US" sz="3200" dirty="0" smtClean="0"/>
          </a:p>
          <a:p>
            <a:pPr marL="0" indent="0">
              <a:buNone/>
            </a:pPr>
            <a:r>
              <a:rPr lang="en-US" sz="2800" dirty="0" smtClean="0"/>
              <a:t>Grant, A. Customers can rally troops. </a:t>
            </a:r>
            <a:r>
              <a:rPr lang="en-US" sz="2800" u="sng" dirty="0" smtClean="0"/>
              <a:t>Harvard Business Review</a:t>
            </a:r>
            <a:r>
              <a:rPr lang="en-US" sz="2800" dirty="0" smtClean="0"/>
              <a:t>, 2011, June, 97-103.</a:t>
            </a:r>
            <a:endParaRPr lang="en-US" sz="2800" dirty="0"/>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8000" b="-8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274320"/>
            <a:ext cx="8763000" cy="6156960"/>
          </a:xfrm>
        </p:spPr>
        <p:txBody>
          <a:bodyPr/>
          <a:lstStyle/>
          <a:p>
            <a:pPr marL="0" lvl="0" indent="0">
              <a:buNone/>
            </a:pPr>
            <a:r>
              <a:rPr lang="en-US" sz="2400" dirty="0" smtClean="0"/>
              <a:t>FedEx has always emphasized great customer service, but now that we offer a broad array of services beyond just express delivery, we are seeking to differentiate ourselves through an outstanding customer service. . .We want to make sure that the customer has a great experience at every touch point – on the phone with our service reps, on the web site while trying to ship a package, at the front door when our courier delivers the package, and at our service centers when dropping off a package.  And not only do we look at the touchpoints, but we also pay attention to the life cycle of the customer’s experience.  We try to treat the customer royally, not only when we first get her business, but also when her business needs or package volumes change.</a:t>
            </a:r>
          </a:p>
          <a:p>
            <a:pPr marL="0" lvl="0" indent="0" algn="r">
              <a:spcBef>
                <a:spcPts val="0"/>
              </a:spcBef>
              <a:buNone/>
            </a:pPr>
            <a:r>
              <a:rPr lang="en-US" sz="2000" dirty="0" smtClean="0"/>
              <a:t>Fred Smith</a:t>
            </a:r>
          </a:p>
          <a:p>
            <a:pPr marL="0" lvl="0" indent="0" algn="r">
              <a:spcBef>
                <a:spcPts val="0"/>
              </a:spcBef>
              <a:buNone/>
            </a:pPr>
            <a:r>
              <a:rPr lang="en-US" sz="2000" dirty="0" smtClean="0"/>
              <a:t>Founder and CEO</a:t>
            </a:r>
          </a:p>
          <a:p>
            <a:pPr marL="0" lvl="0" indent="0" algn="r">
              <a:spcBef>
                <a:spcPts val="0"/>
              </a:spcBef>
              <a:buNone/>
            </a:pPr>
            <a:r>
              <a:rPr lang="en-US" sz="2000" dirty="0" smtClean="0"/>
              <a:t>FedEx</a:t>
            </a:r>
            <a:endParaRPr lang="en-US" sz="2000" dirty="0"/>
          </a:p>
        </p:txBody>
      </p:sp>
      <p:pic>
        <p:nvPicPr>
          <p:cNvPr id="443394" name="Picture 2" descr="http://t0.gstatic.com/images?q=tbn:ANd9GcRZM7Ylze_mXq0mPoOqSOV5mA9FE3kFKqm7j_fgXPn_s-j53k-w7y9WrRqw"/>
          <p:cNvPicPr>
            <a:picLocks noChangeAspect="1" noChangeArrowheads="1"/>
          </p:cNvPicPr>
          <p:nvPr/>
        </p:nvPicPr>
        <p:blipFill>
          <a:blip r:embed="rId4" cstate="print"/>
          <a:srcRect/>
          <a:stretch>
            <a:fillRect/>
          </a:stretch>
        </p:blipFill>
        <p:spPr bwMode="auto">
          <a:xfrm>
            <a:off x="4739640" y="5670694"/>
            <a:ext cx="1920240" cy="114158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538630"/>
            <a:ext cx="7772400" cy="4114800"/>
          </a:xfrm>
        </p:spPr>
        <p:txBody>
          <a:bodyPr/>
          <a:lstStyle/>
          <a:p>
            <a:pPr marL="0" indent="0">
              <a:buNone/>
            </a:pPr>
            <a:r>
              <a:rPr lang="en-US" sz="2800" dirty="0" smtClean="0"/>
              <a:t>I think it’s important that you get some idea of what your purpose is—why you are doing what you are doing. I actually don’t think trying to maximize profit is a very good long-term strategy for a business. It doesn’t inspire the people who work for you. It doesn’t lead to that higher creativity.</a:t>
            </a:r>
          </a:p>
          <a:p>
            <a:pPr marL="0" indent="0">
              <a:buNone/>
            </a:pPr>
            <a:r>
              <a:rPr lang="en-US" sz="2800" dirty="0" smtClean="0"/>
              <a:t> </a:t>
            </a:r>
          </a:p>
          <a:p>
            <a:pPr marL="0" indent="0" algn="r">
              <a:buNone/>
            </a:pPr>
            <a:r>
              <a:rPr lang="en-US" sz="2000" dirty="0" smtClean="0"/>
              <a:t>John Mackey, Co-CEO</a:t>
            </a:r>
            <a:br>
              <a:rPr lang="en-US" sz="2000" dirty="0" smtClean="0"/>
            </a:br>
            <a:r>
              <a:rPr lang="en-US" sz="2000" dirty="0" smtClean="0"/>
              <a:t>Whole Foods</a:t>
            </a:r>
            <a:endParaRPr lang="en-US" sz="2000" dirty="0"/>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630070"/>
            <a:ext cx="7772400" cy="4114800"/>
          </a:xfrm>
        </p:spPr>
        <p:txBody>
          <a:bodyPr/>
          <a:lstStyle/>
          <a:p>
            <a:pPr marL="0" indent="0">
              <a:buNone/>
            </a:pPr>
            <a:r>
              <a:rPr lang="en-US" sz="3200" dirty="0" smtClean="0"/>
              <a:t>“Partnerships are not simply about mutual benefits, partnership does not equal collusion. True partnerships serve the customer’s best interests.”</a:t>
            </a:r>
          </a:p>
          <a:p>
            <a:pPr>
              <a:buNone/>
            </a:pPr>
            <a:r>
              <a:rPr lang="en-US" sz="3200" dirty="0" smtClean="0"/>
              <a:t> </a:t>
            </a:r>
          </a:p>
          <a:p>
            <a:pPr>
              <a:buNone/>
            </a:pPr>
            <a:r>
              <a:rPr lang="en-US" sz="2400" dirty="0" smtClean="0"/>
              <a:t>		Frederick Reichheld</a:t>
            </a:r>
          </a:p>
          <a:p>
            <a:pPr>
              <a:buNone/>
            </a:pPr>
            <a:r>
              <a:rPr lang="en-US" sz="2400" dirty="0" smtClean="0"/>
              <a:t>		Lead for Loyalty</a:t>
            </a:r>
          </a:p>
          <a:p>
            <a:pPr>
              <a:buNone/>
            </a:pPr>
            <a:r>
              <a:rPr lang="en-US" sz="2400" dirty="0" smtClean="0"/>
              <a:t>		</a:t>
            </a:r>
            <a:r>
              <a:rPr lang="en-US" sz="2400" u="sng" dirty="0" smtClean="0"/>
              <a:t>Harvard Business Review</a:t>
            </a:r>
            <a:endParaRPr lang="en-US" sz="2400" dirty="0" smtClean="0"/>
          </a:p>
          <a:p>
            <a:pPr marL="0" indent="0">
              <a:buNone/>
            </a:pPr>
            <a:r>
              <a:rPr lang="en-US" sz="2800" dirty="0" smtClean="0"/>
              <a:t>.</a:t>
            </a:r>
            <a:endParaRPr lang="en-US" sz="2800" dirty="0"/>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25000" b="-25000"/>
          </a:stretch>
        </a:blipFill>
        <a:effectLst/>
      </p:bgPr>
    </p:bg>
    <p:spTree>
      <p:nvGrpSpPr>
        <p:cNvPr id="1" name=""/>
        <p:cNvGrpSpPr/>
        <p:nvPr/>
      </p:nvGrpSpPr>
      <p:grpSpPr>
        <a:xfrm>
          <a:off x="0" y="0"/>
          <a:ext cx="0" cy="0"/>
          <a:chOff x="0" y="0"/>
          <a:chExt cx="0" cy="0"/>
        </a:xfrm>
      </p:grpSpPr>
      <p:sp>
        <p:nvSpPr>
          <p:cNvPr id="4" name="Rectangle 3"/>
          <p:cNvSpPr/>
          <p:nvPr/>
        </p:nvSpPr>
        <p:spPr>
          <a:xfrm>
            <a:off x="2163170" y="1645917"/>
            <a:ext cx="4572000" cy="5262979"/>
          </a:xfrm>
          <a:prstGeom prst="rect">
            <a:avLst/>
          </a:prstGeom>
        </p:spPr>
        <p:txBody>
          <a:bodyPr>
            <a:spAutoFit/>
          </a:bodyPr>
          <a:lstStyle/>
          <a:p>
            <a:pPr marL="0" indent="0">
              <a:buNone/>
            </a:pPr>
            <a:r>
              <a:rPr lang="en-US" sz="2800" dirty="0" smtClean="0">
                <a:solidFill>
                  <a:srgbClr val="FFFF00"/>
                </a:solidFill>
                <a:effectLst>
                  <a:outerShdw blurRad="38100" dist="38100" dir="2700000" algn="tl">
                    <a:srgbClr val="000000">
                      <a:alpha val="43137"/>
                    </a:srgbClr>
                  </a:outerShdw>
                </a:effectLst>
                <a:latin typeface="+mj-lt"/>
              </a:rPr>
              <a:t>I didn’t see it then but it turned out that getting fired from Apple was the best thing that could have ever happened to me. The heaviness of being successful was replaced by the lightness of being a beginner again, less sure about everything. If freed me to enter one of the most creative periods of my life.</a:t>
            </a:r>
            <a:br>
              <a:rPr lang="en-US" sz="2800" dirty="0" smtClean="0">
                <a:solidFill>
                  <a:srgbClr val="FFFF00"/>
                </a:solidFill>
                <a:effectLst>
                  <a:outerShdw blurRad="38100" dist="38100" dir="2700000" algn="tl">
                    <a:srgbClr val="000000">
                      <a:alpha val="43137"/>
                    </a:srgbClr>
                  </a:outerShdw>
                </a:effectLst>
                <a:latin typeface="+mj-lt"/>
              </a:rPr>
            </a:br>
            <a:r>
              <a:rPr lang="en-US" sz="2800" dirty="0" smtClean="0">
                <a:solidFill>
                  <a:srgbClr val="FFFF00"/>
                </a:solidFill>
                <a:effectLst>
                  <a:outerShdw blurRad="38100" dist="38100" dir="2700000" algn="tl">
                    <a:srgbClr val="000000">
                      <a:alpha val="43137"/>
                    </a:srgbClr>
                  </a:outerShdw>
                </a:effectLst>
                <a:latin typeface="+mj-lt"/>
              </a:rPr>
              <a:t>			Steve Jobs</a:t>
            </a:r>
            <a:endParaRPr lang="en-US" sz="2800" dirty="0">
              <a:solidFill>
                <a:srgbClr val="FFFF00"/>
              </a:solidFill>
              <a:effectLst>
                <a:outerShdw blurRad="38100" dist="38100" dir="2700000" algn="tl">
                  <a:srgbClr val="000000">
                    <a:alpha val="43137"/>
                  </a:srgbClr>
                </a:outerShdw>
              </a:effectLst>
              <a:latin typeface="+mj-lt"/>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731520" y="1249680"/>
            <a:ext cx="7772400" cy="4114800"/>
          </a:xfrm>
        </p:spPr>
        <p:txBody>
          <a:bodyPr/>
          <a:lstStyle/>
          <a:p>
            <a:pPr marL="350838" indent="-350838" eaLnBrk="1" hangingPunct="1">
              <a:defRPr/>
            </a:pPr>
            <a:r>
              <a:rPr lang="en-US" sz="2400" dirty="0" smtClean="0">
                <a:solidFill>
                  <a:schemeClr val="hlink"/>
                </a:solidFill>
              </a:rPr>
              <a:t>Two out of three children who had four or more risk factors by age 18 experienced:</a:t>
            </a:r>
          </a:p>
          <a:p>
            <a:pPr marL="746125" lvl="1" indent="-346075" eaLnBrk="1" hangingPunct="1">
              <a:defRPr/>
            </a:pPr>
            <a:r>
              <a:rPr lang="en-US" sz="2000" dirty="0" smtClean="0">
                <a:solidFill>
                  <a:schemeClr val="hlink"/>
                </a:solidFill>
              </a:rPr>
              <a:t>Learning difficulties</a:t>
            </a:r>
          </a:p>
          <a:p>
            <a:pPr marL="746125" lvl="1" indent="-346075" eaLnBrk="1" hangingPunct="1">
              <a:defRPr/>
            </a:pPr>
            <a:r>
              <a:rPr lang="en-US" sz="2000" dirty="0" smtClean="0">
                <a:solidFill>
                  <a:schemeClr val="hlink"/>
                </a:solidFill>
              </a:rPr>
              <a:t>Behavioral problems</a:t>
            </a:r>
          </a:p>
          <a:p>
            <a:pPr marL="746125" lvl="1" indent="-346075" eaLnBrk="1" hangingPunct="1">
              <a:tabLst>
                <a:tab pos="808038" algn="l"/>
              </a:tabLst>
              <a:defRPr/>
            </a:pPr>
            <a:r>
              <a:rPr lang="en-US" sz="2000" dirty="0" smtClean="0">
                <a:solidFill>
                  <a:schemeClr val="hlink"/>
                </a:solidFill>
              </a:rPr>
              <a:t>School delinquency</a:t>
            </a:r>
          </a:p>
          <a:p>
            <a:pPr marL="746125" lvl="1" indent="-346075" eaLnBrk="1" hangingPunct="1">
              <a:defRPr/>
            </a:pPr>
            <a:r>
              <a:rPr lang="en-US" sz="2000" dirty="0" smtClean="0">
                <a:solidFill>
                  <a:schemeClr val="hlink"/>
                </a:solidFill>
              </a:rPr>
              <a:t>Mental illness</a:t>
            </a:r>
          </a:p>
          <a:p>
            <a:pPr marL="746125" lvl="1" indent="-346075" eaLnBrk="1" hangingPunct="1">
              <a:defRPr/>
            </a:pPr>
            <a:r>
              <a:rPr lang="en-US" sz="2000" dirty="0" smtClean="0">
                <a:solidFill>
                  <a:schemeClr val="hlink"/>
                </a:solidFill>
              </a:rPr>
              <a:t>Pregnancy</a:t>
            </a:r>
          </a:p>
          <a:p>
            <a:pPr marL="350838" indent="-350838" eaLnBrk="1" hangingPunct="1">
              <a:defRPr/>
            </a:pPr>
            <a:r>
              <a:rPr lang="en-US" sz="2400" dirty="0" smtClean="0">
                <a:solidFill>
                  <a:schemeClr val="hlink"/>
                </a:solidFill>
              </a:rPr>
              <a:t>One out of three children were thriving at age 18</a:t>
            </a:r>
          </a:p>
          <a:p>
            <a:pPr marL="1085850" lvl="1" indent="-685800" eaLnBrk="1" hangingPunct="1">
              <a:defRPr/>
            </a:pPr>
            <a:endParaRPr lang="en-US" sz="2000" dirty="0" smtClean="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9747">
                                            <p:txEl>
                                              <p:pRg st="1" end="1"/>
                                            </p:txEl>
                                          </p:spTgt>
                                        </p:tgtEl>
                                        <p:attrNameLst>
                                          <p:attrName>style.visibility</p:attrName>
                                        </p:attrNameLst>
                                      </p:cBhvr>
                                      <p:to>
                                        <p:strVal val="visible"/>
                                      </p:to>
                                    </p:set>
                                    <p:anim calcmode="lin" valueType="num">
                                      <p:cBhvr additive="base">
                                        <p:cTn id="13" dur="500" fill="hold"/>
                                        <p:tgtEl>
                                          <p:spTgt spid="15974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9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9747">
                                            <p:txEl>
                                              <p:pRg st="2" end="2"/>
                                            </p:txEl>
                                          </p:spTgt>
                                        </p:tgtEl>
                                        <p:attrNameLst>
                                          <p:attrName>style.visibility</p:attrName>
                                        </p:attrNameLst>
                                      </p:cBhvr>
                                      <p:to>
                                        <p:strVal val="visible"/>
                                      </p:to>
                                    </p:set>
                                    <p:anim calcmode="lin" valueType="num">
                                      <p:cBhvr additive="base">
                                        <p:cTn id="19" dur="500" fill="hold"/>
                                        <p:tgtEl>
                                          <p:spTgt spid="15974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9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9747">
                                            <p:txEl>
                                              <p:pRg st="3" end="3"/>
                                            </p:txEl>
                                          </p:spTgt>
                                        </p:tgtEl>
                                        <p:attrNameLst>
                                          <p:attrName>style.visibility</p:attrName>
                                        </p:attrNameLst>
                                      </p:cBhvr>
                                      <p:to>
                                        <p:strVal val="visible"/>
                                      </p:to>
                                    </p:set>
                                    <p:anim calcmode="lin" valueType="num">
                                      <p:cBhvr additive="base">
                                        <p:cTn id="25" dur="500" fill="hold"/>
                                        <p:tgtEl>
                                          <p:spTgt spid="15974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97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59747">
                                            <p:txEl>
                                              <p:pRg st="4" end="4"/>
                                            </p:txEl>
                                          </p:spTgt>
                                        </p:tgtEl>
                                        <p:attrNameLst>
                                          <p:attrName>style.visibility</p:attrName>
                                        </p:attrNameLst>
                                      </p:cBhvr>
                                      <p:to>
                                        <p:strVal val="visible"/>
                                      </p:to>
                                    </p:set>
                                    <p:anim calcmode="lin" valueType="num">
                                      <p:cBhvr additive="base">
                                        <p:cTn id="31" dur="500" fill="hold"/>
                                        <p:tgtEl>
                                          <p:spTgt spid="15974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97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59747">
                                            <p:txEl>
                                              <p:pRg st="5" end="5"/>
                                            </p:txEl>
                                          </p:spTgt>
                                        </p:tgtEl>
                                        <p:attrNameLst>
                                          <p:attrName>style.visibility</p:attrName>
                                        </p:attrNameLst>
                                      </p:cBhvr>
                                      <p:to>
                                        <p:strVal val="visible"/>
                                      </p:to>
                                    </p:set>
                                    <p:anim calcmode="lin" valueType="num">
                                      <p:cBhvr additive="base">
                                        <p:cTn id="37" dur="500" fill="hold"/>
                                        <p:tgtEl>
                                          <p:spTgt spid="15974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5974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9747">
                                            <p:txEl>
                                              <p:pRg st="6" end="6"/>
                                            </p:txEl>
                                          </p:spTgt>
                                        </p:tgtEl>
                                        <p:attrNameLst>
                                          <p:attrName>style.visibility</p:attrName>
                                        </p:attrNameLst>
                                      </p:cBhvr>
                                      <p:to>
                                        <p:strVal val="visible"/>
                                      </p:to>
                                    </p:set>
                                    <p:anim calcmode="lin" valueType="num">
                                      <p:cBhvr additive="base">
                                        <p:cTn id="43" dur="500" fill="hold"/>
                                        <p:tgtEl>
                                          <p:spTgt spid="159747">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5974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2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62499" name="Rectangle 3"/>
          <p:cNvSpPr>
            <a:spLocks noGrp="1" noChangeArrowheads="1"/>
          </p:cNvSpPr>
          <p:nvPr>
            <p:ph type="body" idx="1"/>
          </p:nvPr>
        </p:nvSpPr>
        <p:spPr>
          <a:xfrm>
            <a:off x="685800" y="558800"/>
            <a:ext cx="7772400" cy="5537200"/>
          </a:xfrm>
        </p:spPr>
        <p:txBody>
          <a:bodyPr/>
          <a:lstStyle/>
          <a:p>
            <a:pPr marL="0" indent="0" eaLnBrk="1" hangingPunct="1">
              <a:lnSpc>
                <a:spcPct val="90000"/>
              </a:lnSpc>
              <a:buFontTx/>
              <a:buNone/>
              <a:defRPr/>
            </a:pPr>
            <a:r>
              <a:rPr lang="en-US" dirty="0"/>
              <a:t>“What we have found is that what really matters is that you have core values—not what they are. The more challenged you are, the more you have to have your values. You need to preserve them consistently over time.”</a:t>
            </a:r>
            <a:br>
              <a:rPr lang="en-US" dirty="0"/>
            </a:br>
            <a:endParaRPr lang="en-US" dirty="0"/>
          </a:p>
          <a:p>
            <a:pPr marL="0" indent="0" algn="r" eaLnBrk="1" hangingPunct="1">
              <a:lnSpc>
                <a:spcPct val="90000"/>
              </a:lnSpc>
              <a:buFontTx/>
              <a:buNone/>
              <a:defRPr/>
            </a:pPr>
            <a:r>
              <a:rPr lang="en-US" sz="2800" dirty="0"/>
              <a:t>Jim Collins</a:t>
            </a:r>
            <a:endParaRPr lang="en-US" sz="2800" i="1" dirty="0"/>
          </a:p>
          <a:p>
            <a:pPr marL="0" indent="0" algn="r" eaLnBrk="1" hangingPunct="1">
              <a:lnSpc>
                <a:spcPct val="90000"/>
              </a:lnSpc>
              <a:buFontTx/>
              <a:buNone/>
              <a:defRPr/>
            </a:pPr>
            <a:r>
              <a:rPr lang="en-US" sz="2800" i="1" dirty="0"/>
              <a:t>Fortune, </a:t>
            </a:r>
            <a:r>
              <a:rPr lang="en-US" sz="2800" dirty="0"/>
              <a:t>February 2, 2009,p50</a:t>
            </a: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defRPr/>
            </a:pPr>
            <a:r>
              <a:rPr lang="en-US" dirty="0"/>
              <a:t>Mission/Vision</a:t>
            </a:r>
          </a:p>
        </p:txBody>
      </p:sp>
      <p:sp>
        <p:nvSpPr>
          <p:cNvPr id="131075" name="Rectangle 3"/>
          <p:cNvSpPr>
            <a:spLocks noGrp="1" noChangeArrowheads="1"/>
          </p:cNvSpPr>
          <p:nvPr>
            <p:ph type="body" idx="1"/>
          </p:nvPr>
        </p:nvSpPr>
        <p:spPr/>
        <p:txBody>
          <a:bodyPr/>
          <a:lstStyle/>
          <a:p>
            <a:pPr eaLnBrk="1" hangingPunct="1">
              <a:lnSpc>
                <a:spcPct val="90000"/>
              </a:lnSpc>
              <a:buFontTx/>
              <a:buNone/>
              <a:defRPr/>
            </a:pPr>
            <a:r>
              <a:rPr lang="en-US" sz="3200" u="sng" dirty="0"/>
              <a:t>Service to other</a:t>
            </a:r>
          </a:p>
          <a:p>
            <a:pPr algn="ctr" eaLnBrk="1" hangingPunct="1">
              <a:lnSpc>
                <a:spcPct val="90000"/>
              </a:lnSpc>
              <a:buFontTx/>
              <a:buNone/>
              <a:defRPr/>
            </a:pPr>
            <a:r>
              <a:rPr lang="en-US" sz="2800" dirty="0"/>
              <a:t/>
            </a:r>
            <a:br>
              <a:rPr lang="en-US" sz="2800" dirty="0"/>
            </a:br>
            <a:r>
              <a:rPr lang="en-US" sz="2800" dirty="0"/>
              <a:t>What is the lesson I am</a:t>
            </a:r>
            <a:br>
              <a:rPr lang="en-US" sz="2800" dirty="0"/>
            </a:br>
            <a:r>
              <a:rPr lang="en-US" sz="2800" dirty="0"/>
              <a:t>in service to learn?</a:t>
            </a:r>
          </a:p>
          <a:p>
            <a:pPr algn="ctr" eaLnBrk="1" hangingPunct="1">
              <a:lnSpc>
                <a:spcPct val="90000"/>
              </a:lnSpc>
              <a:buFontTx/>
              <a:buNone/>
              <a:defRPr/>
            </a:pPr>
            <a:endParaRPr lang="en-US" sz="2800" dirty="0"/>
          </a:p>
          <a:p>
            <a:pPr eaLnBrk="1" hangingPunct="1">
              <a:lnSpc>
                <a:spcPct val="90000"/>
              </a:lnSpc>
              <a:buFontTx/>
              <a:buNone/>
              <a:defRPr/>
            </a:pPr>
            <a:r>
              <a:rPr lang="en-US" sz="3200" u="sng" dirty="0"/>
              <a:t>State vs. Goal</a:t>
            </a:r>
          </a:p>
          <a:p>
            <a:pPr eaLnBrk="1" hangingPunct="1">
              <a:lnSpc>
                <a:spcPct val="90000"/>
              </a:lnSpc>
              <a:buFontTx/>
              <a:buNone/>
              <a:defRPr/>
            </a:pPr>
            <a:r>
              <a:rPr lang="en-US" sz="3200" dirty="0"/>
              <a:t>Goal  </a:t>
            </a:r>
            <a:r>
              <a:rPr lang="en-US" sz="3200" dirty="0">
                <a:sym typeface="Wingdings" pitchFamily="2" charset="2"/>
              </a:rPr>
              <a:t></a:t>
            </a:r>
            <a:r>
              <a:rPr lang="en-US" sz="3200" dirty="0"/>
              <a:t>  State</a:t>
            </a:r>
          </a:p>
          <a:p>
            <a:pPr eaLnBrk="1" hangingPunct="1">
              <a:lnSpc>
                <a:spcPct val="90000"/>
              </a:lnSpc>
              <a:buFontTx/>
              <a:buNone/>
              <a:defRPr/>
            </a:pPr>
            <a:r>
              <a:rPr lang="en-US" sz="3200" dirty="0"/>
              <a:t>Goal  </a:t>
            </a:r>
            <a:r>
              <a:rPr lang="en-US" sz="3200" dirty="0">
                <a:sym typeface="Wingdings" pitchFamily="2" charset="2"/>
              </a:rPr>
              <a:t></a:t>
            </a:r>
            <a:r>
              <a:rPr lang="en-US" sz="3200" dirty="0"/>
              <a:t>  (Emotional) State</a:t>
            </a:r>
          </a:p>
          <a:p>
            <a:pPr eaLnBrk="1" hangingPunct="1">
              <a:lnSpc>
                <a:spcPct val="90000"/>
              </a:lnSpc>
              <a:buFontTx/>
              <a:buNone/>
              <a:defRPr/>
            </a:pPr>
            <a:r>
              <a:rPr lang="en-US" sz="3200" dirty="0"/>
              <a:t>State </a:t>
            </a:r>
            <a:r>
              <a:rPr lang="en-US" sz="3200" dirty="0">
                <a:sym typeface="Wingdings" pitchFamily="2" charset="2"/>
              </a:rPr>
              <a:t></a:t>
            </a:r>
            <a:r>
              <a:rPr lang="en-US" sz="3200" dirty="0"/>
              <a:t>  Goal</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checkerboard(across)">
                                      <p:cBhvr>
                                        <p:cTn id="7" dur="500"/>
                                        <p:tgtEl>
                                          <p:spTgt spid="131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1075">
                                            <p:txEl>
                                              <p:pRg st="1" end="1"/>
                                            </p:txEl>
                                          </p:spTgt>
                                        </p:tgtEl>
                                        <p:attrNameLst>
                                          <p:attrName>style.visibility</p:attrName>
                                        </p:attrNameLst>
                                      </p:cBhvr>
                                      <p:to>
                                        <p:strVal val="visible"/>
                                      </p:to>
                                    </p:set>
                                    <p:animEffect transition="in" filter="checkerboard(across)">
                                      <p:cBhvr>
                                        <p:cTn id="12" dur="500"/>
                                        <p:tgtEl>
                                          <p:spTgt spid="131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1075">
                                            <p:txEl>
                                              <p:pRg st="3" end="3"/>
                                            </p:txEl>
                                          </p:spTgt>
                                        </p:tgtEl>
                                        <p:attrNameLst>
                                          <p:attrName>style.visibility</p:attrName>
                                        </p:attrNameLst>
                                      </p:cBhvr>
                                      <p:to>
                                        <p:strVal val="visible"/>
                                      </p:to>
                                    </p:set>
                                    <p:animEffect transition="in" filter="checkerboard(across)">
                                      <p:cBhvr>
                                        <p:cTn id="17" dur="500"/>
                                        <p:tgtEl>
                                          <p:spTgt spid="1310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1075">
                                            <p:txEl>
                                              <p:pRg st="4" end="4"/>
                                            </p:txEl>
                                          </p:spTgt>
                                        </p:tgtEl>
                                        <p:attrNameLst>
                                          <p:attrName>style.visibility</p:attrName>
                                        </p:attrNameLst>
                                      </p:cBhvr>
                                      <p:to>
                                        <p:strVal val="visible"/>
                                      </p:to>
                                    </p:set>
                                    <p:animEffect transition="in" filter="checkerboard(across)">
                                      <p:cBhvr>
                                        <p:cTn id="22" dur="500"/>
                                        <p:tgtEl>
                                          <p:spTgt spid="1310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1075">
                                            <p:txEl>
                                              <p:pRg st="5" end="5"/>
                                            </p:txEl>
                                          </p:spTgt>
                                        </p:tgtEl>
                                        <p:attrNameLst>
                                          <p:attrName>style.visibility</p:attrName>
                                        </p:attrNameLst>
                                      </p:cBhvr>
                                      <p:to>
                                        <p:strVal val="visible"/>
                                      </p:to>
                                    </p:set>
                                    <p:animEffect transition="in" filter="checkerboard(across)">
                                      <p:cBhvr>
                                        <p:cTn id="27" dur="500"/>
                                        <p:tgtEl>
                                          <p:spTgt spid="13107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1075">
                                            <p:txEl>
                                              <p:pRg st="6" end="6"/>
                                            </p:txEl>
                                          </p:spTgt>
                                        </p:tgtEl>
                                        <p:attrNameLst>
                                          <p:attrName>style.visibility</p:attrName>
                                        </p:attrNameLst>
                                      </p:cBhvr>
                                      <p:to>
                                        <p:strVal val="visible"/>
                                      </p:to>
                                    </p:set>
                                    <p:animEffect transition="in" filter="checkerboard(across)">
                                      <p:cBhvr>
                                        <p:cTn id="32" dur="500"/>
                                        <p:tgtEl>
                                          <p:spTgt spid="1310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bldLvl="5" autoUpdateAnimBg="0"/>
    </p:bldLst>
  </p:timing>
</p:sld>
</file>

<file path=ppt/slides/slide23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defRPr/>
            </a:pPr>
            <a:r>
              <a:rPr lang="en-US" dirty="0"/>
              <a:t>Mission/Vision</a:t>
            </a:r>
          </a:p>
        </p:txBody>
      </p:sp>
      <p:sp>
        <p:nvSpPr>
          <p:cNvPr id="131075" name="Rectangle 3"/>
          <p:cNvSpPr>
            <a:spLocks noGrp="1" noChangeArrowheads="1"/>
          </p:cNvSpPr>
          <p:nvPr>
            <p:ph type="body" idx="1"/>
          </p:nvPr>
        </p:nvSpPr>
        <p:spPr/>
        <p:txBody>
          <a:bodyPr/>
          <a:lstStyle/>
          <a:p>
            <a:pPr eaLnBrk="1" hangingPunct="1">
              <a:lnSpc>
                <a:spcPct val="90000"/>
              </a:lnSpc>
              <a:buFontTx/>
              <a:buNone/>
              <a:defRPr/>
            </a:pPr>
            <a:r>
              <a:rPr lang="en-US" sz="3200" u="sng" dirty="0"/>
              <a:t>Service to other</a:t>
            </a:r>
          </a:p>
          <a:p>
            <a:pPr algn="ctr" eaLnBrk="1" hangingPunct="1">
              <a:lnSpc>
                <a:spcPct val="90000"/>
              </a:lnSpc>
              <a:buFontTx/>
              <a:buNone/>
              <a:defRPr/>
            </a:pPr>
            <a:r>
              <a:rPr lang="en-US" sz="2800" dirty="0"/>
              <a:t/>
            </a:r>
            <a:br>
              <a:rPr lang="en-US" sz="2800" dirty="0"/>
            </a:br>
            <a:r>
              <a:rPr lang="en-US" sz="2800" dirty="0"/>
              <a:t>What is the lesson I am</a:t>
            </a:r>
            <a:br>
              <a:rPr lang="en-US" sz="2800" dirty="0"/>
            </a:br>
            <a:r>
              <a:rPr lang="en-US" sz="2800" dirty="0"/>
              <a:t>in service to learn?</a:t>
            </a:r>
          </a:p>
          <a:p>
            <a:pPr algn="ctr" eaLnBrk="1" hangingPunct="1">
              <a:lnSpc>
                <a:spcPct val="90000"/>
              </a:lnSpc>
              <a:buFontTx/>
              <a:buNone/>
              <a:defRPr/>
            </a:pPr>
            <a:endParaRPr lang="en-US" sz="2800" dirty="0"/>
          </a:p>
          <a:p>
            <a:pPr eaLnBrk="1" hangingPunct="1">
              <a:lnSpc>
                <a:spcPct val="90000"/>
              </a:lnSpc>
              <a:buFontTx/>
              <a:buNone/>
              <a:defRPr/>
            </a:pPr>
            <a:r>
              <a:rPr lang="en-US" sz="3200" u="sng" dirty="0"/>
              <a:t>State vs. Goal</a:t>
            </a:r>
          </a:p>
          <a:p>
            <a:pPr eaLnBrk="1" hangingPunct="1">
              <a:lnSpc>
                <a:spcPct val="90000"/>
              </a:lnSpc>
              <a:buFontTx/>
              <a:buNone/>
              <a:defRPr/>
            </a:pPr>
            <a:r>
              <a:rPr lang="en-US" sz="3200" dirty="0"/>
              <a:t>Goal  </a:t>
            </a:r>
            <a:r>
              <a:rPr lang="en-US" sz="3200" dirty="0">
                <a:sym typeface="Wingdings" pitchFamily="2" charset="2"/>
              </a:rPr>
              <a:t></a:t>
            </a:r>
            <a:r>
              <a:rPr lang="en-US" sz="3200" dirty="0"/>
              <a:t>  State</a:t>
            </a:r>
          </a:p>
          <a:p>
            <a:pPr eaLnBrk="1" hangingPunct="1">
              <a:lnSpc>
                <a:spcPct val="90000"/>
              </a:lnSpc>
              <a:buFontTx/>
              <a:buNone/>
              <a:defRPr/>
            </a:pPr>
            <a:r>
              <a:rPr lang="en-US" sz="3200" dirty="0"/>
              <a:t>Goal  </a:t>
            </a:r>
            <a:r>
              <a:rPr lang="en-US" sz="3200" dirty="0">
                <a:sym typeface="Wingdings" pitchFamily="2" charset="2"/>
              </a:rPr>
              <a:t></a:t>
            </a:r>
            <a:r>
              <a:rPr lang="en-US" sz="3200" dirty="0"/>
              <a:t>  (Emotional) State</a:t>
            </a:r>
          </a:p>
          <a:p>
            <a:pPr eaLnBrk="1" hangingPunct="1">
              <a:lnSpc>
                <a:spcPct val="90000"/>
              </a:lnSpc>
              <a:buFontTx/>
              <a:buNone/>
              <a:defRPr/>
            </a:pPr>
            <a:r>
              <a:rPr lang="en-US" sz="3200" dirty="0"/>
              <a:t>State </a:t>
            </a:r>
            <a:r>
              <a:rPr lang="en-US" sz="3200" dirty="0">
                <a:sym typeface="Wingdings" pitchFamily="2" charset="2"/>
              </a:rPr>
              <a:t></a:t>
            </a:r>
            <a:r>
              <a:rPr lang="en-US" sz="3200" dirty="0"/>
              <a:t>  Goal</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1075">
                                            <p:txEl>
                                              <p:pRg st="0" end="0"/>
                                            </p:txEl>
                                          </p:spTgt>
                                        </p:tgtEl>
                                        <p:attrNameLst>
                                          <p:attrName>style.visibility</p:attrName>
                                        </p:attrNameLst>
                                      </p:cBhvr>
                                      <p:to>
                                        <p:strVal val="visible"/>
                                      </p:to>
                                    </p:set>
                                    <p:animEffect transition="in" filter="checkerboard(across)">
                                      <p:cBhvr>
                                        <p:cTn id="7" dur="500"/>
                                        <p:tgtEl>
                                          <p:spTgt spid="1310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1075">
                                            <p:txEl>
                                              <p:pRg st="1" end="1"/>
                                            </p:txEl>
                                          </p:spTgt>
                                        </p:tgtEl>
                                        <p:attrNameLst>
                                          <p:attrName>style.visibility</p:attrName>
                                        </p:attrNameLst>
                                      </p:cBhvr>
                                      <p:to>
                                        <p:strVal val="visible"/>
                                      </p:to>
                                    </p:set>
                                    <p:animEffect transition="in" filter="checkerboard(across)">
                                      <p:cBhvr>
                                        <p:cTn id="12" dur="500"/>
                                        <p:tgtEl>
                                          <p:spTgt spid="1310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1075">
                                            <p:txEl>
                                              <p:pRg st="3" end="3"/>
                                            </p:txEl>
                                          </p:spTgt>
                                        </p:tgtEl>
                                        <p:attrNameLst>
                                          <p:attrName>style.visibility</p:attrName>
                                        </p:attrNameLst>
                                      </p:cBhvr>
                                      <p:to>
                                        <p:strVal val="visible"/>
                                      </p:to>
                                    </p:set>
                                    <p:animEffect transition="in" filter="checkerboard(across)">
                                      <p:cBhvr>
                                        <p:cTn id="17" dur="500"/>
                                        <p:tgtEl>
                                          <p:spTgt spid="1310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1075">
                                            <p:txEl>
                                              <p:pRg st="4" end="4"/>
                                            </p:txEl>
                                          </p:spTgt>
                                        </p:tgtEl>
                                        <p:attrNameLst>
                                          <p:attrName>style.visibility</p:attrName>
                                        </p:attrNameLst>
                                      </p:cBhvr>
                                      <p:to>
                                        <p:strVal val="visible"/>
                                      </p:to>
                                    </p:set>
                                    <p:animEffect transition="in" filter="checkerboard(across)">
                                      <p:cBhvr>
                                        <p:cTn id="22" dur="500"/>
                                        <p:tgtEl>
                                          <p:spTgt spid="1310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1075">
                                            <p:txEl>
                                              <p:pRg st="5" end="5"/>
                                            </p:txEl>
                                          </p:spTgt>
                                        </p:tgtEl>
                                        <p:attrNameLst>
                                          <p:attrName>style.visibility</p:attrName>
                                        </p:attrNameLst>
                                      </p:cBhvr>
                                      <p:to>
                                        <p:strVal val="visible"/>
                                      </p:to>
                                    </p:set>
                                    <p:animEffect transition="in" filter="checkerboard(across)">
                                      <p:cBhvr>
                                        <p:cTn id="27" dur="500"/>
                                        <p:tgtEl>
                                          <p:spTgt spid="13107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1075">
                                            <p:txEl>
                                              <p:pRg st="6" end="6"/>
                                            </p:txEl>
                                          </p:spTgt>
                                        </p:tgtEl>
                                        <p:attrNameLst>
                                          <p:attrName>style.visibility</p:attrName>
                                        </p:attrNameLst>
                                      </p:cBhvr>
                                      <p:to>
                                        <p:strVal val="visible"/>
                                      </p:to>
                                    </p:set>
                                    <p:animEffect transition="in" filter="checkerboard(across)">
                                      <p:cBhvr>
                                        <p:cTn id="32" dur="500"/>
                                        <p:tgtEl>
                                          <p:spTgt spid="13107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5" grpId="0" build="p" bldLvl="5" autoUpdateAnimBg="0"/>
    </p:bldLst>
  </p:timing>
</p:sld>
</file>

<file path=ppt/slides/slide233.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3" cstate="print">
            <a:lum/>
          </a:blip>
          <a:srcRect/>
          <a:stretch>
            <a:fillRect t="-50000" b="-50000"/>
          </a:stretch>
        </a:blipFill>
        <a:effectLst/>
      </p:bgPr>
    </p:bg>
    <p:spTree>
      <p:nvGrpSpPr>
        <p:cNvPr id="1" name=""/>
        <p:cNvGrpSpPr/>
        <p:nvPr/>
      </p:nvGrpSpPr>
      <p:grpSpPr>
        <a:xfrm>
          <a:off x="0" y="0"/>
          <a:ext cx="0" cy="0"/>
          <a:chOff x="0" y="0"/>
          <a:chExt cx="0" cy="0"/>
        </a:xfrm>
      </p:grpSpPr>
      <p:sp>
        <p:nvSpPr>
          <p:cNvPr id="148484" name="Rectangle 4"/>
          <p:cNvSpPr>
            <a:spLocks noGrp="1" noChangeArrowheads="1"/>
          </p:cNvSpPr>
          <p:nvPr>
            <p:ph type="body" idx="1"/>
          </p:nvPr>
        </p:nvSpPr>
        <p:spPr>
          <a:xfrm>
            <a:off x="696278" y="762000"/>
            <a:ext cx="7487602" cy="4114800"/>
          </a:xfrm>
        </p:spPr>
        <p:txBody>
          <a:bodyPr/>
          <a:lstStyle/>
          <a:p>
            <a:pPr marL="0" indent="0">
              <a:buNone/>
            </a:pPr>
            <a:r>
              <a:rPr lang="en-US" dirty="0" smtClean="0"/>
              <a:t>If you are distressed by anything external, the pain is not due to the pain itself, but to your estimate of it; and this you have the power to revoke at any moment.</a:t>
            </a:r>
            <a:br>
              <a:rPr lang="en-US" dirty="0" smtClean="0"/>
            </a:br>
            <a:endParaRPr lang="en-US" dirty="0" smtClean="0"/>
          </a:p>
          <a:p>
            <a:pPr marL="0" indent="0" algn="r">
              <a:buNone/>
            </a:pPr>
            <a:r>
              <a:rPr lang="en-US" sz="3200" dirty="0" smtClean="0"/>
              <a:t>Marcus Aurelius</a:t>
            </a:r>
            <a:br>
              <a:rPr lang="en-US" sz="3200" dirty="0" smtClean="0"/>
            </a:br>
            <a:r>
              <a:rPr lang="en-US" sz="3200" dirty="0" smtClean="0"/>
              <a:t>Roman Emperor</a:t>
            </a:r>
            <a:br>
              <a:rPr lang="en-US" sz="3200" dirty="0" smtClean="0"/>
            </a:br>
            <a:r>
              <a:rPr lang="en-US" sz="3200" dirty="0" smtClean="0"/>
              <a:t>160AD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4">
                                            <p:txEl>
                                              <p:pRg st="0" end="0"/>
                                            </p:txEl>
                                          </p:spTgt>
                                        </p:tgtEl>
                                        <p:attrNameLst>
                                          <p:attrName>style.visibility</p:attrName>
                                        </p:attrNameLst>
                                      </p:cBhvr>
                                      <p:to>
                                        <p:strVal val="visible"/>
                                      </p:to>
                                    </p:set>
                                    <p:animEffect transition="in" filter="blinds(horizontal)">
                                      <p:cBhvr>
                                        <p:cTn id="7" dur="500"/>
                                        <p:tgtEl>
                                          <p:spTgt spid="14848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8484">
                                            <p:txEl>
                                              <p:pRg st="1" end="1"/>
                                            </p:txEl>
                                          </p:spTgt>
                                        </p:tgtEl>
                                        <p:attrNameLst>
                                          <p:attrName>style.visibility</p:attrName>
                                        </p:attrNameLst>
                                      </p:cBhvr>
                                      <p:to>
                                        <p:strVal val="visible"/>
                                      </p:to>
                                    </p:set>
                                    <p:animEffect transition="in" filter="blinds(horizontal)">
                                      <p:cBhvr>
                                        <p:cTn id="12" dur="500"/>
                                        <p:tgtEl>
                                          <p:spTgt spid="14848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4" grpId="0" build="p" bldLvl="2" autoUpdateAnimBg="0"/>
    </p:bldLst>
  </p:timing>
</p:sld>
</file>

<file path=ppt/slides/slide234.xml><?xml version="1.0" encoding="utf-8"?>
<p:sld xmlns:a="http://schemas.openxmlformats.org/drawingml/2006/main" xmlns:r="http://schemas.openxmlformats.org/officeDocument/2006/relationships" xmlns:p="http://schemas.openxmlformats.org/presentationml/2006/main">
  <p:cSld>
    <p:bg>
      <p:bgPr>
        <a:gradFill>
          <a:gsLst>
            <a:gs pos="0">
              <a:srgbClr val="663300"/>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0390" y="538630"/>
            <a:ext cx="7772400" cy="4114800"/>
          </a:xfrm>
        </p:spPr>
        <p:txBody>
          <a:bodyPr/>
          <a:lstStyle/>
          <a:p>
            <a:pPr marL="0" indent="0">
              <a:buNone/>
            </a:pPr>
            <a:r>
              <a:rPr lang="en-US" sz="2700" dirty="0" smtClean="0"/>
              <a:t>Management’s job at Whole Foods is to make sure that we hire good people, that  they are well trained, and that they flourish in the workplace, because we found that when people are really happy in their jobs, they provide much higher degrees of service to the customers. Happy team members result in happy customers. Happy customers do more business with you, They become advocates for your enterprise, which results in happy investors.</a:t>
            </a:r>
          </a:p>
          <a:p>
            <a:pPr marL="0" indent="0" algn="r">
              <a:spcBef>
                <a:spcPts val="0"/>
              </a:spcBef>
              <a:buNone/>
            </a:pPr>
            <a:r>
              <a:rPr lang="en-US" sz="1900" dirty="0" smtClean="0"/>
              <a:t>John Mackey, CEO</a:t>
            </a:r>
          </a:p>
          <a:p>
            <a:pPr marL="0" indent="0" algn="r">
              <a:spcBef>
                <a:spcPts val="0"/>
              </a:spcBef>
              <a:buNone/>
            </a:pPr>
            <a:r>
              <a:rPr lang="en-US" sz="1900" dirty="0" smtClean="0"/>
              <a:t>Whole Foods</a:t>
            </a:r>
          </a:p>
          <a:p>
            <a:pPr marL="0" indent="0" algn="r">
              <a:spcBef>
                <a:spcPts val="0"/>
              </a:spcBef>
              <a:buNone/>
            </a:pPr>
            <a:r>
              <a:rPr lang="en-US" sz="1900" i="1" dirty="0" smtClean="0"/>
              <a:t>Harvard Business Review</a:t>
            </a:r>
            <a:endParaRPr lang="en-US" sz="1900" dirty="0" smtClean="0"/>
          </a:p>
          <a:p>
            <a:pPr marL="0" indent="0" algn="r">
              <a:spcBef>
                <a:spcPts val="0"/>
              </a:spcBef>
              <a:buNone/>
            </a:pPr>
            <a:r>
              <a:rPr lang="en-US" sz="1900" dirty="0" smtClean="0"/>
              <a:t>January, 2011,p.121.</a:t>
            </a:r>
            <a:endParaRPr lang="en-US" sz="1900" dirty="0"/>
          </a:p>
        </p:txBody>
      </p:sp>
      <p:pic>
        <p:nvPicPr>
          <p:cNvPr id="32770" name="Picture 2" descr="Whole Foods Market">
            <a:hlinkClick r:id="rId3"/>
          </p:cNvPr>
          <p:cNvPicPr>
            <a:picLocks noChangeAspect="1" noChangeArrowheads="1"/>
          </p:cNvPicPr>
          <p:nvPr/>
        </p:nvPicPr>
        <p:blipFill>
          <a:blip r:embed="rId4" cstate="print"/>
          <a:srcRect/>
          <a:stretch>
            <a:fillRect/>
          </a:stretch>
        </p:blipFill>
        <p:spPr bwMode="auto">
          <a:xfrm>
            <a:off x="3376613" y="-752475"/>
            <a:ext cx="1905000" cy="809625"/>
          </a:xfrm>
          <a:prstGeom prst="rect">
            <a:avLst/>
          </a:prstGeom>
          <a:noFill/>
        </p:spPr>
      </p:pic>
      <p:pic>
        <p:nvPicPr>
          <p:cNvPr id="32772" name="Picture 4" descr="Whole Foods Market">
            <a:hlinkClick r:id="rId3"/>
          </p:cNvPr>
          <p:cNvPicPr>
            <a:picLocks noChangeAspect="1" noChangeArrowheads="1"/>
          </p:cNvPicPr>
          <p:nvPr/>
        </p:nvPicPr>
        <p:blipFill>
          <a:blip r:embed="rId4" cstate="print"/>
          <a:srcRect/>
          <a:stretch>
            <a:fillRect/>
          </a:stretch>
        </p:blipFill>
        <p:spPr bwMode="auto">
          <a:xfrm>
            <a:off x="3376613" y="-752475"/>
            <a:ext cx="1905000" cy="809625"/>
          </a:xfrm>
          <a:prstGeom prst="rect">
            <a:avLst/>
          </a:prstGeom>
          <a:noFill/>
        </p:spPr>
      </p:pic>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335280"/>
            <a:ext cx="7772400" cy="5760720"/>
          </a:xfrm>
        </p:spPr>
        <p:txBody>
          <a:bodyPr/>
          <a:lstStyle/>
          <a:p>
            <a:pPr marL="0" indent="0">
              <a:buNone/>
            </a:pPr>
            <a:r>
              <a:rPr lang="en-US" sz="3200" dirty="0" smtClean="0"/>
              <a:t>I think it’s important that you get some idea of what your purpose is—why you are doing what you are doing. I actually don’t think trying to maximize profit is a very good long-term strategy for a business. It doesn’t inspire the people who work for you. It doesn’t lead to that higher creativity.</a:t>
            </a:r>
          </a:p>
          <a:p>
            <a:pPr marL="0" indent="0">
              <a:buNone/>
            </a:pPr>
            <a:r>
              <a:rPr lang="en-US" sz="3200" dirty="0" smtClean="0"/>
              <a:t> </a:t>
            </a:r>
          </a:p>
          <a:p>
            <a:pPr marL="0" indent="0" algn="r">
              <a:buNone/>
            </a:pPr>
            <a:r>
              <a:rPr lang="en-US" sz="3200" dirty="0" smtClean="0"/>
              <a:t>John Mackey, Co-CEO</a:t>
            </a:r>
            <a:br>
              <a:rPr lang="en-US" sz="3200" dirty="0" smtClean="0"/>
            </a:br>
            <a:r>
              <a:rPr lang="en-US" sz="3200" dirty="0" smtClean="0"/>
              <a:t>Whole Foods</a:t>
            </a:r>
            <a:endParaRPr lang="en-US" sz="3200" dirty="0"/>
          </a:p>
        </p:txBody>
      </p:sp>
    </p:spTree>
  </p:cSld>
  <p:clrMapOvr>
    <a:masterClrMapping/>
  </p:clrMapOvr>
  <p:transition>
    <p:zoom/>
  </p:transition>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l="-7000" r="-7000"/>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579120" y="1127760"/>
            <a:ext cx="7772400" cy="4907280"/>
          </a:xfrm>
        </p:spPr>
        <p:txBody>
          <a:bodyPr/>
          <a:lstStyle/>
          <a:p>
            <a:pPr marL="0" indent="0">
              <a:buNone/>
            </a:pPr>
            <a:r>
              <a:rPr lang="en-US" sz="2800" dirty="0" smtClean="0"/>
              <a:t>FedEx was founded on the idea of meeting time-definite express transportation needs, but it really took off when Fred Smith realized and verbalized that the company was not in the transportation business but in the peace-of-mind business.</a:t>
            </a:r>
          </a:p>
          <a:p>
            <a:pPr marL="0" indent="0" algn="r">
              <a:buNone/>
            </a:pPr>
            <a:r>
              <a:rPr lang="en-US" sz="2800" dirty="0" smtClean="0"/>
              <a:t/>
            </a:r>
            <a:br>
              <a:rPr lang="en-US" sz="2800" dirty="0" smtClean="0"/>
            </a:br>
            <a:r>
              <a:rPr lang="en-US" sz="2800" dirty="0" smtClean="0"/>
              <a:t>Madan Birla</a:t>
            </a:r>
          </a:p>
          <a:p>
            <a:pPr marL="0" indent="0" algn="r">
              <a:buNone/>
            </a:pPr>
            <a:r>
              <a:rPr lang="en-US" sz="2800" dirty="0" smtClean="0"/>
              <a:t>FedEx</a:t>
            </a:r>
          </a:p>
        </p:txBody>
      </p:sp>
    </p:spTree>
  </p:cSld>
  <p:clrMapOvr>
    <a:masterClrMapping/>
  </p:clrMapOvr>
  <p:transition>
    <p:zoom/>
  </p:transition>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25000" b="-25000"/>
          </a:stretch>
        </a:blip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624840"/>
            <a:ext cx="7772400" cy="4907280"/>
          </a:xfrm>
        </p:spPr>
        <p:txBody>
          <a:bodyPr/>
          <a:lstStyle/>
          <a:p>
            <a:pPr marL="0" indent="0">
              <a:buNone/>
            </a:pPr>
            <a:r>
              <a:rPr lang="en-US" sz="2400" dirty="0" smtClean="0"/>
              <a:t>“I do not believe that shareholder value is sustainable if you are not creating value for the people who are doing the work and then value for customers. Quintessentially, we are a people-based company. You couldn’t find another consumer brand that is as dependent on human behavior as we are. We built Starbucks not through traditional marketing or advertising but through the experience. And that experience comes to life only if people are proud, if they respect and trust the green apron and the people they are representing. “</a:t>
            </a:r>
          </a:p>
          <a:p>
            <a:pPr marL="0" indent="0">
              <a:buNone/>
            </a:pPr>
            <a:endParaRPr lang="en-US" sz="2400" dirty="0" smtClean="0"/>
          </a:p>
          <a:p>
            <a:pPr marL="0" indent="0" algn="r">
              <a:buNone/>
            </a:pPr>
            <a:r>
              <a:rPr lang="en-US" sz="2000" dirty="0" smtClean="0"/>
              <a:t>Howard Schultz</a:t>
            </a:r>
          </a:p>
          <a:p>
            <a:pPr marL="0" indent="0" algn="r">
              <a:buNone/>
            </a:pPr>
            <a:r>
              <a:rPr lang="en-US" sz="2000" dirty="0" smtClean="0"/>
              <a:t>CEO, Starbucks</a:t>
            </a:r>
            <a:endParaRPr lang="en-US" sz="2000" dirty="0"/>
          </a:p>
        </p:txBody>
      </p:sp>
      <p:pic>
        <p:nvPicPr>
          <p:cNvPr id="2050" name="Picture 2" descr="http://gourmet-coffee-zone.com/images/starbucks-logo-current.jpg"/>
          <p:cNvPicPr>
            <a:picLocks noChangeAspect="1" noChangeArrowheads="1"/>
          </p:cNvPicPr>
          <p:nvPr/>
        </p:nvPicPr>
        <p:blipFill>
          <a:blip r:embed="rId4" cstate="print"/>
          <a:srcRect/>
          <a:stretch>
            <a:fillRect/>
          </a:stretch>
        </p:blipFill>
        <p:spPr bwMode="auto">
          <a:xfrm>
            <a:off x="856615" y="5245734"/>
            <a:ext cx="1414145" cy="1414145"/>
          </a:xfrm>
          <a:prstGeom prst="rect">
            <a:avLst/>
          </a:prstGeom>
          <a:noFill/>
        </p:spPr>
      </p:pic>
    </p:spTree>
  </p:cSld>
  <p:clrMapOvr>
    <a:masterClrMapping/>
  </p:clrMapOvr>
  <p:transition>
    <p:zoom/>
  </p:transition>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defRPr/>
            </a:pPr>
            <a:r>
              <a:rPr lang="en-US" dirty="0" smtClean="0"/>
              <a:t>Strategies</a:t>
            </a:r>
            <a:endParaRPr lang="en-US" dirty="0"/>
          </a:p>
        </p:txBody>
      </p:sp>
      <p:sp>
        <p:nvSpPr>
          <p:cNvPr id="345091" name="Rectangle 3"/>
          <p:cNvSpPr>
            <a:spLocks noGrp="1" noChangeArrowheads="1"/>
          </p:cNvSpPr>
          <p:nvPr>
            <p:ph type="body" idx="1"/>
          </p:nvPr>
        </p:nvSpPr>
        <p:spPr>
          <a:xfrm>
            <a:off x="685800" y="1981200"/>
            <a:ext cx="8150225" cy="4114800"/>
          </a:xfrm>
        </p:spPr>
        <p:txBody>
          <a:bodyPr/>
          <a:lstStyle/>
          <a:p>
            <a:pPr marL="0" indent="0" eaLnBrk="1" hangingPunct="1">
              <a:buNone/>
              <a:defRPr/>
            </a:pPr>
            <a:r>
              <a:rPr lang="en-US" sz="4000" dirty="0" smtClean="0"/>
              <a:t>Do you think the people you have seen on the videos rehearsed their answers to the interviewer’s questions? </a:t>
            </a:r>
          </a:p>
          <a:p>
            <a:pPr marL="685800" indent="-685800" eaLnBrk="1" hangingPunct="1">
              <a:defRPr/>
            </a:pPr>
            <a:endParaRPr lang="en-US" sz="4000" u="sng"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animEffect transition="in" filter="checkerboard(across)">
                                      <p:cBhvr>
                                        <p:cTn id="7" dur="500"/>
                                        <p:tgtEl>
                                          <p:spTgt spid="3450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build="p" bldLvl="5" autoUpdateAnimBg="0"/>
    </p:bldLst>
  </p:timing>
</p:sld>
</file>

<file path=ppt/slides/slide23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defRPr/>
            </a:pPr>
            <a:r>
              <a:rPr lang="en-US" dirty="0" smtClean="0"/>
              <a:t>Strategies</a:t>
            </a:r>
            <a:endParaRPr lang="en-US" dirty="0"/>
          </a:p>
        </p:txBody>
      </p:sp>
      <p:sp>
        <p:nvSpPr>
          <p:cNvPr id="345091" name="Rectangle 3"/>
          <p:cNvSpPr>
            <a:spLocks noGrp="1" noChangeArrowheads="1"/>
          </p:cNvSpPr>
          <p:nvPr>
            <p:ph type="body" idx="1"/>
          </p:nvPr>
        </p:nvSpPr>
        <p:spPr>
          <a:xfrm>
            <a:off x="685800" y="1981200"/>
            <a:ext cx="8150225" cy="4114800"/>
          </a:xfrm>
        </p:spPr>
        <p:txBody>
          <a:bodyPr/>
          <a:lstStyle/>
          <a:p>
            <a:r>
              <a:rPr lang="en-US" sz="3200" dirty="0" smtClean="0"/>
              <a:t>Winston Churchill practiced public speaking in front of a mirror</a:t>
            </a:r>
          </a:p>
          <a:p>
            <a:r>
              <a:rPr lang="en-US" sz="3200" dirty="0" smtClean="0"/>
              <a:t>Benjamin Franklin studied his favorite articles in </a:t>
            </a:r>
            <a:r>
              <a:rPr lang="en-US" sz="3200" i="1" dirty="0" smtClean="0"/>
              <a:t>The Spectator. </a:t>
            </a:r>
            <a:r>
              <a:rPr lang="en-US" sz="3200" dirty="0" smtClean="0"/>
              <a:t> For days after reading an article he would try to reconstruct it from memory in his own words.  He would then compare it to the original and try to reconstruct it again.</a:t>
            </a:r>
          </a:p>
          <a:p>
            <a:pPr marL="685800" indent="-685800" eaLnBrk="1" hangingPunct="1">
              <a:defRPr/>
            </a:pPr>
            <a:endParaRPr lang="en-US" sz="4000" u="sng"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animEffect transition="in" filter="checkerboard(across)">
                                      <p:cBhvr>
                                        <p:cTn id="7" dur="500"/>
                                        <p:tgtEl>
                                          <p:spTgt spid="3450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45091">
                                            <p:txEl>
                                              <p:pRg st="1" end="1"/>
                                            </p:txEl>
                                          </p:spTgt>
                                        </p:tgtEl>
                                        <p:attrNameLst>
                                          <p:attrName>style.visibility</p:attrName>
                                        </p:attrNameLst>
                                      </p:cBhvr>
                                      <p:to>
                                        <p:strVal val="visible"/>
                                      </p:to>
                                    </p:set>
                                    <p:animEffect transition="in" filter="checkerboard(across)">
                                      <p:cBhvr>
                                        <p:cTn id="12" dur="500"/>
                                        <p:tgtEl>
                                          <p:spTgt spid="34509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build="p" bldLvl="5"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640080" y="746760"/>
            <a:ext cx="7909560" cy="4114800"/>
          </a:xfrm>
        </p:spPr>
        <p:txBody>
          <a:bodyPr/>
          <a:lstStyle/>
          <a:p>
            <a:pPr marL="0" indent="0">
              <a:buNone/>
            </a:pPr>
            <a:r>
              <a:rPr lang="en-US" sz="2400" dirty="0" smtClean="0">
                <a:solidFill>
                  <a:schemeClr val="hlink"/>
                </a:solidFill>
              </a:rPr>
              <a:t>The top six competencies that distinguish star performers in the tech sector in order of importance:</a:t>
            </a:r>
          </a:p>
          <a:p>
            <a:pPr lvl="1"/>
            <a:r>
              <a:rPr lang="en-US" sz="2000" dirty="0" smtClean="0">
                <a:solidFill>
                  <a:schemeClr val="hlink"/>
                </a:solidFill>
              </a:rPr>
              <a:t>Strong achievement drive and high achievement standards</a:t>
            </a:r>
          </a:p>
          <a:p>
            <a:pPr lvl="1"/>
            <a:r>
              <a:rPr lang="en-US" sz="2000" dirty="0" smtClean="0">
                <a:solidFill>
                  <a:schemeClr val="hlink"/>
                </a:solidFill>
              </a:rPr>
              <a:t>Ability to influence</a:t>
            </a:r>
          </a:p>
          <a:p>
            <a:pPr lvl="1"/>
            <a:r>
              <a:rPr lang="en-US" sz="2000" dirty="0" smtClean="0">
                <a:solidFill>
                  <a:schemeClr val="hlink"/>
                </a:solidFill>
              </a:rPr>
              <a:t>Conceptual thinking</a:t>
            </a:r>
          </a:p>
          <a:p>
            <a:pPr lvl="1"/>
            <a:r>
              <a:rPr lang="en-US" sz="2000" dirty="0" smtClean="0">
                <a:solidFill>
                  <a:schemeClr val="hlink"/>
                </a:solidFill>
              </a:rPr>
              <a:t>Analytical ability</a:t>
            </a:r>
          </a:p>
          <a:p>
            <a:pPr lvl="1"/>
            <a:r>
              <a:rPr lang="en-US" sz="2000" dirty="0" smtClean="0">
                <a:solidFill>
                  <a:schemeClr val="hlink"/>
                </a:solidFill>
              </a:rPr>
              <a:t>Initiative in taking on challenges</a:t>
            </a:r>
          </a:p>
          <a:p>
            <a:pPr lvl="1"/>
            <a:r>
              <a:rPr lang="en-US" sz="2000" dirty="0" smtClean="0">
                <a:solidFill>
                  <a:schemeClr val="hlink"/>
                </a:solidFill>
              </a:rPr>
              <a:t>Self confidence</a:t>
            </a:r>
            <a:br>
              <a:rPr lang="en-US" sz="2000" dirty="0" smtClean="0">
                <a:solidFill>
                  <a:schemeClr val="hlink"/>
                </a:solidFill>
              </a:rPr>
            </a:br>
            <a:endParaRPr lang="en-US" sz="2400" dirty="0" smtClean="0">
              <a:solidFill>
                <a:schemeClr val="hlink"/>
              </a:solidFill>
            </a:endParaRPr>
          </a:p>
          <a:p>
            <a:pPr marL="0" indent="0">
              <a:buNone/>
            </a:pPr>
            <a:r>
              <a:rPr lang="en-US" sz="1800" dirty="0" smtClean="0">
                <a:solidFill>
                  <a:schemeClr val="hlink"/>
                </a:solidFill>
              </a:rPr>
              <a:t>Goleman, Daniel. Social intelligence: the new science of human relationships. (Lecture: Google, Mountain View, CA, August 3, 2007. </a:t>
            </a:r>
            <a:r>
              <a:rPr lang="en-US" sz="1800" u="sng" dirty="0" smtClean="0">
                <a:solidFill>
                  <a:srgbClr val="0F6540"/>
                </a:solidFill>
                <a:hlinkClick r:id="rId3"/>
              </a:rPr>
              <a:t>http://siybook.com/v/gtalk;\_dgoleman</a:t>
            </a:r>
            <a:endParaRPr lang="en-US" sz="1800" dirty="0" smtClean="0">
              <a:solidFill>
                <a:srgbClr val="0F6540"/>
              </a:solidFill>
            </a:endParaRPr>
          </a:p>
          <a:p>
            <a:pPr marL="1085850" lvl="1" indent="-685800" eaLnBrk="1" hangingPunct="1">
              <a:buNone/>
              <a:defRPr/>
            </a:pPr>
            <a:endParaRPr lang="en-US" sz="2000" dirty="0" smtClean="0">
              <a:solidFill>
                <a:srgbClr val="0F654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9747">
                                            <p:txEl>
                                              <p:pRg st="1" end="1"/>
                                            </p:txEl>
                                          </p:spTgt>
                                        </p:tgtEl>
                                        <p:attrNameLst>
                                          <p:attrName>style.visibility</p:attrName>
                                        </p:attrNameLst>
                                      </p:cBhvr>
                                      <p:to>
                                        <p:strVal val="visible"/>
                                      </p:to>
                                    </p:set>
                                    <p:anim calcmode="lin" valueType="num">
                                      <p:cBhvr additive="base">
                                        <p:cTn id="13" dur="500" fill="hold"/>
                                        <p:tgtEl>
                                          <p:spTgt spid="15974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974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59747">
                                            <p:txEl>
                                              <p:pRg st="2" end="2"/>
                                            </p:txEl>
                                          </p:spTgt>
                                        </p:tgtEl>
                                        <p:attrNameLst>
                                          <p:attrName>style.visibility</p:attrName>
                                        </p:attrNameLst>
                                      </p:cBhvr>
                                      <p:to>
                                        <p:strVal val="visible"/>
                                      </p:to>
                                    </p:set>
                                    <p:anim calcmode="lin" valueType="num">
                                      <p:cBhvr additive="base">
                                        <p:cTn id="19" dur="500" fill="hold"/>
                                        <p:tgtEl>
                                          <p:spTgt spid="15974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15974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59747">
                                            <p:txEl>
                                              <p:pRg st="3" end="3"/>
                                            </p:txEl>
                                          </p:spTgt>
                                        </p:tgtEl>
                                        <p:attrNameLst>
                                          <p:attrName>style.visibility</p:attrName>
                                        </p:attrNameLst>
                                      </p:cBhvr>
                                      <p:to>
                                        <p:strVal val="visible"/>
                                      </p:to>
                                    </p:set>
                                    <p:anim calcmode="lin" valueType="num">
                                      <p:cBhvr additive="base">
                                        <p:cTn id="25" dur="500" fill="hold"/>
                                        <p:tgtEl>
                                          <p:spTgt spid="15974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15974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59747">
                                            <p:txEl>
                                              <p:pRg st="4" end="4"/>
                                            </p:txEl>
                                          </p:spTgt>
                                        </p:tgtEl>
                                        <p:attrNameLst>
                                          <p:attrName>style.visibility</p:attrName>
                                        </p:attrNameLst>
                                      </p:cBhvr>
                                      <p:to>
                                        <p:strVal val="visible"/>
                                      </p:to>
                                    </p:set>
                                    <p:anim calcmode="lin" valueType="num">
                                      <p:cBhvr additive="base">
                                        <p:cTn id="31" dur="500" fill="hold"/>
                                        <p:tgtEl>
                                          <p:spTgt spid="159747">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15974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59747">
                                            <p:txEl>
                                              <p:pRg st="5" end="5"/>
                                            </p:txEl>
                                          </p:spTgt>
                                        </p:tgtEl>
                                        <p:attrNameLst>
                                          <p:attrName>style.visibility</p:attrName>
                                        </p:attrNameLst>
                                      </p:cBhvr>
                                      <p:to>
                                        <p:strVal val="visible"/>
                                      </p:to>
                                    </p:set>
                                    <p:anim calcmode="lin" valueType="num">
                                      <p:cBhvr additive="base">
                                        <p:cTn id="37" dur="500" fill="hold"/>
                                        <p:tgtEl>
                                          <p:spTgt spid="159747">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5974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59747">
                                            <p:txEl>
                                              <p:pRg st="6" end="6"/>
                                            </p:txEl>
                                          </p:spTgt>
                                        </p:tgtEl>
                                        <p:attrNameLst>
                                          <p:attrName>style.visibility</p:attrName>
                                        </p:attrNameLst>
                                      </p:cBhvr>
                                      <p:to>
                                        <p:strVal val="visible"/>
                                      </p:to>
                                    </p:set>
                                    <p:anim calcmode="lin" valueType="num">
                                      <p:cBhvr additive="base">
                                        <p:cTn id="43" dur="500" fill="hold"/>
                                        <p:tgtEl>
                                          <p:spTgt spid="159747">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15974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59747">
                                            <p:txEl>
                                              <p:pRg st="7" end="7"/>
                                            </p:txEl>
                                          </p:spTgt>
                                        </p:tgtEl>
                                        <p:attrNameLst>
                                          <p:attrName>style.visibility</p:attrName>
                                        </p:attrNameLst>
                                      </p:cBhvr>
                                      <p:to>
                                        <p:strVal val="visible"/>
                                      </p:to>
                                    </p:set>
                                    <p:anim calcmode="lin" valueType="num">
                                      <p:cBhvr additive="base">
                                        <p:cTn id="49" dur="500" fill="hold"/>
                                        <p:tgtEl>
                                          <p:spTgt spid="159747">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159747">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24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pPr eaLnBrk="1" hangingPunct="1">
              <a:defRPr/>
            </a:pPr>
            <a:r>
              <a:rPr lang="en-US" dirty="0"/>
              <a:t>Strategies</a:t>
            </a:r>
          </a:p>
        </p:txBody>
      </p:sp>
      <p:sp>
        <p:nvSpPr>
          <p:cNvPr id="345091" name="Rectangle 3"/>
          <p:cNvSpPr>
            <a:spLocks noGrp="1" noChangeArrowheads="1"/>
          </p:cNvSpPr>
          <p:nvPr>
            <p:ph type="body" idx="1"/>
          </p:nvPr>
        </p:nvSpPr>
        <p:spPr>
          <a:xfrm>
            <a:off x="685800" y="1981200"/>
            <a:ext cx="8150225" cy="4114800"/>
          </a:xfrm>
        </p:spPr>
        <p:txBody>
          <a:bodyPr/>
          <a:lstStyle/>
          <a:p>
            <a:pPr marL="685800" indent="-685800" eaLnBrk="1" hangingPunct="1">
              <a:defRPr/>
            </a:pPr>
            <a:r>
              <a:rPr lang="en-US" sz="4000" u="sng" dirty="0"/>
              <a:t>Defining Your Intention to Create</a:t>
            </a:r>
          </a:p>
          <a:p>
            <a:pPr marL="685800" indent="-685800" algn="ctr" eaLnBrk="1" hangingPunct="1">
              <a:buFontTx/>
              <a:buNone/>
              <a:defRPr/>
            </a:pPr>
            <a:endParaRPr lang="en-US" sz="2800" dirty="0"/>
          </a:p>
          <a:p>
            <a:pPr marL="685800" indent="-685800" algn="ctr" eaLnBrk="1" hangingPunct="1">
              <a:buFontTx/>
              <a:buNone/>
              <a:defRPr/>
            </a:pPr>
            <a:r>
              <a:rPr lang="en-US" dirty="0"/>
              <a:t>	My intention is to create</a:t>
            </a:r>
            <a:r>
              <a:rPr lang="en-US" sz="2400" dirty="0"/>
              <a:t>_________</a:t>
            </a:r>
          </a:p>
          <a:p>
            <a:pPr marL="685800" indent="-685800" algn="ctr" eaLnBrk="1" hangingPunct="1">
              <a:buFontTx/>
              <a:buNone/>
              <a:defRPr/>
            </a:pPr>
            <a:endParaRPr lang="en-US" sz="1800" dirty="0"/>
          </a:p>
          <a:p>
            <a:pPr marL="685800" indent="-685800" eaLnBrk="1" hangingPunct="1">
              <a:defRPr/>
            </a:pPr>
            <a:r>
              <a:rPr lang="en-US" sz="4000" u="sng" dirty="0"/>
              <a:t>Creating a Tabernacle Choir</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45091">
                                            <p:txEl>
                                              <p:pRg st="0" end="0"/>
                                            </p:txEl>
                                          </p:spTgt>
                                        </p:tgtEl>
                                        <p:attrNameLst>
                                          <p:attrName>style.visibility</p:attrName>
                                        </p:attrNameLst>
                                      </p:cBhvr>
                                      <p:to>
                                        <p:strVal val="visible"/>
                                      </p:to>
                                    </p:set>
                                    <p:animEffect transition="in" filter="checkerboard(across)">
                                      <p:cBhvr>
                                        <p:cTn id="7" dur="500"/>
                                        <p:tgtEl>
                                          <p:spTgt spid="3450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45091">
                                            <p:txEl>
                                              <p:pRg st="2" end="2"/>
                                            </p:txEl>
                                          </p:spTgt>
                                        </p:tgtEl>
                                        <p:attrNameLst>
                                          <p:attrName>style.visibility</p:attrName>
                                        </p:attrNameLst>
                                      </p:cBhvr>
                                      <p:to>
                                        <p:strVal val="visible"/>
                                      </p:to>
                                    </p:set>
                                    <p:animEffect transition="in" filter="checkerboard(across)">
                                      <p:cBhvr>
                                        <p:cTn id="12" dur="500"/>
                                        <p:tgtEl>
                                          <p:spTgt spid="3450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45091">
                                            <p:txEl>
                                              <p:pRg st="4" end="4"/>
                                            </p:txEl>
                                          </p:spTgt>
                                        </p:tgtEl>
                                        <p:attrNameLst>
                                          <p:attrName>style.visibility</p:attrName>
                                        </p:attrNameLst>
                                      </p:cBhvr>
                                      <p:to>
                                        <p:strVal val="visible"/>
                                      </p:to>
                                    </p:set>
                                    <p:animEffect transition="in" filter="checkerboard(across)">
                                      <p:cBhvr>
                                        <p:cTn id="17" dur="500"/>
                                        <p:tgtEl>
                                          <p:spTgt spid="3450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build="p" bldLvl="5" autoUpdateAnimBg="0"/>
    </p:bldLst>
  </p:timing>
</p:sld>
</file>

<file path=ppt/slides/slide24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7000" r="-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Vision Statements</a:t>
            </a:r>
            <a:endParaRPr lang="en-US" dirty="0"/>
          </a:p>
        </p:txBody>
      </p:sp>
      <p:sp>
        <p:nvSpPr>
          <p:cNvPr id="4" name="Content Placeholder 3"/>
          <p:cNvSpPr>
            <a:spLocks noGrp="1"/>
          </p:cNvSpPr>
          <p:nvPr>
            <p:ph idx="1"/>
          </p:nvPr>
        </p:nvSpPr>
        <p:spPr/>
        <p:txBody>
          <a:bodyPr/>
          <a:lstStyle/>
          <a:p>
            <a:r>
              <a:rPr lang="en-US" sz="4000" dirty="0" smtClean="0"/>
              <a:t>To make people happy</a:t>
            </a:r>
          </a:p>
          <a:p>
            <a:pPr lvl="1"/>
            <a:r>
              <a:rPr lang="en-US" sz="3600" dirty="0" smtClean="0"/>
              <a:t>Walt Disney Company</a:t>
            </a:r>
          </a:p>
          <a:p>
            <a:r>
              <a:rPr lang="en-US" sz="4000" dirty="0" smtClean="0"/>
              <a:t>Safety, Integrity, Caring, Passion, and Fun</a:t>
            </a:r>
          </a:p>
          <a:p>
            <a:pPr lvl="1"/>
            <a:r>
              <a:rPr lang="en-US" sz="3600" dirty="0" smtClean="0"/>
              <a:t>Jet Blue</a:t>
            </a:r>
          </a:p>
          <a:p>
            <a:pPr lvl="1"/>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checkerboard(across)">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checkerboard(across)">
                                      <p:cBhvr>
                                        <p:cTn id="15" dur="500"/>
                                        <p:tgtEl>
                                          <p:spTgt spid="4">
                                            <p:txEl>
                                              <p:pRg st="2" end="2"/>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checkerboard(across)">
                                      <p:cBhvr>
                                        <p:cTn id="1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4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8614" name="Rectangle 6"/>
          <p:cNvSpPr>
            <a:spLocks noGrp="1" noChangeArrowheads="1"/>
          </p:cNvSpPr>
          <p:nvPr>
            <p:ph type="title"/>
          </p:nvPr>
        </p:nvSpPr>
        <p:spPr/>
        <p:txBody>
          <a:bodyPr/>
          <a:lstStyle/>
          <a:p>
            <a:pPr eaLnBrk="1" hangingPunct="1">
              <a:defRPr/>
            </a:pPr>
            <a:r>
              <a:rPr lang="en-US" sz="7200" dirty="0"/>
              <a:t>Skill #4</a:t>
            </a:r>
          </a:p>
        </p:txBody>
      </p:sp>
      <p:sp>
        <p:nvSpPr>
          <p:cNvPr id="68615" name="Rectangle 7"/>
          <p:cNvSpPr>
            <a:spLocks noGrp="1" noChangeArrowheads="1"/>
          </p:cNvSpPr>
          <p:nvPr>
            <p:ph type="body" idx="1"/>
          </p:nvPr>
        </p:nvSpPr>
        <p:spPr>
          <a:xfrm>
            <a:off x="1852613" y="2152650"/>
            <a:ext cx="6818312" cy="4114800"/>
          </a:xfrm>
        </p:spPr>
        <p:txBody>
          <a:bodyPr/>
          <a:lstStyle/>
          <a:p>
            <a:pPr marL="0" indent="0" eaLnBrk="1" hangingPunct="1">
              <a:buFontTx/>
              <a:buNone/>
              <a:defRPr/>
            </a:pPr>
            <a:r>
              <a:rPr lang="en-US" sz="4000" dirty="0"/>
              <a:t>A sense of mission or vision.  A clear sense of purpose that emphasizes the emotional state one is striving for, in the pursuit of goals.</a:t>
            </a:r>
          </a:p>
          <a:p>
            <a:pPr marL="0" indent="0" eaLnBrk="1" hangingPunct="1">
              <a:defRPr/>
            </a:pPr>
            <a:endParaRPr lang="en-US" sz="40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861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5" grpId="0" build="p" autoUpdateAnimBg="0"/>
    </p:bldLst>
  </p:timing>
</p:sld>
</file>

<file path=ppt/slides/slide243.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show="0">
  <p:cSld>
    <p:bg>
      <p:bgPr>
        <a:gradFill rotWithShape="0">
          <a:gsLst>
            <a:gs pos="0">
              <a:srgbClr val="FF9933"/>
            </a:gs>
            <a:gs pos="100000">
              <a:srgbClr val="663300"/>
            </a:gs>
          </a:gsLst>
          <a:path path="rect">
            <a:fillToRect r="100000" b="100000"/>
          </a:path>
        </a:gradFill>
        <a:effectLst/>
      </p:bgPr>
    </p:bg>
    <p:spTree>
      <p:nvGrpSpPr>
        <p:cNvPr id="1" name=""/>
        <p:cNvGrpSpPr/>
        <p:nvPr/>
      </p:nvGrpSpPr>
      <p:grpSpPr>
        <a:xfrm>
          <a:off x="0" y="0"/>
          <a:ext cx="0" cy="0"/>
          <a:chOff x="0" y="0"/>
          <a:chExt cx="0" cy="0"/>
        </a:xfrm>
      </p:grpSpPr>
      <p:pic>
        <p:nvPicPr>
          <p:cNvPr id="349186" name="Picture 3" descr="monalisa-rahmen"/>
          <p:cNvPicPr>
            <a:picLocks noChangeAspect="1" noChangeArrowheads="1"/>
          </p:cNvPicPr>
          <p:nvPr/>
        </p:nvPicPr>
        <p:blipFill>
          <a:blip r:embed="rId3" cstate="print"/>
          <a:srcRect/>
          <a:stretch>
            <a:fillRect/>
          </a:stretch>
        </p:blipFill>
        <p:spPr bwMode="auto">
          <a:xfrm>
            <a:off x="465138" y="938213"/>
            <a:ext cx="3063875" cy="4000500"/>
          </a:xfrm>
          <a:prstGeom prst="rect">
            <a:avLst/>
          </a:prstGeom>
          <a:noFill/>
          <a:ln w="9525">
            <a:noFill/>
            <a:miter lim="800000"/>
            <a:headEnd/>
            <a:tailEnd/>
          </a:ln>
        </p:spPr>
      </p:pic>
      <p:sp>
        <p:nvSpPr>
          <p:cNvPr id="108548" name="Rectangle 4"/>
          <p:cNvSpPr>
            <a:spLocks noGrp="1" noChangeArrowheads="1"/>
          </p:cNvSpPr>
          <p:nvPr>
            <p:ph type="ctrTitle"/>
          </p:nvPr>
        </p:nvSpPr>
        <p:spPr>
          <a:xfrm>
            <a:off x="3954463" y="2598738"/>
            <a:ext cx="5072062" cy="1143000"/>
          </a:xfrm>
        </p:spPr>
        <p:txBody>
          <a:bodyPr/>
          <a:lstStyle/>
          <a:p>
            <a:pPr algn="r" eaLnBrk="1" hangingPunct="1">
              <a:defRPr/>
            </a:pPr>
            <a:r>
              <a:rPr lang="en-US" sz="4800" dirty="0">
                <a:effectLst>
                  <a:outerShdw blurRad="38100" dist="38100" dir="2700000" algn="tl">
                    <a:srgbClr val="000000"/>
                  </a:outerShdw>
                </a:effectLst>
              </a:rPr>
              <a:t>Life beats you down and crushes the soul, and art reminds you that you have one.</a:t>
            </a:r>
            <a:br>
              <a:rPr lang="en-US" sz="4800" dirty="0">
                <a:effectLst>
                  <a:outerShdw blurRad="38100" dist="38100" dir="2700000" algn="tl">
                    <a:srgbClr val="000000"/>
                  </a:outerShdw>
                </a:effectLst>
              </a:rPr>
            </a:br>
            <a:r>
              <a:rPr lang="en-US" sz="4800" dirty="0">
                <a:effectLst>
                  <a:outerShdw blurRad="38100" dist="38100" dir="2700000" algn="tl">
                    <a:srgbClr val="000000"/>
                  </a:outerShdw>
                </a:effectLst>
              </a:rPr>
              <a:t/>
            </a:r>
            <a:br>
              <a:rPr lang="en-US" sz="4800" dirty="0">
                <a:effectLst>
                  <a:outerShdw blurRad="38100" dist="38100" dir="2700000" algn="tl">
                    <a:srgbClr val="000000"/>
                  </a:outerShdw>
                </a:effectLst>
              </a:rPr>
            </a:br>
            <a:r>
              <a:rPr lang="en-US" sz="2800" dirty="0">
                <a:effectLst>
                  <a:outerShdw blurRad="38100" dist="38100" dir="2700000" algn="tl">
                    <a:srgbClr val="000000"/>
                  </a:outerShdw>
                </a:effectLst>
              </a:rPr>
              <a:t>Stella Adler</a:t>
            </a:r>
          </a:p>
        </p:txBody>
      </p:sp>
    </p:spTree>
  </p:cSld>
  <p:clrMapOvr>
    <a:masterClrMapping/>
  </p:clrMapOvr>
  <p:transition>
    <p:zoom/>
  </p:transition>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show="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ctrTitle"/>
          </p:nvPr>
        </p:nvSpPr>
        <p:spPr>
          <a:xfrm>
            <a:off x="685800" y="2590800"/>
            <a:ext cx="7772400" cy="1143000"/>
          </a:xfrm>
          <a:effectLst>
            <a:outerShdw dist="35921" dir="2700000" algn="ctr" rotWithShape="0">
              <a:schemeClr val="tx1"/>
            </a:outerShdw>
          </a:effectLst>
        </p:spPr>
        <p:txBody>
          <a:bodyPr/>
          <a:lstStyle/>
          <a:p>
            <a:pPr eaLnBrk="1" hangingPunct="1">
              <a:defRPr/>
            </a:pPr>
            <a:r>
              <a:rPr lang="en-US" sz="5400" dirty="0">
                <a:solidFill>
                  <a:srgbClr val="FFFF00"/>
                </a:solidFill>
              </a:rPr>
              <a:t>Theatre is church.</a:t>
            </a:r>
            <a:br>
              <a:rPr lang="en-US" sz="5400" dirty="0">
                <a:solidFill>
                  <a:srgbClr val="FFFF00"/>
                </a:solidFill>
              </a:rPr>
            </a:br>
            <a:r>
              <a:rPr lang="en-US" sz="5400" dirty="0">
                <a:solidFill>
                  <a:srgbClr val="FFFF00"/>
                </a:solidFill>
              </a:rPr>
              <a:t>It’s people sitting in the dark watching people in the light talk about what it means to be human.</a:t>
            </a:r>
            <a:r>
              <a:rPr lang="en-US" sz="4400" dirty="0">
                <a:solidFill>
                  <a:srgbClr val="FFFF00"/>
                </a:solidFill>
              </a:rPr>
              <a:t/>
            </a:r>
            <a:br>
              <a:rPr lang="en-US" sz="4400" dirty="0">
                <a:solidFill>
                  <a:srgbClr val="FFFF00"/>
                </a:solidFill>
              </a:rPr>
            </a:br>
            <a:r>
              <a:rPr lang="en-US" sz="4400" dirty="0">
                <a:solidFill>
                  <a:srgbClr val="FFFF00"/>
                </a:solidFill>
              </a:rPr>
              <a:t/>
            </a:r>
            <a:br>
              <a:rPr lang="en-US" sz="4400" dirty="0">
                <a:solidFill>
                  <a:srgbClr val="FFFF00"/>
                </a:solidFill>
              </a:rPr>
            </a:br>
            <a:r>
              <a:rPr lang="en-US" sz="3200" dirty="0">
                <a:solidFill>
                  <a:srgbClr val="FFFF00"/>
                </a:solidFill>
              </a:rPr>
              <a:t>George C. Wolfe</a:t>
            </a: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chemeClr val="bg1"/>
            </a:gs>
            <a:gs pos="100000">
              <a:schemeClr val="hlink"/>
            </a:gs>
          </a:gsLst>
          <a:lin ang="2700000" scaled="1"/>
        </a:gradFill>
        <a:effectLst/>
      </p:bgPr>
    </p:bg>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pPr eaLnBrk="1" hangingPunct="1">
              <a:defRPr/>
            </a:pPr>
            <a:r>
              <a:rPr lang="en-US" dirty="0">
                <a:solidFill>
                  <a:schemeClr val="hlink"/>
                </a:solidFill>
              </a:rPr>
              <a:t>Exercise</a:t>
            </a:r>
          </a:p>
        </p:txBody>
      </p:sp>
      <p:sp>
        <p:nvSpPr>
          <p:cNvPr id="159747" name="Rectangle 3"/>
          <p:cNvSpPr>
            <a:spLocks noGrp="1" noChangeArrowheads="1"/>
          </p:cNvSpPr>
          <p:nvPr>
            <p:ph type="body" idx="1"/>
          </p:nvPr>
        </p:nvSpPr>
        <p:spPr/>
        <p:txBody>
          <a:bodyPr/>
          <a:lstStyle/>
          <a:p>
            <a:pPr marL="685800" indent="-685800" eaLnBrk="1" hangingPunct="1">
              <a:buFontTx/>
              <a:buAutoNum type="arabicPeriod"/>
              <a:defRPr/>
            </a:pPr>
            <a:r>
              <a:rPr lang="en-US" dirty="0">
                <a:solidFill>
                  <a:schemeClr val="hlink"/>
                </a:solidFill>
              </a:rPr>
              <a:t>What do you believe are the four skills for creating and sustaining success in health, relationships and work?</a:t>
            </a:r>
          </a:p>
          <a:p>
            <a:pPr marL="685800" indent="-685800" eaLnBrk="1" hangingPunct="1">
              <a:buFontTx/>
              <a:buAutoNum type="arabicPeriod"/>
              <a:defRPr/>
            </a:pPr>
            <a:r>
              <a:rPr lang="en-US" dirty="0">
                <a:solidFill>
                  <a:schemeClr val="hlink"/>
                </a:solidFill>
              </a:rPr>
              <a:t>Which of these four skills is essential for a successful, trusting relationship?</a:t>
            </a:r>
          </a:p>
          <a:p>
            <a:pPr marL="685800" indent="-685800" eaLnBrk="1" hangingPunct="1">
              <a:defRPr/>
            </a:pPr>
            <a:endParaRPr lang="en-US" dirty="0">
              <a:solidFill>
                <a:schemeClr val="hlink"/>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 calcmode="lin" valueType="num">
                                      <p:cBhvr additive="base">
                                        <p:cTn id="7" dur="500" fill="hold"/>
                                        <p:tgtEl>
                                          <p:spTgt spid="15974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97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9747">
                                            <p:txEl>
                                              <p:pRg st="1" end="1"/>
                                            </p:txEl>
                                          </p:spTgt>
                                        </p:tgtEl>
                                        <p:attrNameLst>
                                          <p:attrName>style.visibility</p:attrName>
                                        </p:attrNameLst>
                                      </p:cBhvr>
                                      <p:to>
                                        <p:strVal val="visible"/>
                                      </p:to>
                                    </p:set>
                                    <p:anim calcmode="lin" valueType="num">
                                      <p:cBhvr additive="base">
                                        <p:cTn id="13" dur="500" fill="hold"/>
                                        <p:tgtEl>
                                          <p:spTgt spid="15974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597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2" autoUpdateAnimBg="0"/>
    </p:bldLst>
  </p:timing>
</p:sld>
</file>

<file path=ppt/slides/slide25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3143250"/>
            <a:ext cx="7772400" cy="1143000"/>
          </a:xfrm>
        </p:spPr>
        <p:txBody>
          <a:bodyPr/>
          <a:lstStyle/>
          <a:p>
            <a:pPr algn="l" eaLnBrk="1" hangingPunct="1">
              <a:defRPr/>
            </a:pPr>
            <a:r>
              <a:rPr lang="en-US" dirty="0"/>
              <a:t>Sustaining Excellence and Enthusiasm in Health, Relationship, and Work</a:t>
            </a:r>
          </a:p>
        </p:txBody>
      </p:sp>
    </p:spTree>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p:txBody>
          <a:bodyPr/>
          <a:lstStyle/>
          <a:p>
            <a:pPr eaLnBrk="1" hangingPunct="1">
              <a:defRPr/>
            </a:pPr>
            <a:r>
              <a:rPr lang="en-US" dirty="0"/>
              <a:t>Two More Proposals:</a:t>
            </a:r>
          </a:p>
        </p:txBody>
      </p:sp>
      <p:sp>
        <p:nvSpPr>
          <p:cNvPr id="340995" name="Rectangle 3"/>
          <p:cNvSpPr>
            <a:spLocks noGrp="1" noChangeArrowheads="1"/>
          </p:cNvSpPr>
          <p:nvPr>
            <p:ph type="body" idx="1"/>
          </p:nvPr>
        </p:nvSpPr>
        <p:spPr>
          <a:xfrm>
            <a:off x="685800" y="2514600"/>
            <a:ext cx="7772400" cy="3581400"/>
          </a:xfrm>
        </p:spPr>
        <p:txBody>
          <a:bodyPr/>
          <a:lstStyle/>
          <a:p>
            <a:pPr eaLnBrk="1" hangingPunct="1">
              <a:defRPr/>
            </a:pPr>
            <a:r>
              <a:rPr lang="en-US" dirty="0"/>
              <a:t>There is no such thing as stress, </a:t>
            </a:r>
            <a:br>
              <a:rPr lang="en-US" dirty="0"/>
            </a:br>
            <a:r>
              <a:rPr lang="en-US" dirty="0"/>
              <a:t>it does not exist!</a:t>
            </a:r>
            <a:br>
              <a:rPr lang="en-US" dirty="0"/>
            </a:br>
            <a:endParaRPr lang="en-US" dirty="0"/>
          </a:p>
          <a:p>
            <a:pPr eaLnBrk="1" hangingPunct="1">
              <a:defRPr/>
            </a:pPr>
            <a:r>
              <a:rPr lang="en-US" dirty="0"/>
              <a:t>Rejection doesn’t hurt!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340995">
                                            <p:txEl>
                                              <p:pRg st="0" end="0"/>
                                            </p:txEl>
                                          </p:spTgt>
                                        </p:tgtEl>
                                        <p:attrNameLst>
                                          <p:attrName>style.visibility</p:attrName>
                                        </p:attrNameLst>
                                      </p:cBhvr>
                                      <p:to>
                                        <p:strVal val="visible"/>
                                      </p:to>
                                    </p:set>
                                    <p:anim calcmode="lin" valueType="num">
                                      <p:cBhvr additive="base">
                                        <p:cTn id="7" dur="500" fill="hold"/>
                                        <p:tgtEl>
                                          <p:spTgt spid="340995">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409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340995">
                                            <p:txEl>
                                              <p:pRg st="1" end="1"/>
                                            </p:txEl>
                                          </p:spTgt>
                                        </p:tgtEl>
                                        <p:attrNameLst>
                                          <p:attrName>style.visibility</p:attrName>
                                        </p:attrNameLst>
                                      </p:cBhvr>
                                      <p:to>
                                        <p:strVal val="visible"/>
                                      </p:to>
                                    </p:set>
                                    <p:anim calcmode="lin" valueType="num">
                                      <p:cBhvr additive="base">
                                        <p:cTn id="13" dur="500" fill="hold"/>
                                        <p:tgtEl>
                                          <p:spTgt spid="340995">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409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995" grpId="0" build="p" bldLvl="5"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3042" name="Rectangle 2"/>
          <p:cNvSpPr>
            <a:spLocks noGrp="1" noChangeArrowheads="1"/>
          </p:cNvSpPr>
          <p:nvPr>
            <p:ph type="body" idx="1"/>
          </p:nvPr>
        </p:nvSpPr>
        <p:spPr/>
        <p:txBody>
          <a:bodyPr/>
          <a:lstStyle/>
          <a:p>
            <a:pPr marL="0" indent="0" algn="ctr" eaLnBrk="1" hangingPunct="1">
              <a:buFontTx/>
              <a:buNone/>
              <a:defRPr/>
            </a:pPr>
            <a:r>
              <a:rPr lang="en-US" sz="5400" dirty="0"/>
              <a:t>What are the common physical symptoms of stress?</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en-US" sz="7200" dirty="0"/>
              <a:t>Skill #1</a:t>
            </a:r>
          </a:p>
        </p:txBody>
      </p:sp>
      <p:sp>
        <p:nvSpPr>
          <p:cNvPr id="8298" name="Rectangle 106"/>
          <p:cNvSpPr>
            <a:spLocks noGrp="1" noChangeArrowheads="1"/>
          </p:cNvSpPr>
          <p:nvPr>
            <p:ph type="body" idx="1"/>
          </p:nvPr>
        </p:nvSpPr>
        <p:spPr>
          <a:xfrm>
            <a:off x="685800" y="1981200"/>
            <a:ext cx="8056563" cy="4114800"/>
          </a:xfrm>
        </p:spPr>
        <p:txBody>
          <a:bodyPr/>
          <a:lstStyle/>
          <a:p>
            <a:pPr marL="457200" indent="-457200" eaLnBrk="1" hangingPunct="1">
              <a:defRPr/>
            </a:pPr>
            <a:r>
              <a:rPr lang="en-US" sz="4800" dirty="0"/>
              <a:t>A Brief Geography Lesson of the Brain</a:t>
            </a:r>
          </a:p>
          <a:p>
            <a:pPr eaLnBrk="1" hangingPunct="1">
              <a:buFontTx/>
              <a:buNone/>
              <a:defRPr/>
            </a:pPr>
            <a:endParaRPr lang="en-US" sz="4400" dirty="0">
              <a:solidFill>
                <a:srgbClr val="FFFF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29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8"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7" name="Rectangle 6"/>
          <p:cNvSpPr>
            <a:spLocks noChangeArrowheads="1"/>
          </p:cNvSpPr>
          <p:nvPr/>
        </p:nvSpPr>
        <p:spPr bwMode="auto">
          <a:xfrm>
            <a:off x="0" y="0"/>
            <a:ext cx="5262563" cy="6858000"/>
          </a:xfrm>
          <a:prstGeom prst="rect">
            <a:avLst/>
          </a:prstGeom>
          <a:gradFill rotWithShape="0">
            <a:gsLst>
              <a:gs pos="0">
                <a:srgbClr val="008000"/>
              </a:gs>
              <a:gs pos="100000">
                <a:srgbClr val="FFFFFF"/>
              </a:gs>
            </a:gsLst>
            <a:lin ang="0" scaled="1"/>
          </a:gradFill>
          <a:ln w="9525">
            <a:noFill/>
            <a:miter lim="800000"/>
            <a:headEnd/>
            <a:tailEnd/>
          </a:ln>
        </p:spPr>
        <p:txBody>
          <a:bodyPr wrap="none" anchor="ctr"/>
          <a:lstStyle/>
          <a:p>
            <a:endParaRPr lang="en-US" dirty="0"/>
          </a:p>
        </p:txBody>
      </p:sp>
      <p:sp>
        <p:nvSpPr>
          <p:cNvPr id="155651" name="Rectangle 3"/>
          <p:cNvSpPr>
            <a:spLocks noGrp="1" noChangeArrowheads="1"/>
          </p:cNvSpPr>
          <p:nvPr>
            <p:ph type="subTitle" idx="1"/>
          </p:nvPr>
        </p:nvSpPr>
        <p:spPr>
          <a:xfrm>
            <a:off x="1371600" y="1350963"/>
            <a:ext cx="6400800" cy="3524250"/>
          </a:xfrm>
        </p:spPr>
        <p:txBody>
          <a:bodyPr/>
          <a:lstStyle/>
          <a:p>
            <a:pPr marL="450850" indent="-450850" eaLnBrk="1" hangingPunct="1">
              <a:buFontTx/>
              <a:buChar char="•"/>
              <a:defRPr/>
            </a:pPr>
            <a:r>
              <a:rPr lang="en-US" dirty="0">
                <a:solidFill>
                  <a:schemeClr val="tx1"/>
                </a:solidFill>
              </a:rPr>
              <a:t>Brain stem</a:t>
            </a:r>
          </a:p>
          <a:p>
            <a:pPr marL="450850" indent="-450850" eaLnBrk="1" hangingPunct="1">
              <a:buFontTx/>
              <a:buChar char="•"/>
              <a:defRPr/>
            </a:pPr>
            <a:r>
              <a:rPr lang="en-US" dirty="0">
                <a:solidFill>
                  <a:schemeClr val="tx1"/>
                </a:solidFill>
              </a:rPr>
              <a:t>Mid-brain</a:t>
            </a:r>
          </a:p>
          <a:p>
            <a:pPr marL="450850" indent="-450850" eaLnBrk="1" hangingPunct="1">
              <a:buFontTx/>
              <a:buChar char="•"/>
              <a:defRPr/>
            </a:pPr>
            <a:r>
              <a:rPr lang="en-US" dirty="0">
                <a:solidFill>
                  <a:schemeClr val="tx1"/>
                </a:solidFill>
              </a:rPr>
              <a:t>Cortex</a:t>
            </a:r>
          </a:p>
        </p:txBody>
      </p:sp>
      <p:pic>
        <p:nvPicPr>
          <p:cNvPr id="65539" name="Picture 4" descr="brainwig"/>
          <p:cNvPicPr>
            <a:picLocks noChangeAspect="1" noChangeArrowheads="1" noCrop="1"/>
          </p:cNvPicPr>
          <p:nvPr/>
        </p:nvPicPr>
        <p:blipFill>
          <a:blip r:embed="rId3" cstate="print"/>
          <a:srcRect/>
          <a:stretch>
            <a:fillRect/>
          </a:stretch>
        </p:blipFill>
        <p:spPr bwMode="auto">
          <a:xfrm>
            <a:off x="5483225" y="1557338"/>
            <a:ext cx="2374900" cy="2374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5651">
                                            <p:txEl>
                                              <p:pRg st="0" end="0"/>
                                            </p:txEl>
                                          </p:spTgt>
                                        </p:tgtEl>
                                        <p:attrNameLst>
                                          <p:attrName>style.visibility</p:attrName>
                                        </p:attrNameLst>
                                      </p:cBhvr>
                                      <p:to>
                                        <p:strVal val="visible"/>
                                      </p:to>
                                    </p:set>
                                    <p:anim calcmode="lin" valueType="num">
                                      <p:cBhvr additive="base">
                                        <p:cTn id="7" dur="500" fill="hold"/>
                                        <p:tgtEl>
                                          <p:spTgt spid="15565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56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5651">
                                            <p:txEl>
                                              <p:pRg st="1" end="1"/>
                                            </p:txEl>
                                          </p:spTgt>
                                        </p:tgtEl>
                                        <p:attrNameLst>
                                          <p:attrName>style.visibility</p:attrName>
                                        </p:attrNameLst>
                                      </p:cBhvr>
                                      <p:to>
                                        <p:strVal val="visible"/>
                                      </p:to>
                                    </p:set>
                                    <p:anim calcmode="lin" valueType="num">
                                      <p:cBhvr additive="base">
                                        <p:cTn id="13" dur="500" fill="hold"/>
                                        <p:tgtEl>
                                          <p:spTgt spid="15565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5565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5651">
                                            <p:txEl>
                                              <p:pRg st="2" end="2"/>
                                            </p:txEl>
                                          </p:spTgt>
                                        </p:tgtEl>
                                        <p:attrNameLst>
                                          <p:attrName>style.visibility</p:attrName>
                                        </p:attrNameLst>
                                      </p:cBhvr>
                                      <p:to>
                                        <p:strVal val="visible"/>
                                      </p:to>
                                    </p:set>
                                    <p:anim calcmode="lin" valueType="num">
                                      <p:cBhvr additive="base">
                                        <p:cTn id="19" dur="500" fill="hold"/>
                                        <p:tgtEl>
                                          <p:spTgt spid="15565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55651">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build="p" bldLvl="5"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effectLst>
            <a:outerShdw dist="35921" dir="2700000" algn="ctr" rotWithShape="0">
              <a:schemeClr val="tx1"/>
            </a:outerShdw>
          </a:effectLst>
        </p:spPr>
        <p:txBody>
          <a:bodyPr/>
          <a:lstStyle/>
          <a:p>
            <a:pPr eaLnBrk="1" hangingPunct="1">
              <a:defRPr/>
            </a:pPr>
            <a:r>
              <a:rPr lang="en-US" dirty="0"/>
              <a:t>How Successful People Succeed	</a:t>
            </a:r>
          </a:p>
        </p:txBody>
      </p:sp>
      <p:sp>
        <p:nvSpPr>
          <p:cNvPr id="3075" name="Rectangle 3"/>
          <p:cNvSpPr>
            <a:spLocks noGrp="1" noChangeArrowheads="1"/>
          </p:cNvSpPr>
          <p:nvPr>
            <p:ph idx="1"/>
          </p:nvPr>
        </p:nvSpPr>
        <p:spPr/>
        <p:txBody>
          <a:bodyPr/>
          <a:lstStyle/>
          <a:p>
            <a:pPr eaLnBrk="1" hangingPunct="1">
              <a:defRPr/>
            </a:pPr>
            <a:r>
              <a:rPr lang="en-US" dirty="0"/>
              <a:t>Adults</a:t>
            </a:r>
          </a:p>
          <a:p>
            <a:pPr eaLnBrk="1" hangingPunct="1">
              <a:defRPr/>
            </a:pPr>
            <a:r>
              <a:rPr lang="en-US" dirty="0"/>
              <a:t>Children </a:t>
            </a:r>
          </a:p>
          <a:p>
            <a:pPr eaLnBrk="1" hangingPunct="1">
              <a:defRPr/>
            </a:pPr>
            <a:r>
              <a:rPr lang="en-US" dirty="0"/>
              <a:t>Corporations</a:t>
            </a:r>
          </a:p>
          <a:p>
            <a:pPr eaLnBrk="1" hangingPunct="1">
              <a:defRPr/>
            </a:pPr>
            <a:r>
              <a:rPr lang="en-US" dirty="0"/>
              <a:t>Chimpanzees</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grpSp>
        <p:nvGrpSpPr>
          <p:cNvPr id="2" name="Group 3074"/>
          <p:cNvGrpSpPr>
            <a:grpSpLocks/>
          </p:cNvGrpSpPr>
          <p:nvPr/>
        </p:nvGrpSpPr>
        <p:grpSpPr bwMode="auto">
          <a:xfrm>
            <a:off x="3276600" y="3505200"/>
            <a:ext cx="2057400" cy="3200400"/>
            <a:chOff x="2064" y="2208"/>
            <a:chExt cx="1296" cy="2016"/>
          </a:xfrm>
        </p:grpSpPr>
        <p:sp>
          <p:nvSpPr>
            <p:cNvPr id="67587" name="Oval 3075"/>
            <p:cNvSpPr>
              <a:spLocks noChangeArrowheads="1"/>
            </p:cNvSpPr>
            <p:nvPr/>
          </p:nvSpPr>
          <p:spPr bwMode="auto">
            <a:xfrm>
              <a:off x="2064" y="3696"/>
              <a:ext cx="1296" cy="528"/>
            </a:xfrm>
            <a:prstGeom prst="ellipse">
              <a:avLst/>
            </a:prstGeom>
            <a:noFill/>
            <a:ln w="76200">
              <a:solidFill>
                <a:schemeClr val="hlink"/>
              </a:solidFill>
              <a:round/>
              <a:headEnd/>
              <a:tailEnd/>
            </a:ln>
          </p:spPr>
          <p:txBody>
            <a:bodyPr wrap="none" anchor="ctr"/>
            <a:lstStyle/>
            <a:p>
              <a:pPr algn="ctr"/>
              <a:endParaRPr lang="en-US" sz="2400" dirty="0">
                <a:solidFill>
                  <a:schemeClr val="accent1"/>
                </a:solidFill>
                <a:latin typeface="Enchanted"/>
              </a:endParaRPr>
            </a:p>
          </p:txBody>
        </p:sp>
        <p:sp>
          <p:nvSpPr>
            <p:cNvPr id="67588" name="Oval 3076"/>
            <p:cNvSpPr>
              <a:spLocks noChangeArrowheads="1"/>
            </p:cNvSpPr>
            <p:nvPr/>
          </p:nvSpPr>
          <p:spPr bwMode="auto">
            <a:xfrm>
              <a:off x="2784" y="2208"/>
              <a:ext cx="576" cy="528"/>
            </a:xfrm>
            <a:prstGeom prst="ellipse">
              <a:avLst/>
            </a:prstGeom>
            <a:noFill/>
            <a:ln w="76200">
              <a:solidFill>
                <a:schemeClr val="hlink"/>
              </a:solidFill>
              <a:round/>
              <a:headEnd/>
              <a:tailEnd/>
            </a:ln>
          </p:spPr>
          <p:txBody>
            <a:bodyPr wrap="none" anchor="ctr"/>
            <a:lstStyle/>
            <a:p>
              <a:pPr algn="ctr"/>
              <a:endParaRPr lang="en-US" sz="2400" dirty="0">
                <a:solidFill>
                  <a:schemeClr val="accent1"/>
                </a:solidFill>
                <a:latin typeface="Enchanted"/>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descr="brain"/>
          <p:cNvPicPr>
            <a:picLocks noChangeAspect="1" noChangeArrowheads="1"/>
          </p:cNvPicPr>
          <p:nvPr/>
        </p:nvPicPr>
        <p:blipFill>
          <a:blip r:embed="rId3" cstate="print"/>
          <a:srcRect/>
          <a:stretch>
            <a:fillRect/>
          </a:stretch>
        </p:blipFill>
        <p:spPr bwMode="auto">
          <a:xfrm>
            <a:off x="1209675" y="0"/>
            <a:ext cx="6724650" cy="6858000"/>
          </a:xfrm>
          <a:prstGeom prst="rect">
            <a:avLst/>
          </a:prstGeom>
          <a:noFill/>
          <a:ln w="9525">
            <a:noFill/>
            <a:miter lim="800000"/>
            <a:headEnd/>
            <a:tailEnd/>
          </a:ln>
        </p:spPr>
      </p:pic>
      <p:grpSp>
        <p:nvGrpSpPr>
          <p:cNvPr id="2" name="Group 9"/>
          <p:cNvGrpSpPr>
            <a:grpSpLocks/>
          </p:cNvGrpSpPr>
          <p:nvPr/>
        </p:nvGrpSpPr>
        <p:grpSpPr bwMode="auto">
          <a:xfrm>
            <a:off x="4579938" y="3751263"/>
            <a:ext cx="3076575" cy="2125662"/>
            <a:chOff x="2885" y="2363"/>
            <a:chExt cx="1938" cy="1339"/>
          </a:xfrm>
        </p:grpSpPr>
        <p:grpSp>
          <p:nvGrpSpPr>
            <p:cNvPr id="69635" name="Group 7"/>
            <p:cNvGrpSpPr>
              <a:grpSpLocks/>
            </p:cNvGrpSpPr>
            <p:nvPr/>
          </p:nvGrpSpPr>
          <p:grpSpPr bwMode="auto">
            <a:xfrm>
              <a:off x="2885" y="2363"/>
              <a:ext cx="1938" cy="1339"/>
              <a:chOff x="2885" y="2363"/>
              <a:chExt cx="1938" cy="1339"/>
            </a:xfrm>
          </p:grpSpPr>
          <p:grpSp>
            <p:nvGrpSpPr>
              <p:cNvPr id="69637" name="Group 6"/>
              <p:cNvGrpSpPr>
                <a:grpSpLocks/>
              </p:cNvGrpSpPr>
              <p:nvPr/>
            </p:nvGrpSpPr>
            <p:grpSpPr bwMode="auto">
              <a:xfrm>
                <a:off x="2885" y="2363"/>
                <a:ext cx="1908" cy="1339"/>
                <a:chOff x="2885" y="2363"/>
                <a:chExt cx="1908" cy="1339"/>
              </a:xfrm>
            </p:grpSpPr>
            <p:sp>
              <p:nvSpPr>
                <p:cNvPr id="69639" name="Oval 3"/>
                <p:cNvSpPr>
                  <a:spLocks noChangeArrowheads="1"/>
                </p:cNvSpPr>
                <p:nvPr/>
              </p:nvSpPr>
              <p:spPr bwMode="auto">
                <a:xfrm>
                  <a:off x="3834" y="3057"/>
                  <a:ext cx="959" cy="645"/>
                </a:xfrm>
                <a:prstGeom prst="ellipse">
                  <a:avLst/>
                </a:prstGeom>
                <a:solidFill>
                  <a:srgbClr val="E6CDFF"/>
                </a:solidFill>
                <a:ln w="57150">
                  <a:solidFill>
                    <a:schemeClr val="tx1"/>
                  </a:solidFill>
                  <a:round/>
                  <a:headEnd/>
                  <a:tailEnd/>
                </a:ln>
              </p:spPr>
              <p:txBody>
                <a:bodyPr wrap="none" anchor="ctr"/>
                <a:lstStyle/>
                <a:p>
                  <a:endParaRPr lang="en-US" dirty="0"/>
                </a:p>
              </p:txBody>
            </p:sp>
            <p:sp>
              <p:nvSpPr>
                <p:cNvPr id="69640" name="Oval 4"/>
                <p:cNvSpPr>
                  <a:spLocks noChangeArrowheads="1"/>
                </p:cNvSpPr>
                <p:nvPr/>
              </p:nvSpPr>
              <p:spPr bwMode="auto">
                <a:xfrm>
                  <a:off x="2885" y="2363"/>
                  <a:ext cx="842" cy="709"/>
                </a:xfrm>
                <a:prstGeom prst="ellipse">
                  <a:avLst/>
                </a:prstGeom>
                <a:noFill/>
                <a:ln w="57150">
                  <a:solidFill>
                    <a:schemeClr val="tx1"/>
                  </a:solidFill>
                  <a:round/>
                  <a:headEnd/>
                  <a:tailEnd/>
                </a:ln>
              </p:spPr>
              <p:txBody>
                <a:bodyPr wrap="none" anchor="ctr"/>
                <a:lstStyle/>
                <a:p>
                  <a:endParaRPr lang="en-US" dirty="0"/>
                </a:p>
              </p:txBody>
            </p:sp>
          </p:grpSp>
          <p:sp>
            <p:nvSpPr>
              <p:cNvPr id="69638" name="Text Box 5"/>
              <p:cNvSpPr txBox="1">
                <a:spLocks noChangeArrowheads="1"/>
              </p:cNvSpPr>
              <p:nvPr/>
            </p:nvSpPr>
            <p:spPr bwMode="auto">
              <a:xfrm>
                <a:off x="3878" y="3152"/>
                <a:ext cx="945" cy="384"/>
              </a:xfrm>
              <a:prstGeom prst="rect">
                <a:avLst/>
              </a:prstGeom>
              <a:noFill/>
              <a:ln w="9525">
                <a:noFill/>
                <a:miter lim="800000"/>
                <a:headEnd/>
                <a:tailEnd/>
              </a:ln>
            </p:spPr>
            <p:txBody>
              <a:bodyPr>
                <a:spAutoFit/>
              </a:bodyPr>
              <a:lstStyle/>
              <a:p>
                <a:r>
                  <a:rPr lang="en-US" sz="3400" dirty="0">
                    <a:latin typeface="DomCasual BT"/>
                  </a:rPr>
                  <a:t>Amygdala</a:t>
                </a:r>
              </a:p>
            </p:txBody>
          </p:sp>
        </p:grpSp>
        <p:sp>
          <p:nvSpPr>
            <p:cNvPr id="69636" name="Line 8"/>
            <p:cNvSpPr>
              <a:spLocks noChangeShapeType="1"/>
            </p:cNvSpPr>
            <p:nvPr/>
          </p:nvSpPr>
          <p:spPr bwMode="auto">
            <a:xfrm>
              <a:off x="3634" y="2961"/>
              <a:ext cx="317" cy="205"/>
            </a:xfrm>
            <a:prstGeom prst="line">
              <a:avLst/>
            </a:prstGeom>
            <a:noFill/>
            <a:ln w="57150">
              <a:solidFill>
                <a:schemeClr val="tx1"/>
              </a:solidFill>
              <a:round/>
              <a:headEnd/>
              <a:tailEnd/>
            </a:ln>
          </p:spPr>
          <p:txBody>
            <a:bodyPr/>
            <a:lstStyle/>
            <a:p>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eaLnBrk="1" hangingPunct="1">
              <a:defRPr/>
            </a:pPr>
            <a:r>
              <a:rPr lang="en-US" sz="7200" dirty="0"/>
              <a:t>Skill #1</a:t>
            </a:r>
          </a:p>
        </p:txBody>
      </p:sp>
      <p:sp>
        <p:nvSpPr>
          <p:cNvPr id="157699" name="Rectangle 3"/>
          <p:cNvSpPr>
            <a:spLocks noGrp="1" noChangeArrowheads="1"/>
          </p:cNvSpPr>
          <p:nvPr>
            <p:ph type="body" idx="1"/>
          </p:nvPr>
        </p:nvSpPr>
        <p:spPr>
          <a:xfrm>
            <a:off x="685800" y="1981200"/>
            <a:ext cx="8056563" cy="4114800"/>
          </a:xfrm>
        </p:spPr>
        <p:txBody>
          <a:bodyPr/>
          <a:lstStyle/>
          <a:p>
            <a:pPr eaLnBrk="1" hangingPunct="1">
              <a:defRPr/>
            </a:pPr>
            <a:r>
              <a:rPr lang="en-US" sz="4800" dirty="0"/>
              <a:t>A Brief Geography Lesson of the Brain</a:t>
            </a:r>
          </a:p>
          <a:p>
            <a:pPr eaLnBrk="1" hangingPunct="1">
              <a:defRPr/>
            </a:pPr>
            <a:r>
              <a:rPr lang="en-US" sz="4800" dirty="0"/>
              <a:t>The Language of Children</a:t>
            </a:r>
          </a:p>
          <a:p>
            <a:pPr eaLnBrk="1" hangingPunct="1">
              <a:defRPr/>
            </a:pPr>
            <a:endParaRPr lang="en-US" sz="44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7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685800" y="3429000"/>
            <a:ext cx="7772400" cy="1143000"/>
          </a:xfrm>
        </p:spPr>
        <p:txBody>
          <a:bodyPr/>
          <a:lstStyle/>
          <a:p>
            <a:pPr eaLnBrk="1" hangingPunct="1">
              <a:defRPr/>
            </a:pPr>
            <a:r>
              <a:rPr lang="en-US" sz="10600" dirty="0">
                <a:solidFill>
                  <a:srgbClr val="FFFF00"/>
                </a:solidFill>
                <a:latin typeface="Chiller" pitchFamily="82" charset="0"/>
              </a:rPr>
              <a:t>A Different Experience of Fear</a:t>
            </a:r>
          </a:p>
        </p:txBody>
      </p:sp>
    </p:spTree>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685800" y="620713"/>
            <a:ext cx="7772400" cy="4114800"/>
          </a:xfrm>
        </p:spPr>
        <p:txBody>
          <a:bodyPr/>
          <a:lstStyle/>
          <a:p>
            <a:pPr eaLnBrk="1" hangingPunct="1">
              <a:buFontTx/>
              <a:buNone/>
              <a:tabLst>
                <a:tab pos="3725863" algn="l"/>
              </a:tabLst>
              <a:defRPr/>
            </a:pPr>
            <a:r>
              <a:rPr lang="en-US" dirty="0"/>
              <a:t>	Going on stage is part catharsis for me, but it is always trying to work out my own </a:t>
            </a:r>
            <a:r>
              <a:rPr lang="en-US" sz="4800" b="1" dirty="0">
                <a:solidFill>
                  <a:srgbClr val="FFFF00"/>
                </a:solidFill>
                <a:latin typeface="Chiller" pitchFamily="82" charset="0"/>
              </a:rPr>
              <a:t>fears</a:t>
            </a:r>
            <a:r>
              <a:rPr lang="en-US" dirty="0"/>
              <a:t>. </a:t>
            </a:r>
          </a:p>
          <a:p>
            <a:pPr algn="r" eaLnBrk="1" hangingPunct="1">
              <a:buFontTx/>
              <a:buNone/>
              <a:tabLst>
                <a:tab pos="3725863" algn="l"/>
              </a:tabLst>
              <a:defRPr/>
            </a:pPr>
            <a:r>
              <a:rPr lang="en-US" dirty="0"/>
              <a:t>	</a:t>
            </a:r>
            <a:r>
              <a:rPr lang="en-US" sz="2800" dirty="0"/>
              <a:t>Robin Williams</a:t>
            </a:r>
            <a:br>
              <a:rPr lang="en-US" sz="2800" dirty="0"/>
            </a:br>
            <a:endParaRPr lang="en-US" sz="2800" dirty="0"/>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335024"/>
            <a:ext cx="7772400" cy="4626864"/>
          </a:xfrm>
        </p:spPr>
        <p:txBody>
          <a:bodyPr/>
          <a:lstStyle/>
          <a:p>
            <a:pPr marL="0" indent="0">
              <a:buNone/>
            </a:pPr>
            <a:r>
              <a:rPr lang="en-US" sz="4000" dirty="0"/>
              <a:t>…..if we aren’t always at least a little </a:t>
            </a:r>
            <a:r>
              <a:rPr lang="en-US" sz="6000" b="1" dirty="0">
                <a:solidFill>
                  <a:srgbClr val="FFFF00"/>
                </a:solidFill>
                <a:effectLst>
                  <a:outerShdw blurRad="38100" dist="38100" dir="2700000" algn="tl">
                    <a:srgbClr val="000000">
                      <a:alpha val="43137"/>
                    </a:srgbClr>
                  </a:outerShdw>
                </a:effectLst>
                <a:latin typeface="Chiller" pitchFamily="82" charset="0"/>
              </a:rPr>
              <a:t>scared</a:t>
            </a:r>
            <a:r>
              <a:rPr lang="en-US" sz="4000" dirty="0"/>
              <a:t>, we are not doing our job.</a:t>
            </a:r>
          </a:p>
          <a:p>
            <a:pPr marL="0" indent="0">
              <a:buNone/>
            </a:pPr>
            <a:r>
              <a:rPr lang="en-US" dirty="0"/>
              <a:t> </a:t>
            </a:r>
          </a:p>
          <a:p>
            <a:pPr marL="0" indent="0">
              <a:buNone/>
            </a:pPr>
            <a:r>
              <a:rPr lang="en-US" dirty="0"/>
              <a:t>				</a:t>
            </a:r>
            <a:r>
              <a:rPr lang="en-US" sz="2400" dirty="0" smtClean="0"/>
              <a:t>Ed </a:t>
            </a:r>
            <a:r>
              <a:rPr lang="en-US" sz="2400" dirty="0"/>
              <a:t>Catmull</a:t>
            </a:r>
          </a:p>
          <a:p>
            <a:pPr marL="0" indent="0">
              <a:buNone/>
            </a:pPr>
            <a:r>
              <a:rPr lang="en-US" sz="2400" dirty="0"/>
              <a:t>				</a:t>
            </a:r>
            <a:r>
              <a:rPr lang="en-US" sz="2400" dirty="0" smtClean="0"/>
              <a:t>Pixar </a:t>
            </a:r>
            <a:r>
              <a:rPr lang="en-US" sz="2400" dirty="0"/>
              <a:t>Studios</a:t>
            </a:r>
          </a:p>
          <a:p>
            <a:endParaRPr lang="en-US" dirty="0"/>
          </a:p>
        </p:txBody>
      </p:sp>
    </p:spTree>
    <p:extLst>
      <p:ext uri="{BB962C8B-B14F-4D97-AF65-F5344CB8AC3E}">
        <p14:creationId xmlns:p14="http://schemas.microsoft.com/office/powerpoint/2010/main" val="4068468681"/>
      </p:ext>
    </p:extLst>
  </p:cSld>
  <p:clrMapOvr>
    <a:masterClrMapping/>
  </p:clrMapOvr>
  <p:transition>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000" r="-7000"/>
          </a:stretch>
        </a:blipFill>
        <a:effectLst/>
      </p:bgPr>
    </p:bg>
    <p:spTree>
      <p:nvGrpSpPr>
        <p:cNvPr id="1" name=""/>
        <p:cNvGrpSpPr/>
        <p:nvPr/>
      </p:nvGrpSpPr>
      <p:grpSpPr>
        <a:xfrm>
          <a:off x="0" y="0"/>
          <a:ext cx="0" cy="0"/>
          <a:chOff x="0" y="0"/>
          <a:chExt cx="0" cy="0"/>
        </a:xfrm>
      </p:grpSpPr>
      <p:sp>
        <p:nvSpPr>
          <p:cNvPr id="4" name="Content Placeholder 2"/>
          <p:cNvSpPr txBox="1">
            <a:spLocks/>
          </p:cNvSpPr>
          <p:nvPr/>
        </p:nvSpPr>
        <p:spPr bwMode="auto">
          <a:xfrm>
            <a:off x="706751" y="1032232"/>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600">
                <a:solidFill>
                  <a:schemeClr val="bg1"/>
                </a:solidFill>
                <a:effectLst>
                  <a:outerShdw blurRad="38100" dist="38100" dir="2700000" algn="tl">
                    <a:srgbClr val="000000">
                      <a:alpha val="43137"/>
                    </a:srgbClr>
                  </a:outerShdw>
                </a:effectLst>
                <a:latin typeface="+mn-lt"/>
                <a:ea typeface="+mn-ea"/>
                <a:cs typeface="+mn-cs"/>
              </a:defRPr>
            </a:lvl1pPr>
            <a:lvl2pPr marL="742950" indent="-285750" algn="l" rtl="0" eaLnBrk="0" fontAlgn="base" hangingPunct="0">
              <a:spcBef>
                <a:spcPct val="20000"/>
              </a:spcBef>
              <a:spcAft>
                <a:spcPct val="0"/>
              </a:spcAft>
              <a:buChar char="–"/>
              <a:defRPr sz="3200">
                <a:solidFill>
                  <a:schemeClr val="bg1"/>
                </a:solidFill>
                <a:effectLst>
                  <a:outerShdw blurRad="38100" dist="38100" dir="2700000" algn="tl">
                    <a:srgbClr val="000000">
                      <a:alpha val="43137"/>
                    </a:srgbClr>
                  </a:outerShdw>
                </a:effectLst>
                <a:latin typeface="+mn-lt"/>
              </a:defRPr>
            </a:lvl2pPr>
            <a:lvl3pPr marL="1143000" indent="-228600" algn="l" rtl="0" eaLnBrk="0" fontAlgn="base" hangingPunct="0">
              <a:spcBef>
                <a:spcPct val="20000"/>
              </a:spcBef>
              <a:spcAft>
                <a:spcPct val="0"/>
              </a:spcAft>
              <a:buChar char="•"/>
              <a:defRPr sz="2800">
                <a:solidFill>
                  <a:schemeClr val="bg1"/>
                </a:solidFill>
                <a:effectLst>
                  <a:outerShdw blurRad="38100" dist="38100" dir="2700000" algn="tl">
                    <a:srgbClr val="000000">
                      <a:alpha val="43137"/>
                    </a:srgbClr>
                  </a:outerShdw>
                </a:effectLst>
                <a:latin typeface="+mn-lt"/>
              </a:defRPr>
            </a:lvl3pPr>
            <a:lvl4pPr marL="1600200" indent="-228600" algn="l" rtl="0" eaLnBrk="0" fontAlgn="base" hangingPunct="0">
              <a:spcBef>
                <a:spcPct val="20000"/>
              </a:spcBef>
              <a:spcAft>
                <a:spcPct val="0"/>
              </a:spcAft>
              <a:buChar char="–"/>
              <a:defRPr sz="2400">
                <a:solidFill>
                  <a:schemeClr val="bg1"/>
                </a:solidFill>
                <a:effectLst>
                  <a:outerShdw blurRad="38100" dist="38100" dir="2700000" algn="tl">
                    <a:srgbClr val="000000">
                      <a:alpha val="43137"/>
                    </a:srgbClr>
                  </a:outerShdw>
                </a:effectLst>
                <a:latin typeface="+mn-lt"/>
              </a:defRPr>
            </a:lvl4pPr>
            <a:lvl5pPr marL="2057400" indent="-228600" algn="l" rtl="0" eaLnBrk="0" fontAlgn="base" hangingPunct="0">
              <a:spcBef>
                <a:spcPct val="20000"/>
              </a:spcBef>
              <a:spcAft>
                <a:spcPct val="0"/>
              </a:spcAft>
              <a:buChar char="»"/>
              <a:defRPr sz="2400">
                <a:solidFill>
                  <a:schemeClr val="bg1"/>
                </a:solidFill>
                <a:effectLst>
                  <a:outerShdw blurRad="38100" dist="38100" dir="2700000" algn="tl">
                    <a:srgbClr val="000000">
                      <a:alpha val="43137"/>
                    </a:srgbClr>
                  </a:outerShdw>
                </a:effectLst>
                <a:latin typeface="+mn-lt"/>
              </a:defRPr>
            </a:lvl5pPr>
            <a:lvl6pPr marL="2514600" indent="-228600" algn="l" rtl="0" fontAlgn="base">
              <a:spcBef>
                <a:spcPct val="20000"/>
              </a:spcBef>
              <a:spcAft>
                <a:spcPct val="0"/>
              </a:spcAft>
              <a:buChar char="»"/>
              <a:defRPr sz="2400">
                <a:solidFill>
                  <a:schemeClr val="bg1"/>
                </a:solidFill>
                <a:latin typeface="+mn-lt"/>
              </a:defRPr>
            </a:lvl6pPr>
            <a:lvl7pPr marL="2971800" indent="-228600" algn="l" rtl="0" fontAlgn="base">
              <a:spcBef>
                <a:spcPct val="20000"/>
              </a:spcBef>
              <a:spcAft>
                <a:spcPct val="0"/>
              </a:spcAft>
              <a:buChar char="»"/>
              <a:defRPr sz="2400">
                <a:solidFill>
                  <a:schemeClr val="bg1"/>
                </a:solidFill>
                <a:latin typeface="+mn-lt"/>
              </a:defRPr>
            </a:lvl7pPr>
            <a:lvl8pPr marL="3429000" indent="-228600" algn="l" rtl="0" fontAlgn="base">
              <a:spcBef>
                <a:spcPct val="20000"/>
              </a:spcBef>
              <a:spcAft>
                <a:spcPct val="0"/>
              </a:spcAft>
              <a:buChar char="»"/>
              <a:defRPr sz="2400">
                <a:solidFill>
                  <a:schemeClr val="bg1"/>
                </a:solidFill>
                <a:latin typeface="+mn-lt"/>
              </a:defRPr>
            </a:lvl8pPr>
            <a:lvl9pPr marL="3886200" indent="-228600" algn="l" rtl="0" fontAlgn="base">
              <a:spcBef>
                <a:spcPct val="20000"/>
              </a:spcBef>
              <a:spcAft>
                <a:spcPct val="0"/>
              </a:spcAft>
              <a:buChar char="»"/>
              <a:defRPr sz="2400">
                <a:solidFill>
                  <a:schemeClr val="bg1"/>
                </a:solidFill>
                <a:latin typeface="+mn-lt"/>
              </a:defRPr>
            </a:lvl9pPr>
          </a:lstStyle>
          <a:p>
            <a:pPr marL="0" indent="0">
              <a:buFontTx/>
              <a:buNone/>
            </a:pPr>
            <a:r>
              <a:rPr lang="en-US" sz="3200" dirty="0" smtClean="0"/>
              <a:t>I’m coming from a place of acting, so you’re never quite sure if you’re going to get the crew to even be on your side, and you always have this great </a:t>
            </a:r>
            <a:r>
              <a:rPr lang="en-US" sz="5400" b="1" dirty="0">
                <a:solidFill>
                  <a:srgbClr val="FFFF00"/>
                </a:solidFill>
                <a:latin typeface="Chiller" pitchFamily="82" charset="0"/>
              </a:rPr>
              <a:t>fear</a:t>
            </a:r>
            <a:r>
              <a:rPr lang="en-US" i="1" dirty="0" smtClean="0"/>
              <a:t> </a:t>
            </a:r>
            <a:r>
              <a:rPr lang="en-US" dirty="0" smtClean="0"/>
              <a:t> </a:t>
            </a:r>
            <a:r>
              <a:rPr lang="en-US" sz="3200" dirty="0" smtClean="0"/>
              <a:t>that they will discover that you’re an impostor and that you have no business being there.</a:t>
            </a:r>
          </a:p>
          <a:p>
            <a:pPr marL="0" indent="0">
              <a:buFontTx/>
              <a:buNone/>
            </a:pPr>
            <a:r>
              <a:rPr lang="en-US" sz="3200" dirty="0" smtClean="0"/>
              <a:t> </a:t>
            </a:r>
          </a:p>
          <a:p>
            <a:pPr marL="0" indent="0">
              <a:buFontTx/>
              <a:buNone/>
            </a:pPr>
            <a:r>
              <a:rPr lang="en-US" sz="2400" dirty="0" smtClean="0"/>
              <a:t>George Clooney</a:t>
            </a:r>
            <a:br>
              <a:rPr lang="en-US" sz="2400" dirty="0" smtClean="0"/>
            </a:br>
            <a:r>
              <a:rPr lang="en-US" sz="2400" u="sng" dirty="0" smtClean="0"/>
              <a:t>Los Angeles Times, </a:t>
            </a:r>
            <a:r>
              <a:rPr lang="en-US" sz="2400" dirty="0" smtClean="0"/>
              <a:t>January 27, 2012</a:t>
            </a:r>
          </a:p>
          <a:p>
            <a:endParaRPr lang="en-US" dirty="0"/>
          </a:p>
        </p:txBody>
      </p:sp>
    </p:spTree>
    <p:extLst>
      <p:ext uri="{BB962C8B-B14F-4D97-AF65-F5344CB8AC3E}">
        <p14:creationId xmlns:p14="http://schemas.microsoft.com/office/powerpoint/2010/main" val="13731453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2000" r="-12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81050" y="4953000"/>
            <a:ext cx="7772400" cy="1500188"/>
          </a:xfrm>
        </p:spPr>
        <p:txBody>
          <a:bodyPr/>
          <a:lstStyle/>
          <a:p>
            <a:pPr marL="0" lvl="2">
              <a:defRPr/>
            </a:pPr>
            <a:r>
              <a:rPr lang="en-US" sz="4000" dirty="0" smtClean="0">
                <a:effectLst>
                  <a:outerShdw blurRad="38100" dist="38100" dir="2700000" algn="tl">
                    <a:srgbClr val="000000">
                      <a:alpha val="43137"/>
                    </a:srgbClr>
                  </a:outerShdw>
                </a:effectLst>
                <a:latin typeface="Calibri" pitchFamily="34" charset="0"/>
              </a:rPr>
              <a:t>You gain strength, courage, and confidence by each experience in which you really stop to look </a:t>
            </a:r>
            <a:r>
              <a:rPr lang="en-US" sz="6000" b="1" dirty="0" smtClean="0">
                <a:solidFill>
                  <a:srgbClr val="FFFF00"/>
                </a:solidFill>
                <a:effectLst>
                  <a:outerShdw blurRad="38100" dist="38100" dir="2700000" algn="tl">
                    <a:srgbClr val="000000">
                      <a:alpha val="43137"/>
                    </a:srgbClr>
                  </a:outerShdw>
                </a:effectLst>
                <a:latin typeface="Chiller" pitchFamily="82" charset="0"/>
                <a:ea typeface="+mn-ea"/>
                <a:cs typeface="+mn-cs"/>
              </a:rPr>
              <a:t>fear</a:t>
            </a:r>
            <a:r>
              <a:rPr lang="en-US" sz="4000" dirty="0" smtClean="0">
                <a:effectLst>
                  <a:outerShdw blurRad="38100" dist="38100" dir="2700000" algn="tl">
                    <a:srgbClr val="000000">
                      <a:alpha val="43137"/>
                    </a:srgbClr>
                  </a:outerShdw>
                </a:effectLst>
                <a:latin typeface="Calibri" pitchFamily="34" charset="0"/>
              </a:rPr>
              <a:t> in the face. You are able to say to yourself, ‘I have lived through this horror. I can take the next think to come along.’ </a:t>
            </a:r>
          </a:p>
          <a:p>
            <a:pPr lvl="2">
              <a:defRPr/>
            </a:pPr>
            <a:endParaRPr lang="en-US" sz="2800" dirty="0" smtClean="0">
              <a:effectLst>
                <a:outerShdw blurRad="38100" dist="38100" dir="2700000" algn="tl">
                  <a:srgbClr val="000000">
                    <a:alpha val="43137"/>
                  </a:srgbClr>
                </a:outerShdw>
              </a:effectLst>
              <a:latin typeface="Calibri" pitchFamily="34" charset="0"/>
            </a:endParaRPr>
          </a:p>
          <a:p>
            <a:pPr lvl="2" algn="r">
              <a:defRPr/>
            </a:pPr>
            <a:r>
              <a:rPr lang="en-US" sz="2800" dirty="0" smtClean="0">
                <a:effectLst>
                  <a:outerShdw blurRad="38100" dist="38100" dir="2700000" algn="tl">
                    <a:srgbClr val="000000">
                      <a:alpha val="43137"/>
                    </a:srgbClr>
                  </a:outerShdw>
                </a:effectLst>
                <a:latin typeface="Calibri" pitchFamily="34" charset="0"/>
              </a:rPr>
              <a:t>Eleanor Roosevelt</a:t>
            </a:r>
          </a:p>
          <a:p>
            <a:pPr>
              <a:defRPr/>
            </a:pPr>
            <a:endParaRPr lang="en-US" sz="3600" dirty="0"/>
          </a:p>
        </p:txBody>
      </p:sp>
    </p:spTree>
  </p:cSld>
  <p:clrMapOvr>
    <a:masterClrMapping/>
  </p:clrMapOvr>
  <p:transition>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448" y="1148686"/>
            <a:ext cx="7772400" cy="4114800"/>
          </a:xfrm>
        </p:spPr>
        <p:txBody>
          <a:bodyPr/>
          <a:lstStyle/>
          <a:p>
            <a:pPr marL="0" indent="0">
              <a:buNone/>
            </a:pPr>
            <a:r>
              <a:rPr lang="en-US" dirty="0"/>
              <a:t>I just write about what </a:t>
            </a:r>
            <a:r>
              <a:rPr lang="en-US" sz="5400" b="1" dirty="0">
                <a:solidFill>
                  <a:srgbClr val="FFFF00"/>
                </a:solidFill>
                <a:effectLst>
                  <a:outerShdw blurRad="38100" dist="38100" dir="2700000" algn="tl">
                    <a:srgbClr val="000000">
                      <a:alpha val="43137"/>
                    </a:srgbClr>
                  </a:outerShdw>
                </a:effectLst>
                <a:latin typeface="Chiller" pitchFamily="82" charset="0"/>
              </a:rPr>
              <a:t>scares</a:t>
            </a:r>
            <a:r>
              <a:rPr lang="en-US" sz="3600" dirty="0"/>
              <a:t> </a:t>
            </a:r>
            <a:r>
              <a:rPr lang="en-US" dirty="0"/>
              <a:t>me. When I was a kid</a:t>
            </a:r>
            <a:r>
              <a:rPr lang="en-US" dirty="0" smtClean="0"/>
              <a:t>, my </a:t>
            </a:r>
            <a:r>
              <a:rPr lang="en-US" dirty="0"/>
              <a:t>mother used to say, ‘Think of the worst thing you can , and if you say it out loud, it won’t come true. And that’s probably been the basis of my career.</a:t>
            </a:r>
          </a:p>
          <a:p>
            <a:pPr marL="0" indent="0">
              <a:buNone/>
            </a:pPr>
            <a:r>
              <a:rPr lang="en-US" dirty="0"/>
              <a:t> </a:t>
            </a:r>
          </a:p>
          <a:p>
            <a:pPr marL="0" indent="0">
              <a:buNone/>
            </a:pPr>
            <a:r>
              <a:rPr lang="en-US" dirty="0"/>
              <a:t>				</a:t>
            </a:r>
            <a:r>
              <a:rPr lang="en-US" sz="2400" dirty="0"/>
              <a:t>Stephen King</a:t>
            </a:r>
          </a:p>
          <a:p>
            <a:pPr marL="0" indent="0">
              <a:buNone/>
            </a:pPr>
            <a:r>
              <a:rPr lang="en-US" sz="2400" dirty="0"/>
              <a:t>				</a:t>
            </a:r>
            <a:r>
              <a:rPr lang="en-US" sz="2400" u="sng" dirty="0"/>
              <a:t>Wall Street Journal</a:t>
            </a:r>
            <a:endParaRPr lang="en-US" sz="2400" dirty="0"/>
          </a:p>
          <a:p>
            <a:pPr marL="0" indent="0">
              <a:buNone/>
            </a:pPr>
            <a:r>
              <a:rPr lang="en-US" sz="2400" dirty="0"/>
              <a:t>				October 28, 2011, pD1.</a:t>
            </a:r>
          </a:p>
          <a:p>
            <a:pPr marL="0" indent="0">
              <a:buNone/>
            </a:pPr>
            <a:r>
              <a:rPr lang="en-US" sz="2400" dirty="0"/>
              <a:t> </a:t>
            </a:r>
          </a:p>
          <a:p>
            <a:pPr marL="0" indent="0">
              <a:buNone/>
            </a:pPr>
            <a:endParaRPr lang="en-US" dirty="0"/>
          </a:p>
        </p:txBody>
      </p:sp>
    </p:spTree>
    <p:extLst>
      <p:ext uri="{BB962C8B-B14F-4D97-AF65-F5344CB8AC3E}">
        <p14:creationId xmlns:p14="http://schemas.microsoft.com/office/powerpoint/2010/main" val="1176240147"/>
      </p:ext>
    </p:extLst>
  </p:cSld>
  <p:clrMapOvr>
    <a:masterClrMapping/>
  </p:clrMapOvr>
  <p:transition>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en-US" sz="7200" dirty="0">
                <a:solidFill>
                  <a:srgbClr val="FFFF00"/>
                </a:solidFill>
                <a:latin typeface="Chiller" pitchFamily="82" charset="0"/>
              </a:rPr>
              <a:t>Our Relationship to </a:t>
            </a:r>
            <a:r>
              <a:rPr lang="en-US" sz="8800" b="1" dirty="0">
                <a:solidFill>
                  <a:srgbClr val="FFFF00"/>
                </a:solidFill>
                <a:latin typeface="Chiller" pitchFamily="82" charset="0"/>
              </a:rPr>
              <a:t>Fear</a:t>
            </a:r>
          </a:p>
        </p:txBody>
      </p:sp>
      <p:sp>
        <p:nvSpPr>
          <p:cNvPr id="12291" name="Rectangle 3"/>
          <p:cNvSpPr>
            <a:spLocks noGrp="1" noChangeArrowheads="1"/>
          </p:cNvSpPr>
          <p:nvPr>
            <p:ph type="body" idx="1"/>
          </p:nvPr>
        </p:nvSpPr>
        <p:spPr/>
        <p:txBody>
          <a:bodyPr/>
          <a:lstStyle/>
          <a:p>
            <a:pPr eaLnBrk="1" hangingPunct="1">
              <a:lnSpc>
                <a:spcPct val="90000"/>
              </a:lnSpc>
              <a:buFontTx/>
              <a:buNone/>
              <a:defRPr/>
            </a:pPr>
            <a:r>
              <a:rPr lang="en-US" sz="3200" dirty="0"/>
              <a:t>	…being </a:t>
            </a:r>
            <a:r>
              <a:rPr lang="en-US" sz="4800" b="1" dirty="0">
                <a:solidFill>
                  <a:srgbClr val="FFFF00"/>
                </a:solidFill>
                <a:latin typeface="Chiller" pitchFamily="82" charset="0"/>
              </a:rPr>
              <a:t>“scared to death”</a:t>
            </a:r>
            <a:r>
              <a:rPr lang="en-US" sz="3200" dirty="0"/>
              <a:t> was a condition of life in submarine warfare in the South Pacific.  Being afraid is OK, if you are afraid with dignity.  To a greater or lesser extent, </a:t>
            </a:r>
            <a:r>
              <a:rPr lang="en-US" sz="4800" b="1" dirty="0">
                <a:solidFill>
                  <a:srgbClr val="FFFF00"/>
                </a:solidFill>
                <a:latin typeface="Chiller" pitchFamily="82" charset="0"/>
              </a:rPr>
              <a:t>fear</a:t>
            </a:r>
            <a:r>
              <a:rPr lang="en-US" sz="3200" dirty="0"/>
              <a:t> is a part of the challenge.  </a:t>
            </a:r>
          </a:p>
          <a:p>
            <a:pPr eaLnBrk="1" hangingPunct="1">
              <a:lnSpc>
                <a:spcPct val="90000"/>
              </a:lnSpc>
              <a:buFontTx/>
              <a:buNone/>
              <a:defRPr/>
            </a:pPr>
            <a:endParaRPr lang="en-US" sz="3200" dirty="0"/>
          </a:p>
          <a:p>
            <a:pPr eaLnBrk="1" hangingPunct="1">
              <a:lnSpc>
                <a:spcPct val="90000"/>
              </a:lnSpc>
              <a:buFontTx/>
              <a:buNone/>
              <a:defRPr/>
            </a:pPr>
            <a:r>
              <a:rPr lang="en-US" sz="3200" dirty="0"/>
              <a:t>	</a:t>
            </a:r>
            <a:r>
              <a:rPr lang="en-US" sz="2400" dirty="0"/>
              <a:t>Pat Riley</a:t>
            </a:r>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12643" name="Picture 2051" descr="Thehealingbrain"/>
          <p:cNvPicPr>
            <a:picLocks noChangeAspect="1" noChangeArrowheads="1"/>
          </p:cNvPicPr>
          <p:nvPr/>
        </p:nvPicPr>
        <p:blipFill>
          <a:blip r:embed="rId4" cstate="print"/>
          <a:srcRect/>
          <a:stretch>
            <a:fillRect/>
          </a:stretch>
        </p:blipFill>
        <p:spPr bwMode="auto">
          <a:xfrm>
            <a:off x="2060575" y="330200"/>
            <a:ext cx="3890963" cy="6329363"/>
          </a:xfrm>
          <a:prstGeom prst="rect">
            <a:avLst/>
          </a:prstGeom>
          <a:noFill/>
          <a:effectLst>
            <a:outerShdw dist="35921" dir="2700000" algn="ctr" rotWithShape="0">
              <a:schemeClr val="bg2"/>
            </a:outerShdw>
          </a:effectLst>
        </p:spPr>
      </p:pic>
      <p:pic>
        <p:nvPicPr>
          <p:cNvPr id="112652" name="Picture 2060" descr="TheLanguageoftheHeart1"/>
          <p:cNvPicPr>
            <a:picLocks noChangeAspect="1" noChangeArrowheads="1"/>
          </p:cNvPicPr>
          <p:nvPr/>
        </p:nvPicPr>
        <p:blipFill>
          <a:blip r:embed="rId5" cstate="print">
            <a:lum contrast="24000"/>
          </a:blip>
          <a:srcRect/>
          <a:stretch>
            <a:fillRect/>
          </a:stretch>
        </p:blipFill>
        <p:spPr bwMode="auto">
          <a:xfrm>
            <a:off x="0" y="922338"/>
            <a:ext cx="3998913" cy="5935662"/>
          </a:xfrm>
          <a:prstGeom prst="rect">
            <a:avLst/>
          </a:prstGeom>
          <a:noFill/>
          <a:effectLst>
            <a:outerShdw dist="35921" dir="2700000" algn="ctr" rotWithShape="0">
              <a:schemeClr val="bg2"/>
            </a:outerShdw>
          </a:effectLst>
        </p:spPr>
      </p:pic>
      <p:pic>
        <p:nvPicPr>
          <p:cNvPr id="112656" name="Picture 2064" descr="EmotionalIntelligence"/>
          <p:cNvPicPr>
            <a:picLocks noChangeAspect="1" noChangeArrowheads="1"/>
          </p:cNvPicPr>
          <p:nvPr/>
        </p:nvPicPr>
        <p:blipFill>
          <a:blip r:embed="rId6" cstate="print"/>
          <a:srcRect/>
          <a:stretch>
            <a:fillRect/>
          </a:stretch>
        </p:blipFill>
        <p:spPr bwMode="auto">
          <a:xfrm>
            <a:off x="42863" y="0"/>
            <a:ext cx="4421187" cy="6951663"/>
          </a:xfrm>
          <a:prstGeom prst="rect">
            <a:avLst/>
          </a:prstGeom>
          <a:noFill/>
          <a:effectLst>
            <a:outerShdw dist="35921" dir="2700000" algn="ctr" rotWithShape="0">
              <a:schemeClr val="bg2"/>
            </a:outerShdw>
          </a:effectLst>
        </p:spPr>
      </p:pic>
      <p:pic>
        <p:nvPicPr>
          <p:cNvPr id="112653" name="Picture 2061" descr="TheSocialBrain1"/>
          <p:cNvPicPr>
            <a:picLocks noChangeAspect="1" noChangeArrowheads="1"/>
          </p:cNvPicPr>
          <p:nvPr/>
        </p:nvPicPr>
        <p:blipFill>
          <a:blip r:embed="rId7" cstate="print"/>
          <a:srcRect l="9048" r="4546"/>
          <a:stretch>
            <a:fillRect/>
          </a:stretch>
        </p:blipFill>
        <p:spPr bwMode="auto">
          <a:xfrm>
            <a:off x="5106988" y="0"/>
            <a:ext cx="4037012" cy="6540500"/>
          </a:xfrm>
          <a:prstGeom prst="rect">
            <a:avLst/>
          </a:prstGeom>
          <a:noFill/>
          <a:effectLst>
            <a:outerShdw dist="35921" dir="2700000" algn="ctr" rotWithShape="0">
              <a:schemeClr val="bg2"/>
            </a:outerShdw>
          </a:effectLst>
        </p:spPr>
      </p:pic>
      <p:pic>
        <p:nvPicPr>
          <p:cNvPr id="112654" name="Picture 2062" descr="WhyMarriages1"/>
          <p:cNvPicPr>
            <a:picLocks noChangeAspect="1" noChangeArrowheads="1"/>
          </p:cNvPicPr>
          <p:nvPr/>
        </p:nvPicPr>
        <p:blipFill>
          <a:blip r:embed="rId8" cstate="print">
            <a:lum bright="-18000" contrast="60000"/>
          </a:blip>
          <a:srcRect l="2811"/>
          <a:stretch>
            <a:fillRect/>
          </a:stretch>
        </p:blipFill>
        <p:spPr bwMode="auto">
          <a:xfrm>
            <a:off x="1193800" y="0"/>
            <a:ext cx="4510088" cy="6727825"/>
          </a:xfrm>
          <a:prstGeom prst="rect">
            <a:avLst/>
          </a:prstGeom>
          <a:noFill/>
          <a:effectLst>
            <a:outerShdw dist="35921" dir="2700000" algn="ctr" rotWithShape="0">
              <a:schemeClr val="bg2"/>
            </a:outerShdw>
          </a:effectLst>
        </p:spPr>
      </p:pic>
      <p:pic>
        <p:nvPicPr>
          <p:cNvPr id="17" name="Picture 16" descr="TheHardyExecutive.jpg"/>
          <p:cNvPicPr>
            <a:picLocks noChangeAspect="1"/>
          </p:cNvPicPr>
          <p:nvPr/>
        </p:nvPicPr>
        <p:blipFill>
          <a:blip r:embed="rId9" cstate="print"/>
          <a:stretch>
            <a:fillRect/>
          </a:stretch>
        </p:blipFill>
        <p:spPr>
          <a:xfrm>
            <a:off x="2457450" y="0"/>
            <a:ext cx="4576763" cy="6858000"/>
          </a:xfrm>
          <a:prstGeom prst="rect">
            <a:avLst/>
          </a:prstGeom>
          <a:effectLst>
            <a:outerShdw blurRad="50800" dist="50800" dir="5400000" algn="ctr" rotWithShape="0">
              <a:schemeClr val="tx1"/>
            </a:outerShdw>
          </a:effectLst>
        </p:spPr>
      </p:pic>
      <p:pic>
        <p:nvPicPr>
          <p:cNvPr id="16" name="Picture 15" descr="adaptationtolife.jpg"/>
          <p:cNvPicPr>
            <a:picLocks noChangeAspect="1"/>
          </p:cNvPicPr>
          <p:nvPr/>
        </p:nvPicPr>
        <p:blipFill>
          <a:blip r:embed="rId10" cstate="print"/>
          <a:stretch>
            <a:fillRect/>
          </a:stretch>
        </p:blipFill>
        <p:spPr>
          <a:xfrm>
            <a:off x="4308475" y="439738"/>
            <a:ext cx="4340225" cy="6418262"/>
          </a:xfrm>
          <a:prstGeom prst="rect">
            <a:avLst/>
          </a:prstGeom>
          <a:effectLst>
            <a:outerShdw blurRad="50800" dist="50800" dir="5400000" algn="ctr" rotWithShape="0">
              <a:schemeClr val="tx1"/>
            </a:outerShdw>
          </a:effectLst>
        </p:spPr>
      </p:pic>
      <p:pic>
        <p:nvPicPr>
          <p:cNvPr id="112655" name="Picture 2063" descr="TheManwhodiscoveredquality2"/>
          <p:cNvPicPr>
            <a:picLocks noChangeAspect="1" noChangeArrowheads="1"/>
          </p:cNvPicPr>
          <p:nvPr/>
        </p:nvPicPr>
        <p:blipFill>
          <a:blip r:embed="rId11" cstate="print"/>
          <a:srcRect/>
          <a:stretch>
            <a:fillRect/>
          </a:stretch>
        </p:blipFill>
        <p:spPr bwMode="auto">
          <a:xfrm>
            <a:off x="3141663" y="1306513"/>
            <a:ext cx="3876675" cy="5200650"/>
          </a:xfrm>
          <a:prstGeom prst="rect">
            <a:avLst/>
          </a:prstGeom>
          <a:noFill/>
          <a:effectLst>
            <a:outerShdw dist="35921" dir="2700000" algn="ctr" rotWithShape="0">
              <a:schemeClr val="bg2"/>
            </a:outerShdw>
          </a:effectLst>
        </p:spPr>
      </p:pic>
      <p:pic>
        <p:nvPicPr>
          <p:cNvPr id="112657" name="Picture 2065" descr="builttolast2"/>
          <p:cNvPicPr>
            <a:picLocks noChangeAspect="1" noChangeArrowheads="1"/>
          </p:cNvPicPr>
          <p:nvPr/>
        </p:nvPicPr>
        <p:blipFill>
          <a:blip r:embed="rId12" cstate="print"/>
          <a:srcRect/>
          <a:stretch>
            <a:fillRect/>
          </a:stretch>
        </p:blipFill>
        <p:spPr bwMode="auto">
          <a:xfrm>
            <a:off x="3173413" y="938213"/>
            <a:ext cx="3832225" cy="5919787"/>
          </a:xfrm>
          <a:prstGeom prst="rect">
            <a:avLst/>
          </a:prstGeom>
          <a:noFill/>
          <a:effectLst>
            <a:outerShdw dist="35921" dir="2700000" algn="ctr" rotWithShape="0">
              <a:schemeClr val="bg2"/>
            </a:outerShdw>
          </a:effectLst>
        </p:spPr>
      </p:pic>
      <p:pic>
        <p:nvPicPr>
          <p:cNvPr id="112658" name="Picture 2066" descr="GoodtoGreat"/>
          <p:cNvPicPr>
            <a:picLocks noChangeAspect="1" noChangeArrowheads="1"/>
          </p:cNvPicPr>
          <p:nvPr/>
        </p:nvPicPr>
        <p:blipFill>
          <a:blip r:embed="rId13" cstate="print"/>
          <a:srcRect/>
          <a:stretch>
            <a:fillRect/>
          </a:stretch>
        </p:blipFill>
        <p:spPr bwMode="auto">
          <a:xfrm>
            <a:off x="3689350" y="582613"/>
            <a:ext cx="4524375" cy="6275387"/>
          </a:xfrm>
          <a:prstGeom prst="rect">
            <a:avLst/>
          </a:prstGeom>
          <a:noFill/>
          <a:effectLst>
            <a:outerShdw dist="35921" dir="2700000" algn="ctr" rotWithShape="0">
              <a:schemeClr val="bg2"/>
            </a:outerShdw>
          </a:effectLst>
        </p:spPr>
      </p:pic>
      <p:pic>
        <p:nvPicPr>
          <p:cNvPr id="112661" name="Picture 2069" descr="goodtogreat"/>
          <p:cNvPicPr>
            <a:picLocks noChangeAspect="1" noChangeArrowheads="1"/>
          </p:cNvPicPr>
          <p:nvPr/>
        </p:nvPicPr>
        <p:blipFill>
          <a:blip r:embed="rId14" cstate="print"/>
          <a:srcRect/>
          <a:stretch>
            <a:fillRect/>
          </a:stretch>
        </p:blipFill>
        <p:spPr bwMode="auto">
          <a:xfrm>
            <a:off x="1549400" y="465138"/>
            <a:ext cx="4106863" cy="6392862"/>
          </a:xfrm>
          <a:prstGeom prst="rect">
            <a:avLst/>
          </a:prstGeom>
          <a:noFill/>
          <a:ln w="9525">
            <a:noFill/>
            <a:miter lim="800000"/>
            <a:headEnd/>
            <a:tailEnd/>
          </a:ln>
        </p:spPr>
      </p:pic>
      <p:pic>
        <p:nvPicPr>
          <p:cNvPr id="112659" name="Picture 2067" descr="scan0006"/>
          <p:cNvPicPr>
            <a:picLocks noChangeAspect="1" noChangeArrowheads="1"/>
          </p:cNvPicPr>
          <p:nvPr/>
        </p:nvPicPr>
        <p:blipFill>
          <a:blip r:embed="rId15" cstate="print"/>
          <a:srcRect r="3877" b="7552"/>
          <a:stretch>
            <a:fillRect/>
          </a:stretch>
        </p:blipFill>
        <p:spPr bwMode="auto">
          <a:xfrm>
            <a:off x="185738" y="265113"/>
            <a:ext cx="4429125" cy="5870575"/>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60" name="Picture 2068" descr="4principles"/>
          <p:cNvPicPr>
            <a:picLocks noChangeAspect="1" noChangeArrowheads="1"/>
          </p:cNvPicPr>
          <p:nvPr/>
        </p:nvPicPr>
        <p:blipFill>
          <a:blip r:embed="rId16" cstate="print"/>
          <a:srcRect l="3397" t="7414" r="3061"/>
          <a:stretch>
            <a:fillRect/>
          </a:stretch>
        </p:blipFill>
        <p:spPr bwMode="auto">
          <a:xfrm>
            <a:off x="4718050" y="493713"/>
            <a:ext cx="4425950" cy="6096000"/>
          </a:xfrm>
          <a:prstGeom prst="rect">
            <a:avLst/>
          </a:prstGeom>
          <a:noFill/>
          <a:ln w="9525">
            <a:solidFill>
              <a:schemeClr val="tx1"/>
            </a:solidFill>
            <a:miter lim="800000"/>
            <a:headEnd/>
            <a:tailEnd/>
          </a:ln>
          <a:effectLst>
            <a:outerShdw dist="35921" dir="2700000" algn="ctr" rotWithShape="0">
              <a:schemeClr val="bg2"/>
            </a:outerShdw>
          </a:effectLst>
        </p:spPr>
      </p:pic>
      <p:pic>
        <p:nvPicPr>
          <p:cNvPr id="112650" name="Picture 2058" descr="Thelivingcompany"/>
          <p:cNvPicPr>
            <a:picLocks noChangeAspect="1" noChangeArrowheads="1"/>
          </p:cNvPicPr>
          <p:nvPr/>
        </p:nvPicPr>
        <p:blipFill>
          <a:blip r:embed="rId17" cstate="print"/>
          <a:srcRect/>
          <a:stretch>
            <a:fillRect/>
          </a:stretch>
        </p:blipFill>
        <p:spPr bwMode="auto">
          <a:xfrm>
            <a:off x="3214688" y="563563"/>
            <a:ext cx="3924300" cy="6032500"/>
          </a:xfrm>
          <a:prstGeom prst="rect">
            <a:avLst/>
          </a:prstGeom>
          <a:noFill/>
          <a:ln w="9525">
            <a:solidFill>
              <a:schemeClr val="tx1"/>
            </a:solidFill>
            <a:miter lim="800000"/>
            <a:headEnd/>
            <a:tailEnd/>
          </a:ln>
          <a:effectLst>
            <a:outerShdw dist="35921" dir="2700000" algn="ctr" rotWithShape="0">
              <a:schemeClr val="bg2"/>
            </a:outerShdw>
          </a:effec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12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26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1126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1126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126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11265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11265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11265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266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265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1266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499"/>
                                          </p:stCondLst>
                                        </p:cTn>
                                        <p:tgtEl>
                                          <p:spTgt spid="1126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3315" name="Rectangle 3"/>
          <p:cNvSpPr>
            <a:spLocks noGrp="1" noChangeArrowheads="1"/>
          </p:cNvSpPr>
          <p:nvPr>
            <p:ph type="body" idx="1"/>
          </p:nvPr>
        </p:nvSpPr>
        <p:spPr>
          <a:xfrm>
            <a:off x="685800" y="1046163"/>
            <a:ext cx="7772400" cy="4114800"/>
          </a:xfrm>
        </p:spPr>
        <p:txBody>
          <a:bodyPr/>
          <a:lstStyle/>
          <a:p>
            <a:pPr eaLnBrk="1" hangingPunct="1">
              <a:lnSpc>
                <a:spcPct val="90000"/>
              </a:lnSpc>
              <a:buFontTx/>
              <a:buNone/>
              <a:defRPr/>
            </a:pPr>
            <a:r>
              <a:rPr lang="en-US" sz="3200" dirty="0"/>
              <a:t>	Fear is a vital factor in any creative work.  The fishermen from the Aran Islands off Ireland, one of the most difficult fishing grounds in the world, say that anyone who doesn’t </a:t>
            </a:r>
            <a:r>
              <a:rPr lang="en-US" sz="4800" b="1" dirty="0">
                <a:solidFill>
                  <a:srgbClr val="FFFF00"/>
                </a:solidFill>
                <a:latin typeface="Chiller" pitchFamily="82" charset="0"/>
              </a:rPr>
              <a:t>fear</a:t>
            </a:r>
            <a:r>
              <a:rPr lang="en-US" sz="3200" dirty="0"/>
              <a:t> the ocean, should not go fishing.</a:t>
            </a:r>
          </a:p>
          <a:p>
            <a:pPr eaLnBrk="1" hangingPunct="1">
              <a:lnSpc>
                <a:spcPct val="90000"/>
              </a:lnSpc>
              <a:buFontTx/>
              <a:buNone/>
              <a:defRPr/>
            </a:pPr>
            <a:endParaRPr lang="en-US" sz="3200" dirty="0"/>
          </a:p>
          <a:p>
            <a:pPr lvl="1" eaLnBrk="1" hangingPunct="1">
              <a:lnSpc>
                <a:spcPct val="90000"/>
              </a:lnSpc>
              <a:buFontTx/>
              <a:buNone/>
              <a:defRPr/>
            </a:pPr>
            <a:r>
              <a:rPr lang="en-US" sz="2400" dirty="0"/>
              <a:t>Chuck Jones, </a:t>
            </a:r>
          </a:p>
          <a:p>
            <a:pPr lvl="1" eaLnBrk="1" hangingPunct="1">
              <a:lnSpc>
                <a:spcPct val="90000"/>
              </a:lnSpc>
              <a:buFontTx/>
              <a:buNone/>
              <a:defRPr/>
            </a:pPr>
            <a:r>
              <a:rPr lang="en-US" sz="2400" dirty="0"/>
              <a:t>Creator of Wile E. Coyote and Bugs Bunny</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1006475" y="3136900"/>
            <a:ext cx="7772400" cy="1143000"/>
          </a:xfrm>
        </p:spPr>
        <p:txBody>
          <a:bodyPr/>
          <a:lstStyle/>
          <a:p>
            <a:pPr algn="l" eaLnBrk="1" hangingPunct="1">
              <a:defRPr/>
            </a:pPr>
            <a:r>
              <a:rPr lang="en-US" sz="3600" dirty="0">
                <a:solidFill>
                  <a:srgbClr val="FFFF00"/>
                </a:solidFill>
              </a:rPr>
              <a:t>In the office in which I work, there are five people of whom I am </a:t>
            </a:r>
            <a:r>
              <a:rPr lang="en-US" sz="4800" b="1" dirty="0">
                <a:solidFill>
                  <a:srgbClr val="FFFF00"/>
                </a:solidFill>
                <a:latin typeface="Chiller" pitchFamily="82" charset="0"/>
              </a:rPr>
              <a:t>afraid</a:t>
            </a:r>
            <a:r>
              <a:rPr lang="en-US" sz="3600" dirty="0">
                <a:solidFill>
                  <a:srgbClr val="FFFF00"/>
                </a:solidFill>
              </a:rPr>
              <a:t>.  Each of these five people are </a:t>
            </a:r>
            <a:r>
              <a:rPr lang="en-US" sz="4800" b="1" dirty="0">
                <a:solidFill>
                  <a:srgbClr val="FFFF00"/>
                </a:solidFill>
                <a:latin typeface="Chiller" pitchFamily="82" charset="0"/>
              </a:rPr>
              <a:t>afraid</a:t>
            </a:r>
            <a:r>
              <a:rPr lang="en-US" sz="3600" dirty="0">
                <a:solidFill>
                  <a:srgbClr val="FFFF00"/>
                </a:solidFill>
              </a:rPr>
              <a:t> of four people (excluding overlaps) for a total of twenty.  And each of these twenty people is </a:t>
            </a:r>
            <a:r>
              <a:rPr lang="en-US" sz="4800" b="1" dirty="0">
                <a:solidFill>
                  <a:srgbClr val="FFFF00"/>
                </a:solidFill>
                <a:latin typeface="Chiller" pitchFamily="82" charset="0"/>
              </a:rPr>
              <a:t>afraid</a:t>
            </a:r>
            <a:r>
              <a:rPr lang="en-US" sz="3600" dirty="0">
                <a:solidFill>
                  <a:srgbClr val="FFFF00"/>
                </a:solidFill>
              </a:rPr>
              <a:t> of six people, making a total of one hundred and twenty people who are </a:t>
            </a:r>
            <a:r>
              <a:rPr lang="en-US" sz="4800" b="1" dirty="0">
                <a:solidFill>
                  <a:srgbClr val="FFFF00"/>
                </a:solidFill>
                <a:latin typeface="Chiller" pitchFamily="82" charset="0"/>
              </a:rPr>
              <a:t>feared</a:t>
            </a:r>
            <a:r>
              <a:rPr lang="en-US" sz="3600" dirty="0">
                <a:solidFill>
                  <a:srgbClr val="FFFF00"/>
                </a:solidFill>
              </a:rPr>
              <a:t> by at least one person. </a:t>
            </a:r>
            <a:br>
              <a:rPr lang="en-US" sz="3600" dirty="0">
                <a:solidFill>
                  <a:srgbClr val="FFFF00"/>
                </a:solidFill>
              </a:rPr>
            </a:br>
            <a:r>
              <a:rPr lang="en-US" sz="3600" dirty="0">
                <a:solidFill>
                  <a:srgbClr val="FFFF00"/>
                </a:solidFill>
              </a:rPr>
              <a:t/>
            </a:r>
            <a:br>
              <a:rPr lang="en-US" sz="3600" dirty="0">
                <a:solidFill>
                  <a:srgbClr val="FFFF00"/>
                </a:solidFill>
              </a:rPr>
            </a:br>
            <a:r>
              <a:rPr lang="en-US" sz="3600" dirty="0">
                <a:solidFill>
                  <a:srgbClr val="FFFF00"/>
                </a:solidFill>
              </a:rPr>
              <a:t>	</a:t>
            </a:r>
            <a:r>
              <a:rPr lang="en-US" sz="2800" dirty="0">
                <a:solidFill>
                  <a:srgbClr val="FFFF00"/>
                </a:solidFill>
              </a:rPr>
              <a:t>Joseph Heller, </a:t>
            </a:r>
            <a:r>
              <a:rPr lang="en-US" sz="2800" i="1" dirty="0">
                <a:solidFill>
                  <a:srgbClr val="FFFF00"/>
                </a:solidFill>
              </a:rPr>
              <a:t>Something Happened</a:t>
            </a:r>
            <a:r>
              <a:rPr lang="en-US" sz="3200" i="1" dirty="0">
                <a:solidFill>
                  <a:srgbClr val="FFFF00"/>
                </a:solidFill>
              </a:rPr>
              <a:t/>
            </a:r>
            <a:br>
              <a:rPr lang="en-US" sz="3200" i="1" dirty="0">
                <a:solidFill>
                  <a:srgbClr val="FFFF00"/>
                </a:solidFill>
              </a:rPr>
            </a:br>
            <a:endParaRPr lang="en-US" sz="3200" i="1" dirty="0">
              <a:solidFill>
                <a:srgbClr val="FFFF00"/>
              </a:solidFill>
            </a:endParaRPr>
          </a:p>
        </p:txBody>
      </p:sp>
    </p:spTree>
  </p:cSld>
  <p:clrMapOvr>
    <a:masterClrMapping/>
  </p:clrMapOvr>
  <p:transition>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4339" name="Rectangle 3"/>
          <p:cNvSpPr>
            <a:spLocks noGrp="1" noChangeArrowheads="1"/>
          </p:cNvSpPr>
          <p:nvPr>
            <p:ph type="body" idx="1"/>
          </p:nvPr>
        </p:nvSpPr>
        <p:spPr>
          <a:xfrm>
            <a:off x="685800" y="365125"/>
            <a:ext cx="7772400" cy="4114800"/>
          </a:xfrm>
        </p:spPr>
        <p:txBody>
          <a:bodyPr/>
          <a:lstStyle/>
          <a:p>
            <a:pPr marL="0" indent="0" eaLnBrk="1" hangingPunct="1">
              <a:lnSpc>
                <a:spcPct val="125000"/>
              </a:lnSpc>
              <a:buFontTx/>
              <a:buNone/>
              <a:defRPr/>
            </a:pPr>
            <a:r>
              <a:rPr lang="en-US" sz="3200" dirty="0">
                <a:latin typeface="Penoir" pitchFamily="34" charset="0"/>
              </a:rPr>
              <a:t>When you are running an institution like this, you are always </a:t>
            </a:r>
            <a:r>
              <a:rPr lang="en-US" sz="4800" b="1" dirty="0">
                <a:solidFill>
                  <a:srgbClr val="FFFF00"/>
                </a:solidFill>
                <a:latin typeface="Chiller" pitchFamily="82" charset="0"/>
              </a:rPr>
              <a:t>scared</a:t>
            </a:r>
            <a:r>
              <a:rPr lang="en-US" sz="3200" dirty="0">
                <a:latin typeface="Penoir" pitchFamily="34" charset="0"/>
              </a:rPr>
              <a:t> at first.  You’re </a:t>
            </a:r>
            <a:r>
              <a:rPr lang="en-US" sz="4800" b="1" dirty="0">
                <a:solidFill>
                  <a:srgbClr val="FFFF00"/>
                </a:solidFill>
                <a:latin typeface="Chiller" pitchFamily="82" charset="0"/>
              </a:rPr>
              <a:t>afraid</a:t>
            </a:r>
            <a:r>
              <a:rPr lang="en-US" sz="3200" dirty="0">
                <a:latin typeface="Penoir" pitchFamily="34" charset="0"/>
              </a:rPr>
              <a:t> you’ll break it.  People don’t think about leaders this way, but it’s true.  Everyone who is running something goes home at night and wrestles with the same </a:t>
            </a:r>
            <a:r>
              <a:rPr lang="en-US" sz="4800" b="1" dirty="0">
                <a:solidFill>
                  <a:srgbClr val="FFFF00"/>
                </a:solidFill>
                <a:latin typeface="Chiller" pitchFamily="82" charset="0"/>
              </a:rPr>
              <a:t>fear</a:t>
            </a:r>
            <a:r>
              <a:rPr lang="en-US" sz="3200" dirty="0">
                <a:latin typeface="Penoir" pitchFamily="34" charset="0"/>
              </a:rPr>
              <a:t>.  Am I going to be the one who blows this place up? </a:t>
            </a:r>
          </a:p>
          <a:p>
            <a:pPr marL="0" indent="0" algn="r" eaLnBrk="1" hangingPunct="1">
              <a:lnSpc>
                <a:spcPct val="125000"/>
              </a:lnSpc>
              <a:buFontTx/>
              <a:buNone/>
              <a:defRPr/>
            </a:pPr>
            <a:r>
              <a:rPr lang="en-US" sz="2800" dirty="0">
                <a:latin typeface="Penoir" pitchFamily="34" charset="0"/>
              </a:rPr>
              <a:t>Jack Welch, former CEO General Electric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3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bldLvl="5"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0245" name="Rectangle 5"/>
          <p:cNvSpPr>
            <a:spLocks noGrp="1" noChangeArrowheads="1"/>
          </p:cNvSpPr>
          <p:nvPr>
            <p:ph type="body" idx="1"/>
          </p:nvPr>
        </p:nvSpPr>
        <p:spPr>
          <a:xfrm>
            <a:off x="685800" y="2197100"/>
            <a:ext cx="7772400" cy="4114800"/>
          </a:xfrm>
        </p:spPr>
        <p:txBody>
          <a:bodyPr/>
          <a:lstStyle/>
          <a:p>
            <a:pPr eaLnBrk="1" hangingPunct="1">
              <a:lnSpc>
                <a:spcPct val="90000"/>
              </a:lnSpc>
              <a:buFontTx/>
              <a:buNone/>
              <a:defRPr/>
            </a:pPr>
            <a:r>
              <a:rPr lang="en-US" sz="4800" dirty="0"/>
              <a:t>	Courage is resistance to </a:t>
            </a:r>
            <a:r>
              <a:rPr lang="en-US" sz="6000" b="1" dirty="0">
                <a:solidFill>
                  <a:srgbClr val="FFFF00"/>
                </a:solidFill>
                <a:latin typeface="Chiller" pitchFamily="82" charset="0"/>
              </a:rPr>
              <a:t>fear</a:t>
            </a:r>
            <a:r>
              <a:rPr lang="en-US" sz="4800" dirty="0"/>
              <a:t>, mastery of </a:t>
            </a:r>
            <a:r>
              <a:rPr lang="en-US" sz="6000" b="1" dirty="0">
                <a:solidFill>
                  <a:srgbClr val="FFFF00"/>
                </a:solidFill>
                <a:latin typeface="Chiller" pitchFamily="82" charset="0"/>
              </a:rPr>
              <a:t>fear</a:t>
            </a:r>
            <a:r>
              <a:rPr lang="en-US" sz="4800" dirty="0"/>
              <a:t>, not absence of </a:t>
            </a:r>
            <a:r>
              <a:rPr lang="en-US" sz="6000" b="1" dirty="0">
                <a:solidFill>
                  <a:srgbClr val="FFFF00"/>
                </a:solidFill>
                <a:latin typeface="Chiller" pitchFamily="82" charset="0"/>
              </a:rPr>
              <a:t>fear</a:t>
            </a:r>
            <a:r>
              <a:rPr lang="en-US" sz="4800" dirty="0"/>
              <a:t>. </a:t>
            </a:r>
            <a:br>
              <a:rPr lang="en-US" sz="4800" dirty="0"/>
            </a:br>
            <a:endParaRPr lang="en-US" sz="4800" dirty="0"/>
          </a:p>
          <a:p>
            <a:pPr algn="r" eaLnBrk="1" hangingPunct="1">
              <a:lnSpc>
                <a:spcPct val="90000"/>
              </a:lnSpc>
              <a:buFontTx/>
              <a:buNone/>
              <a:defRPr/>
            </a:pPr>
            <a:r>
              <a:rPr lang="en-US" sz="2800" dirty="0"/>
              <a:t>Mark Twain</a:t>
            </a:r>
            <a:br>
              <a:rPr lang="en-US" sz="2800" dirty="0"/>
            </a:br>
            <a:endParaRPr lang="en-US" sz="28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13667" name="Rectangle 3"/>
          <p:cNvSpPr>
            <a:spLocks noGrp="1" noChangeArrowheads="1"/>
          </p:cNvSpPr>
          <p:nvPr>
            <p:ph type="body" idx="1"/>
          </p:nvPr>
        </p:nvSpPr>
        <p:spPr>
          <a:xfrm>
            <a:off x="685800" y="2197100"/>
            <a:ext cx="7772400" cy="4114800"/>
          </a:xfrm>
        </p:spPr>
        <p:txBody>
          <a:bodyPr/>
          <a:lstStyle/>
          <a:p>
            <a:pPr eaLnBrk="1" hangingPunct="1">
              <a:buFontTx/>
              <a:buNone/>
              <a:defRPr/>
            </a:pPr>
            <a:endParaRPr lang="en-US" dirty="0"/>
          </a:p>
          <a:p>
            <a:pPr eaLnBrk="1" hangingPunct="1">
              <a:buFontTx/>
              <a:buNone/>
              <a:defRPr/>
            </a:pPr>
            <a:r>
              <a:rPr lang="en-US" sz="4800" dirty="0"/>
              <a:t>	Be not afraid of sudden </a:t>
            </a:r>
            <a:r>
              <a:rPr lang="en-US" sz="6000" b="1" dirty="0">
                <a:solidFill>
                  <a:srgbClr val="FFFF00"/>
                </a:solidFill>
                <a:latin typeface="Chiller" pitchFamily="82" charset="0"/>
              </a:rPr>
              <a:t>fear</a:t>
            </a:r>
            <a:r>
              <a:rPr lang="en-US" sz="4800" dirty="0"/>
              <a:t>.</a:t>
            </a:r>
          </a:p>
          <a:p>
            <a:pPr eaLnBrk="1" hangingPunct="1">
              <a:buFontTx/>
              <a:buNone/>
              <a:defRPr/>
            </a:pPr>
            <a:r>
              <a:rPr lang="en-US" sz="4800" dirty="0"/>
              <a:t> </a:t>
            </a:r>
            <a:br>
              <a:rPr lang="en-US" sz="4800" dirty="0"/>
            </a:br>
            <a:r>
              <a:rPr lang="en-US" sz="2800" dirty="0"/>
              <a:t>Proverbs 3:25</a:t>
            </a:r>
          </a:p>
        </p:txBody>
      </p:sp>
    </p:spTree>
  </p:cSld>
  <p:clrMapOvr>
    <a:masterClrMapping/>
  </p:clrMapOvr>
  <p:transition>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9000" b="-9000"/>
          </a:stretch>
        </a:blipFill>
        <a:effectLst/>
      </p:bgPr>
    </p:bg>
    <p:spTree>
      <p:nvGrpSpPr>
        <p:cNvPr id="1" name=""/>
        <p:cNvGrpSpPr/>
        <p:nvPr/>
      </p:nvGrpSpPr>
      <p:grpSpPr>
        <a:xfrm>
          <a:off x="0" y="0"/>
          <a:ext cx="0" cy="0"/>
          <a:chOff x="0" y="0"/>
          <a:chExt cx="0" cy="0"/>
        </a:xfrm>
      </p:grpSpPr>
      <p:sp>
        <p:nvSpPr>
          <p:cNvPr id="113667" name="Rectangle 3"/>
          <p:cNvSpPr>
            <a:spLocks noGrp="1" noChangeArrowheads="1"/>
          </p:cNvSpPr>
          <p:nvPr>
            <p:ph type="body" idx="1"/>
          </p:nvPr>
        </p:nvSpPr>
        <p:spPr>
          <a:xfrm>
            <a:off x="685800" y="409433"/>
            <a:ext cx="7772400" cy="5902467"/>
          </a:xfrm>
        </p:spPr>
        <p:txBody>
          <a:bodyPr/>
          <a:lstStyle/>
          <a:p>
            <a:pPr marL="0" indent="0" eaLnBrk="1" hangingPunct="1">
              <a:buFontTx/>
              <a:buNone/>
              <a:defRPr/>
            </a:pPr>
            <a:r>
              <a:rPr lang="en-US" sz="4000" dirty="0" smtClean="0"/>
              <a:t>If we take the generally accepted definition of bravery as a quality which knows no </a:t>
            </a:r>
            <a:r>
              <a:rPr lang="en-US" sz="5400" b="1" dirty="0" smtClean="0">
                <a:solidFill>
                  <a:srgbClr val="FFFF00"/>
                </a:solidFill>
                <a:latin typeface="Chiller" pitchFamily="82" charset="0"/>
              </a:rPr>
              <a:t>fear</a:t>
            </a:r>
            <a:r>
              <a:rPr lang="en-US" sz="4000" dirty="0" smtClean="0"/>
              <a:t>, I have never seen a brave man. All men are </a:t>
            </a:r>
            <a:r>
              <a:rPr lang="en-US" sz="5400" b="1" dirty="0" smtClean="0">
                <a:solidFill>
                  <a:srgbClr val="FFFF00"/>
                </a:solidFill>
                <a:latin typeface="Chiller" pitchFamily="82" charset="0"/>
              </a:rPr>
              <a:t>frightened</a:t>
            </a:r>
            <a:r>
              <a:rPr lang="en-US" sz="4000" dirty="0" smtClean="0"/>
              <a:t>.  The more intelligent they are, the more they are </a:t>
            </a:r>
            <a:r>
              <a:rPr lang="en-US" sz="5400" b="1" dirty="0" smtClean="0">
                <a:solidFill>
                  <a:srgbClr val="FFFF00"/>
                </a:solidFill>
                <a:latin typeface="Chiller" pitchFamily="82" charset="0"/>
              </a:rPr>
              <a:t>frightened</a:t>
            </a:r>
            <a:r>
              <a:rPr lang="en-US" sz="4000" dirty="0" smtClean="0"/>
              <a:t>.</a:t>
            </a:r>
            <a:endParaRPr lang="en-US" sz="4000" dirty="0"/>
          </a:p>
          <a:p>
            <a:pPr eaLnBrk="1" hangingPunct="1">
              <a:buFontTx/>
              <a:buNone/>
              <a:defRPr/>
            </a:pPr>
            <a:r>
              <a:rPr lang="en-US" sz="4800" dirty="0"/>
              <a:t> </a:t>
            </a:r>
            <a:r>
              <a:rPr lang="en-US" sz="2400" dirty="0" smtClean="0"/>
              <a:t>Gen. George S. Patton</a:t>
            </a:r>
            <a:endParaRPr lang="en-US" sz="2800" dirty="0"/>
          </a:p>
        </p:txBody>
      </p:sp>
    </p:spTree>
  </p:cSld>
  <p:clrMapOvr>
    <a:masterClrMapping/>
  </p:clrMapOvr>
  <p:transition>
    <p:zo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0000"/>
            <a:lum/>
          </a:blip>
          <a:srcRect/>
          <a:stretch>
            <a:fillRect l="-18000" r="-18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46760" y="1054608"/>
            <a:ext cx="7772400" cy="4114800"/>
          </a:xfrm>
        </p:spPr>
        <p:txBody>
          <a:bodyPr/>
          <a:lstStyle/>
          <a:p>
            <a:pPr marL="0" indent="0">
              <a:buNone/>
            </a:pPr>
            <a:r>
              <a:rPr lang="en-US" dirty="0" smtClean="0">
                <a:solidFill>
                  <a:schemeClr val="tx1"/>
                </a:solidFill>
              </a:rPr>
              <a:t>I’m always </a:t>
            </a:r>
            <a:r>
              <a:rPr lang="en-US" sz="6600" b="1" dirty="0">
                <a:solidFill>
                  <a:srgbClr val="FFFF00"/>
                </a:solidFill>
                <a:latin typeface="Chiller" pitchFamily="82" charset="0"/>
              </a:rPr>
              <a:t>scared</a:t>
            </a:r>
            <a:r>
              <a:rPr lang="en-US" sz="4400" dirty="0" smtClean="0">
                <a:solidFill>
                  <a:schemeClr val="tx1"/>
                </a:solidFill>
              </a:rPr>
              <a:t> </a:t>
            </a:r>
            <a:r>
              <a:rPr lang="en-US" dirty="0" smtClean="0">
                <a:solidFill>
                  <a:schemeClr val="tx1"/>
                </a:solidFill>
              </a:rPr>
              <a:t>that I am not going to know what to do.  It’s terrifying moment.  And then when I start, I’m always amazed:  Oh, that wasn’t so bad.</a:t>
            </a:r>
          </a:p>
          <a:p>
            <a:pPr marL="0" indent="0">
              <a:buNone/>
            </a:pPr>
            <a:endParaRPr lang="en-US" dirty="0" smtClean="0">
              <a:solidFill>
                <a:schemeClr val="tx1"/>
              </a:solidFill>
            </a:endParaRPr>
          </a:p>
          <a:p>
            <a:pPr marL="0" indent="0" algn="r">
              <a:buNone/>
            </a:pPr>
            <a:r>
              <a:rPr lang="en-US" sz="2800" dirty="0" smtClean="0">
                <a:solidFill>
                  <a:schemeClr val="tx1"/>
                </a:solidFill>
              </a:rPr>
              <a:t>Frank Gehry</a:t>
            </a:r>
          </a:p>
          <a:p>
            <a:pPr marL="0" indent="0" algn="r">
              <a:buNone/>
            </a:pPr>
            <a:r>
              <a:rPr lang="en-US" sz="2800" dirty="0" smtClean="0">
                <a:solidFill>
                  <a:schemeClr val="tx1"/>
                </a:solidFill>
              </a:rPr>
              <a:t>Architect</a:t>
            </a:r>
            <a:endParaRPr lang="en-US" sz="2800" dirty="0">
              <a:solidFill>
                <a:schemeClr val="tx1"/>
              </a:solidFill>
            </a:endParaRPr>
          </a:p>
        </p:txBody>
      </p:sp>
    </p:spTree>
    <p:extLst>
      <p:ext uri="{BB962C8B-B14F-4D97-AF65-F5344CB8AC3E}">
        <p14:creationId xmlns:p14="http://schemas.microsoft.com/office/powerpoint/2010/main" val="27292817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tx1"/>
            </a:gs>
            <a:gs pos="100000">
              <a:srgbClr val="336600"/>
            </a:gs>
          </a:gsLst>
          <a:path path="shape">
            <a:fillToRect l="50000" t="50000" r="50000" b="50000"/>
          </a:path>
        </a:gradFill>
        <a:effectLst/>
      </p:bgPr>
    </p:bg>
    <p:spTree>
      <p:nvGrpSpPr>
        <p:cNvPr id="1" name=""/>
        <p:cNvGrpSpPr/>
        <p:nvPr/>
      </p:nvGrpSpPr>
      <p:grpSpPr>
        <a:xfrm>
          <a:off x="0" y="0"/>
          <a:ext cx="0" cy="0"/>
          <a:chOff x="0" y="0"/>
          <a:chExt cx="0" cy="0"/>
        </a:xfrm>
      </p:grpSpPr>
      <p:sp>
        <p:nvSpPr>
          <p:cNvPr id="18436" name="Oval 4"/>
          <p:cNvSpPr>
            <a:spLocks noChangeArrowheads="1"/>
          </p:cNvSpPr>
          <p:nvPr/>
        </p:nvSpPr>
        <p:spPr bwMode="auto">
          <a:xfrm>
            <a:off x="4137025" y="3017838"/>
            <a:ext cx="979488" cy="979487"/>
          </a:xfrm>
          <a:prstGeom prst="ellipse">
            <a:avLst/>
          </a:prstGeom>
          <a:noFill/>
          <a:ln w="57150">
            <a:solidFill>
              <a:srgbClr val="FFFF00"/>
            </a:solidFill>
            <a:round/>
            <a:headEnd/>
            <a:tailEnd/>
          </a:ln>
          <a:effectLst>
            <a:outerShdw dist="35921" dir="2700000" algn="ctr" rotWithShape="0">
              <a:schemeClr val="tx1"/>
            </a:outerShdw>
          </a:effectLst>
        </p:spPr>
        <p:txBody>
          <a:bodyPr wrap="none" anchor="ctr"/>
          <a:lstStyle/>
          <a:p>
            <a:pPr>
              <a:defRPr/>
            </a:pPr>
            <a:endParaRPr lang="en-US" dirty="0">
              <a:cs typeface="+mn-cs"/>
            </a:endParaRPr>
          </a:p>
        </p:txBody>
      </p:sp>
    </p:spTree>
  </p:cSld>
  <p:clrMapOvr>
    <a:masterClrMapping/>
  </p:clrMapOvr>
  <p:transition>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shadeToTitle="1">
        <a:gradFill rotWithShape="0">
          <a:gsLst>
            <a:gs pos="0">
              <a:schemeClr val="tx1"/>
            </a:gs>
            <a:gs pos="100000">
              <a:schemeClr val="hlink"/>
            </a:gs>
          </a:gsLst>
          <a:path path="shape">
            <a:fillToRect l="50000" t="50000" r="50000" b="50000"/>
          </a:path>
        </a:gradFill>
        <a:effectLst/>
      </p:bgPr>
    </p:bg>
    <p:spTree>
      <p:nvGrpSpPr>
        <p:cNvPr id="1" name=""/>
        <p:cNvGrpSpPr/>
        <p:nvPr/>
      </p:nvGrpSpPr>
      <p:grpSpPr>
        <a:xfrm>
          <a:off x="0" y="0"/>
          <a:ext cx="0" cy="0"/>
          <a:chOff x="0" y="0"/>
          <a:chExt cx="0" cy="0"/>
        </a:xfrm>
      </p:grpSpPr>
      <p:sp>
        <p:nvSpPr>
          <p:cNvPr id="19460" name="Oval 4"/>
          <p:cNvSpPr>
            <a:spLocks noChangeArrowheads="1"/>
          </p:cNvSpPr>
          <p:nvPr/>
        </p:nvSpPr>
        <p:spPr bwMode="auto">
          <a:xfrm>
            <a:off x="1490663" y="333375"/>
            <a:ext cx="6161087" cy="6418263"/>
          </a:xfrm>
          <a:prstGeom prst="ellipse">
            <a:avLst/>
          </a:prstGeom>
          <a:noFill/>
          <a:ln w="57150">
            <a:solidFill>
              <a:srgbClr val="FFFF00"/>
            </a:solidFill>
            <a:round/>
            <a:headEnd/>
            <a:tailEnd/>
          </a:ln>
          <a:effectLst>
            <a:outerShdw dist="35921" dir="2700000" algn="ctr" rotWithShape="0">
              <a:schemeClr val="tx1"/>
            </a:outerShdw>
          </a:effectLst>
        </p:spPr>
        <p:txBody>
          <a:bodyPr wrap="none" anchor="ctr"/>
          <a:lstStyle/>
          <a:p>
            <a:pPr>
              <a:defRPr/>
            </a:pPr>
            <a:endParaRPr lang="en-US" dirty="0">
              <a:cs typeface="+mn-cs"/>
            </a:endParaRPr>
          </a:p>
        </p:txBody>
      </p:sp>
    </p:spTree>
  </p:cSld>
  <p:clrMapOvr>
    <a:masterClrMapping/>
  </p:clrMapOvr>
  <p:transition>
    <p:zoom/>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bg>
      <p:bgPr>
        <a:gradFill rotWithShape="0">
          <a:gsLst>
            <a:gs pos="0">
              <a:srgbClr val="336600"/>
            </a:gs>
            <a:gs pos="100000">
              <a:schemeClr val="bg1"/>
            </a:gs>
          </a:gsLst>
          <a:lin ang="5400000" scaled="1"/>
        </a:gradFill>
        <a:effectLst/>
      </p:bgPr>
    </p:bg>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p:txBody>
          <a:bodyPr/>
          <a:lstStyle/>
          <a:p>
            <a:pPr eaLnBrk="1" hangingPunct="1">
              <a:defRPr/>
            </a:pPr>
            <a:r>
              <a:rPr lang="en-US" dirty="0"/>
              <a:t>Exercise</a:t>
            </a:r>
            <a:endParaRPr lang="en-US" sz="8000" b="1" dirty="0">
              <a:solidFill>
                <a:srgbClr val="FFFF00"/>
              </a:solidFill>
              <a:latin typeface="Chiller" pitchFamily="82" charset="0"/>
            </a:endParaRPr>
          </a:p>
        </p:txBody>
      </p:sp>
      <p:sp>
        <p:nvSpPr>
          <p:cNvPr id="186371" name="Rectangle 3"/>
          <p:cNvSpPr>
            <a:spLocks noGrp="1" noChangeArrowheads="1"/>
          </p:cNvSpPr>
          <p:nvPr>
            <p:ph type="body" idx="1"/>
          </p:nvPr>
        </p:nvSpPr>
        <p:spPr/>
        <p:txBody>
          <a:bodyPr/>
          <a:lstStyle/>
          <a:p>
            <a:pPr algn="ctr" eaLnBrk="1" hangingPunct="1">
              <a:buFontTx/>
              <a:buNone/>
              <a:defRPr/>
            </a:pPr>
            <a:endParaRPr lang="en-US" dirty="0">
              <a:solidFill>
                <a:srgbClr val="FFFF00"/>
              </a:solidFill>
            </a:endParaRPr>
          </a:p>
          <a:p>
            <a:pPr algn="ctr" eaLnBrk="1" hangingPunct="1">
              <a:buFontTx/>
              <a:buNone/>
              <a:defRPr/>
            </a:pPr>
            <a:r>
              <a:rPr lang="en-US" sz="4400" dirty="0">
                <a:solidFill>
                  <a:srgbClr val="FFFF00"/>
                </a:solidFill>
              </a:rPr>
              <a:t>What am I afraid of?</a:t>
            </a:r>
          </a:p>
          <a:p>
            <a:pPr algn="ctr" eaLnBrk="1" hangingPunct="1">
              <a:buFontTx/>
              <a:buNone/>
              <a:defRPr/>
            </a:pPr>
            <a:r>
              <a:rPr lang="en-US" sz="4400" dirty="0">
                <a:solidFill>
                  <a:srgbClr val="FFFF00"/>
                </a:solidFill>
              </a:rPr>
              <a:t>or</a:t>
            </a:r>
          </a:p>
          <a:p>
            <a:pPr algn="ctr" eaLnBrk="1" hangingPunct="1">
              <a:buFontTx/>
              <a:buNone/>
              <a:defRPr/>
            </a:pPr>
            <a:r>
              <a:rPr lang="en-US" sz="4400" dirty="0">
                <a:solidFill>
                  <a:srgbClr val="FFFF00"/>
                </a:solidFill>
              </a:rPr>
              <a:t>What am I scared of?</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6371"/>
                                        </p:tgtEl>
                                        <p:attrNameLst>
                                          <p:attrName>style.visibility</p:attrName>
                                        </p:attrNameLst>
                                      </p:cBhvr>
                                      <p:to>
                                        <p:strVal val="visible"/>
                                      </p:to>
                                    </p:set>
                                    <p:anim calcmode="lin" valueType="num">
                                      <p:cBhvr>
                                        <p:cTn id="7" dur="500" fill="hold"/>
                                        <p:tgtEl>
                                          <p:spTgt spid="186371"/>
                                        </p:tgtEl>
                                        <p:attrNameLst>
                                          <p:attrName>ppt_w</p:attrName>
                                        </p:attrNameLst>
                                      </p:cBhvr>
                                      <p:tavLst>
                                        <p:tav tm="0">
                                          <p:val>
                                            <p:fltVal val="0"/>
                                          </p:val>
                                        </p:tav>
                                        <p:tav tm="100000">
                                          <p:val>
                                            <p:strVal val="#ppt_w"/>
                                          </p:val>
                                        </p:tav>
                                      </p:tavLst>
                                    </p:anim>
                                    <p:anim calcmode="lin" valueType="num">
                                      <p:cBhvr>
                                        <p:cTn id="8" dur="500" fill="hold"/>
                                        <p:tgtEl>
                                          <p:spTgt spid="18637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sz="7200" dirty="0"/>
              <a:t>The Definition of Success:</a:t>
            </a:r>
          </a:p>
        </p:txBody>
      </p:sp>
      <p:sp>
        <p:nvSpPr>
          <p:cNvPr id="6147" name="Rectangle 3"/>
          <p:cNvSpPr>
            <a:spLocks noGrp="1" noChangeArrowheads="1"/>
          </p:cNvSpPr>
          <p:nvPr>
            <p:ph idx="1"/>
          </p:nvPr>
        </p:nvSpPr>
        <p:spPr/>
        <p:txBody>
          <a:bodyPr/>
          <a:lstStyle/>
          <a:p>
            <a:pPr marL="609600" indent="-609600" eaLnBrk="1" hangingPunct="1">
              <a:buFontTx/>
              <a:buAutoNum type="arabicPeriod"/>
              <a:defRPr/>
            </a:pPr>
            <a:r>
              <a:rPr lang="en-US" sz="4400" dirty="0"/>
              <a:t>Health</a:t>
            </a:r>
          </a:p>
          <a:p>
            <a:pPr marL="609600" indent="-609600" eaLnBrk="1" hangingPunct="1">
              <a:buFontTx/>
              <a:buAutoNum type="arabicPeriod"/>
              <a:defRPr/>
            </a:pPr>
            <a:r>
              <a:rPr lang="en-US" sz="4400" dirty="0"/>
              <a:t>Relationship</a:t>
            </a:r>
          </a:p>
          <a:p>
            <a:pPr marL="609600" indent="-609600" eaLnBrk="1" hangingPunct="1">
              <a:buFontTx/>
              <a:buAutoNum type="arabicPeriod"/>
              <a:defRPr/>
            </a:pPr>
            <a:r>
              <a:rPr lang="en-US" sz="4400" dirty="0"/>
              <a:t>Work:  Excellence and Enthusiasm</a:t>
            </a:r>
          </a:p>
          <a:p>
            <a:pPr marL="609600" indent="-609600" eaLnBrk="1" hangingPunct="1">
              <a:buFontTx/>
              <a:buAutoNum type="arabicPeriod"/>
              <a:defRPr/>
            </a:pPr>
            <a:r>
              <a:rPr lang="en-US" sz="4400" dirty="0"/>
              <a:t>Sustained over Time</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14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0">
          <a:gsLst>
            <a:gs pos="0">
              <a:srgbClr val="336600"/>
            </a:gs>
            <a:gs pos="100000">
              <a:schemeClr val="tx1"/>
            </a:gs>
          </a:gsLst>
          <a:path path="rect">
            <a:fillToRect r="100000" b="100000"/>
          </a:path>
        </a:gra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85800" y="2286000"/>
            <a:ext cx="7772400" cy="1143000"/>
          </a:xfrm>
        </p:spPr>
        <p:txBody>
          <a:bodyPr/>
          <a:lstStyle/>
          <a:p>
            <a:pPr eaLnBrk="1" hangingPunct="1">
              <a:defRPr/>
            </a:pPr>
            <a:r>
              <a:rPr lang="en-US" dirty="0"/>
              <a:t>Responses to </a:t>
            </a:r>
            <a:r>
              <a:rPr lang="en-US" sz="9600" b="1" dirty="0">
                <a:solidFill>
                  <a:srgbClr val="FFFF00"/>
                </a:solidFill>
                <a:latin typeface="Chiller" pitchFamily="82" charset="0"/>
              </a:rPr>
              <a:t>Fear</a:t>
            </a:r>
          </a:p>
        </p:txBody>
      </p:sp>
    </p:spTree>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2532" name="Rectangle 4"/>
          <p:cNvSpPr>
            <a:spLocks noGrp="1" noChangeArrowheads="1"/>
          </p:cNvSpPr>
          <p:nvPr>
            <p:ph type="ctrTitle"/>
          </p:nvPr>
        </p:nvSpPr>
        <p:spPr>
          <a:xfrm>
            <a:off x="0" y="2857500"/>
            <a:ext cx="9144000" cy="1143000"/>
          </a:xfrm>
          <a:effectLst>
            <a:outerShdw dist="35921" dir="2700000" algn="ctr" rotWithShape="0">
              <a:schemeClr val="tx1"/>
            </a:outerShdw>
          </a:effectLst>
        </p:spPr>
        <p:txBody>
          <a:bodyPr/>
          <a:lstStyle/>
          <a:p>
            <a:pPr eaLnBrk="1" hangingPunct="1">
              <a:defRPr/>
            </a:pPr>
            <a:r>
              <a:rPr lang="en-US" sz="18700" dirty="0">
                <a:solidFill>
                  <a:srgbClr val="FF0000"/>
                </a:solidFill>
                <a:latin typeface="Britannic Bold" pitchFamily="34" charset="0"/>
              </a:rPr>
              <a:t>DANGER</a:t>
            </a:r>
          </a:p>
        </p:txBody>
      </p:sp>
    </p:spTree>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3555" name="Rectangle 3"/>
          <p:cNvSpPr>
            <a:spLocks noGrp="1" noChangeArrowheads="1"/>
          </p:cNvSpPr>
          <p:nvPr>
            <p:ph type="subTitle" idx="1"/>
          </p:nvPr>
        </p:nvSpPr>
        <p:spPr>
          <a:xfrm>
            <a:off x="1295400" y="203200"/>
            <a:ext cx="6400800" cy="1752600"/>
          </a:xfrm>
        </p:spPr>
        <p:txBody>
          <a:bodyPr/>
          <a:lstStyle/>
          <a:p>
            <a:pPr eaLnBrk="1" hangingPunct="1">
              <a:defRPr/>
            </a:pPr>
            <a:r>
              <a:rPr lang="en-US" sz="6000" b="1" dirty="0">
                <a:latin typeface="Britannic Bold" pitchFamily="34" charset="0"/>
              </a:rPr>
              <a:t>EPRESSION</a:t>
            </a:r>
          </a:p>
          <a:p>
            <a:pPr eaLnBrk="1" hangingPunct="1">
              <a:defRPr/>
            </a:pPr>
            <a:r>
              <a:rPr lang="en-US" sz="6000" b="1" dirty="0">
                <a:latin typeface="Britannic Bold" pitchFamily="34" charset="0"/>
              </a:rPr>
              <a:t>NGER</a:t>
            </a:r>
          </a:p>
          <a:p>
            <a:pPr eaLnBrk="1" hangingPunct="1">
              <a:defRPr/>
            </a:pPr>
            <a:r>
              <a:rPr lang="en-US" sz="6000" b="1" dirty="0">
                <a:latin typeface="Britannic Bold" pitchFamily="34" charset="0"/>
              </a:rPr>
              <a:t>EGOTIATE</a:t>
            </a:r>
          </a:p>
          <a:p>
            <a:pPr eaLnBrk="1" hangingPunct="1">
              <a:defRPr/>
            </a:pPr>
            <a:r>
              <a:rPr lang="en-US" sz="6000" b="1" dirty="0">
                <a:latin typeface="Britannic Bold" pitchFamily="34" charset="0"/>
              </a:rPr>
              <a:t>RIPE</a:t>
            </a:r>
          </a:p>
          <a:p>
            <a:pPr eaLnBrk="1" hangingPunct="1">
              <a:defRPr/>
            </a:pPr>
            <a:r>
              <a:rPr lang="en-US" sz="6000" b="1" dirty="0">
                <a:latin typeface="Britannic Bold" pitchFamily="34" charset="0"/>
              </a:rPr>
              <a:t>AT</a:t>
            </a:r>
          </a:p>
          <a:p>
            <a:pPr eaLnBrk="1" hangingPunct="1">
              <a:defRPr/>
            </a:pPr>
            <a:r>
              <a:rPr lang="en-US" sz="6000" b="1" dirty="0">
                <a:latin typeface="Britannic Bold" pitchFamily="34" charset="0"/>
              </a:rPr>
              <a:t>EACH</a:t>
            </a:r>
          </a:p>
        </p:txBody>
      </p:sp>
      <p:sp>
        <p:nvSpPr>
          <p:cNvPr id="23556" name="Rectangle 4"/>
          <p:cNvSpPr>
            <a:spLocks noGrp="1" noChangeArrowheads="1"/>
          </p:cNvSpPr>
          <p:nvPr>
            <p:ph type="ctrTitle"/>
          </p:nvPr>
        </p:nvSpPr>
        <p:spPr>
          <a:xfrm>
            <a:off x="457200" y="2857500"/>
            <a:ext cx="1143000" cy="1143000"/>
          </a:xfrm>
        </p:spPr>
        <p:txBody>
          <a:bodyPr/>
          <a:lstStyle/>
          <a:p>
            <a:pPr eaLnBrk="1" hangingPunct="1">
              <a:defRPr/>
            </a:pPr>
            <a:r>
              <a:rPr lang="en-US" b="1" dirty="0">
                <a:solidFill>
                  <a:srgbClr val="FF6600"/>
                </a:solidFill>
                <a:latin typeface="Britannic Bold" pitchFamily="34" charset="0"/>
              </a:rPr>
              <a:t>DANGER</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555">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0" end="0"/>
                                            </p:txEl>
                                          </p:spTgt>
                                        </p:tgtEl>
                                        <p:attrNameLst>
                                          <p:attrName>ppt_c</p:attrName>
                                        </p:attrNameLst>
                                      </p:cBhvr>
                                      <p:to>
                                        <a:srgbClr val="FF9933"/>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3555">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1" end="1"/>
                                            </p:txEl>
                                          </p:spTgt>
                                        </p:tgtEl>
                                        <p:attrNameLst>
                                          <p:attrName>ppt_c</p:attrName>
                                        </p:attrNameLst>
                                      </p:cBhvr>
                                      <p:to>
                                        <a:srgbClr val="FF9933"/>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3555">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2" end="2"/>
                                            </p:txEl>
                                          </p:spTgt>
                                        </p:tgtEl>
                                        <p:attrNameLst>
                                          <p:attrName>ppt_c</p:attrName>
                                        </p:attrNameLst>
                                      </p:cBhvr>
                                      <p:to>
                                        <a:srgbClr val="FF9933"/>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3555">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3" end="3"/>
                                            </p:txEl>
                                          </p:spTgt>
                                        </p:tgtEl>
                                        <p:attrNameLst>
                                          <p:attrName>ppt_c</p:attrName>
                                        </p:attrNameLst>
                                      </p:cBhvr>
                                      <p:to>
                                        <a:srgbClr val="FF9933"/>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3555">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4" end="4"/>
                                            </p:txEl>
                                          </p:spTgt>
                                        </p:tgtEl>
                                        <p:attrNameLst>
                                          <p:attrName>ppt_c</p:attrName>
                                        </p:attrNameLst>
                                      </p:cBhvr>
                                      <p:to>
                                        <a:srgbClr val="FF9933"/>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3555">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23555">
                                            <p:txEl>
                                              <p:pRg st="5" end="5"/>
                                            </p:txEl>
                                          </p:spTgt>
                                        </p:tgtEl>
                                        <p:attrNameLst>
                                          <p:attrName>ppt_c</p:attrName>
                                        </p:attrNameLst>
                                      </p:cBhvr>
                                      <p:to>
                                        <a:srgbClr val="FF9933"/>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50000">
              <a:srgbClr val="336600"/>
            </a:gs>
            <a:gs pos="100000">
              <a:schemeClr val="tx1"/>
            </a:gs>
          </a:gsLst>
          <a:lin ang="18900000" scaled="1"/>
        </a:gradFill>
        <a:effectLst/>
      </p:bgPr>
    </p:bg>
    <p:spTree>
      <p:nvGrpSpPr>
        <p:cNvPr id="1" name=""/>
        <p:cNvGrpSpPr/>
        <p:nvPr/>
      </p:nvGrpSpPr>
      <p:grpSpPr>
        <a:xfrm>
          <a:off x="0" y="0"/>
          <a:ext cx="0" cy="0"/>
          <a:chOff x="0" y="0"/>
          <a:chExt cx="0" cy="0"/>
        </a:xfrm>
      </p:grpSpPr>
      <p:sp>
        <p:nvSpPr>
          <p:cNvPr id="17411" name="Rectangle 3"/>
          <p:cNvSpPr>
            <a:spLocks noGrp="1" noChangeArrowheads="1"/>
          </p:cNvSpPr>
          <p:nvPr>
            <p:ph type="subTitle" idx="1"/>
          </p:nvPr>
        </p:nvSpPr>
        <p:spPr>
          <a:xfrm>
            <a:off x="0" y="371475"/>
            <a:ext cx="4703763" cy="1752600"/>
          </a:xfrm>
        </p:spPr>
        <p:txBody>
          <a:bodyPr/>
          <a:lstStyle/>
          <a:p>
            <a:pPr eaLnBrk="1" hangingPunct="1">
              <a:defRPr/>
            </a:pPr>
            <a:r>
              <a:rPr lang="en-US" sz="4000" dirty="0"/>
              <a:t>The only difference between the pros and the novices is that the pros have trained the butterflies to fly in formation.</a:t>
            </a:r>
          </a:p>
          <a:p>
            <a:pPr eaLnBrk="1" hangingPunct="1">
              <a:defRPr/>
            </a:pPr>
            <a:endParaRPr lang="en-US" sz="4000" dirty="0"/>
          </a:p>
          <a:p>
            <a:pPr eaLnBrk="1" hangingPunct="1">
              <a:defRPr/>
            </a:pPr>
            <a:r>
              <a:rPr lang="en-US" sz="2400" dirty="0"/>
              <a:t>Edwin Newman</a:t>
            </a:r>
          </a:p>
        </p:txBody>
      </p:sp>
      <p:pic>
        <p:nvPicPr>
          <p:cNvPr id="105475" name="Picture 5" descr="j0091157"/>
          <p:cNvPicPr>
            <a:picLocks noChangeAspect="1" noChangeArrowheads="1"/>
          </p:cNvPicPr>
          <p:nvPr/>
        </p:nvPicPr>
        <p:blipFill>
          <a:blip r:embed="rId3" cstate="print"/>
          <a:srcRect/>
          <a:stretch>
            <a:fillRect/>
          </a:stretch>
        </p:blipFill>
        <p:spPr bwMode="auto">
          <a:xfrm>
            <a:off x="4938713" y="1452563"/>
            <a:ext cx="2457450" cy="36576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85800" y="5154613"/>
            <a:ext cx="7772400" cy="1143000"/>
          </a:xfrm>
        </p:spPr>
        <p:txBody>
          <a:bodyPr/>
          <a:lstStyle/>
          <a:p>
            <a:pPr eaLnBrk="1" hangingPunct="1">
              <a:defRPr/>
            </a:pPr>
            <a:r>
              <a:rPr lang="en-US" dirty="0">
                <a:solidFill>
                  <a:srgbClr val="FFFF00"/>
                </a:solidFill>
              </a:rPr>
              <a:t>Successful Chimpanzees</a:t>
            </a:r>
          </a:p>
        </p:txBody>
      </p:sp>
      <p:sp>
        <p:nvSpPr>
          <p:cNvPr id="24580" name="Rectangle 4"/>
          <p:cNvSpPr>
            <a:spLocks noChangeArrowheads="1"/>
          </p:cNvSpPr>
          <p:nvPr/>
        </p:nvSpPr>
        <p:spPr bwMode="auto">
          <a:xfrm>
            <a:off x="0" y="944563"/>
            <a:ext cx="9144000" cy="1143000"/>
          </a:xfrm>
          <a:prstGeom prst="rect">
            <a:avLst/>
          </a:prstGeom>
          <a:noFill/>
          <a:ln w="9525">
            <a:noFill/>
            <a:miter lim="800000"/>
            <a:headEnd/>
            <a:tailEnd/>
          </a:ln>
          <a:effectLst>
            <a:outerShdw dist="35921" dir="2700000" algn="ctr" rotWithShape="0">
              <a:schemeClr val="tx1"/>
            </a:outerShdw>
          </a:effectLst>
        </p:spPr>
        <p:txBody>
          <a:bodyPr anchor="ctr"/>
          <a:lstStyle/>
          <a:p>
            <a:pPr algn="ctr">
              <a:defRPr/>
            </a:pPr>
            <a:r>
              <a:rPr lang="en-US" sz="6000" dirty="0">
                <a:solidFill>
                  <a:srgbClr val="FFFF00"/>
                </a:solidFill>
                <a:latin typeface="Peignot Medium" pitchFamily="82" charset="0"/>
                <a:cs typeface="+mn-cs"/>
              </a:rPr>
              <a:t>How Successful People Succeed	</a:t>
            </a:r>
          </a:p>
        </p:txBody>
      </p:sp>
    </p:spTree>
  </p:cSld>
  <p:clrMapOvr>
    <a:masterClrMapping/>
  </p:clrMapOvr>
  <p:transition>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t="-18000" b="-18000"/>
          </a:stretch>
        </a:blipFill>
        <a:effectLst/>
      </p:bgPr>
    </p:bg>
    <p:spTree>
      <p:nvGrpSpPr>
        <p:cNvPr id="1" name=""/>
        <p:cNvGrpSpPr/>
        <p:nvPr/>
      </p:nvGrpSpPr>
      <p:grpSpPr>
        <a:xfrm>
          <a:off x="0" y="0"/>
          <a:ext cx="0" cy="0"/>
          <a:chOff x="0" y="0"/>
          <a:chExt cx="0" cy="0"/>
        </a:xfrm>
      </p:grpSpPr>
    </p:spTree>
  </p:cSld>
  <p:clrMapOvr>
    <a:masterClrMapping/>
  </p:clrMapOvr>
  <p:transition>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rand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path path="rect">
            <a:fillToRect r="100000" b="100000"/>
          </a:path>
        </a:gra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1493520"/>
            <a:ext cx="7772400" cy="4114800"/>
          </a:xfrm>
        </p:spPr>
        <p:txBody>
          <a:bodyPr/>
          <a:lstStyle/>
          <a:p>
            <a:pPr marL="0" indent="0">
              <a:buNone/>
            </a:pPr>
            <a:r>
              <a:rPr lang="en-US" dirty="0" smtClean="0"/>
              <a:t>In the long history of humankind (and animal kind too) those who learn to collaborate and improvise most effectively have </a:t>
            </a:r>
          </a:p>
          <a:p>
            <a:pPr marL="0" indent="0">
              <a:buNone/>
            </a:pPr>
            <a:r>
              <a:rPr lang="en-US" dirty="0" smtClean="0"/>
              <a:t>prevailed.</a:t>
            </a:r>
          </a:p>
          <a:p>
            <a:pPr marL="0" indent="0">
              <a:buNone/>
            </a:pPr>
            <a:endParaRPr lang="en-US" dirty="0" smtClean="0"/>
          </a:p>
          <a:p>
            <a:pPr marL="0" indent="0" algn="r">
              <a:buNone/>
            </a:pPr>
            <a:r>
              <a:rPr lang="en-US" sz="2800" dirty="0" smtClean="0"/>
              <a:t>Charles Darwin</a:t>
            </a:r>
          </a:p>
          <a:p>
            <a:pPr marL="0" indent="0">
              <a:buNone/>
            </a:pPr>
            <a:endParaRPr lang="en-US" dirty="0"/>
          </a:p>
        </p:txBody>
      </p:sp>
    </p:spTree>
  </p:cSld>
  <p:clrMapOvr>
    <a:masterClrMapping/>
  </p:clrMapOvr>
  <p:transition>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685800" y="5265738"/>
            <a:ext cx="7772400" cy="1143000"/>
          </a:xfrm>
          <a:effectLst>
            <a:outerShdw dist="35921" dir="2700000" algn="ctr" rotWithShape="0">
              <a:schemeClr val="tx1"/>
            </a:outerShdw>
          </a:effectLst>
        </p:spPr>
        <p:txBody>
          <a:bodyPr/>
          <a:lstStyle/>
          <a:p>
            <a:pPr eaLnBrk="1" hangingPunct="1">
              <a:defRPr/>
            </a:pPr>
            <a:r>
              <a:rPr lang="en-US" dirty="0"/>
              <a:t>Successful Children</a:t>
            </a:r>
          </a:p>
        </p:txBody>
      </p:sp>
      <p:sp>
        <p:nvSpPr>
          <p:cNvPr id="43012" name="Rectangle 4"/>
          <p:cNvSpPr>
            <a:spLocks noChangeArrowheads="1"/>
          </p:cNvSpPr>
          <p:nvPr/>
        </p:nvSpPr>
        <p:spPr bwMode="auto">
          <a:xfrm>
            <a:off x="838200" y="415925"/>
            <a:ext cx="7772400" cy="1143000"/>
          </a:xfrm>
          <a:prstGeom prst="rect">
            <a:avLst/>
          </a:prstGeom>
          <a:noFill/>
          <a:ln w="9525">
            <a:noFill/>
            <a:miter lim="800000"/>
            <a:headEnd/>
            <a:tailEnd/>
          </a:ln>
          <a:effectLst>
            <a:outerShdw dist="35921" dir="2700000" algn="ctr" rotWithShape="0">
              <a:schemeClr val="tx1"/>
            </a:outerShdw>
          </a:effectLst>
        </p:spPr>
        <p:txBody>
          <a:bodyPr anchor="ctr"/>
          <a:lstStyle/>
          <a:p>
            <a:pPr algn="ctr">
              <a:defRPr/>
            </a:pPr>
            <a:r>
              <a:rPr lang="en-US" sz="6000" dirty="0">
                <a:solidFill>
                  <a:schemeClr val="bg1"/>
                </a:solidFill>
                <a:latin typeface="Peignot Medium" pitchFamily="82" charset="0"/>
                <a:cs typeface="+mn-cs"/>
              </a:rPr>
              <a:t>How Successful People Succeed	</a:t>
            </a:r>
          </a:p>
        </p:txBody>
      </p:sp>
    </p:spTree>
  </p:cSld>
  <p:clrMapOvr>
    <a:masterClrMapping/>
  </p:clrMapOvr>
  <p:transition>
    <p:zoom/>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a:xfrm>
            <a:off x="0" y="609600"/>
            <a:ext cx="9144000" cy="1143000"/>
          </a:xfrm>
        </p:spPr>
        <p:txBody>
          <a:bodyPr/>
          <a:lstStyle/>
          <a:p>
            <a:pPr eaLnBrk="1" hangingPunct="1">
              <a:defRPr/>
            </a:pPr>
            <a:r>
              <a:rPr lang="en-US" dirty="0"/>
              <a:t>Let’s Begin at the End . . .</a:t>
            </a:r>
          </a:p>
        </p:txBody>
      </p:sp>
      <p:sp>
        <p:nvSpPr>
          <p:cNvPr id="363523" name="Rectangle 3"/>
          <p:cNvSpPr>
            <a:spLocks noGrp="1" noChangeArrowheads="1"/>
          </p:cNvSpPr>
          <p:nvPr>
            <p:ph type="body" idx="1"/>
          </p:nvPr>
        </p:nvSpPr>
        <p:spPr/>
        <p:txBody>
          <a:bodyPr/>
          <a:lstStyle/>
          <a:p>
            <a:pPr marL="0" indent="0" algn="ctr" eaLnBrk="1" hangingPunct="1">
              <a:spcBef>
                <a:spcPct val="100000"/>
              </a:spcBef>
              <a:buFontTx/>
              <a:buNone/>
              <a:defRPr/>
            </a:pPr>
            <a:r>
              <a:rPr lang="en-US" sz="4000" dirty="0"/>
              <a:t>There is one and only one point to remember at the conclusion of this program:</a:t>
            </a:r>
          </a:p>
          <a:p>
            <a:pPr marL="0" indent="0" algn="ctr" eaLnBrk="1" hangingPunct="1">
              <a:spcBef>
                <a:spcPct val="100000"/>
              </a:spcBef>
              <a:buFontTx/>
              <a:buNone/>
              <a:defRPr/>
            </a:pPr>
            <a:r>
              <a:rPr lang="en-US" sz="4000" dirty="0"/>
              <a:t>The Key to Success is . .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63523">
                                            <p:txEl>
                                              <p:pRg st="0" end="0"/>
                                            </p:txEl>
                                          </p:spTgt>
                                        </p:tgtEl>
                                        <p:attrNameLst>
                                          <p:attrName>style.visibility</p:attrName>
                                        </p:attrNameLst>
                                      </p:cBhvr>
                                      <p:to>
                                        <p:strVal val="visible"/>
                                      </p:to>
                                    </p:set>
                                    <p:animEffect transition="in" filter="strips(downLeft)">
                                      <p:cBhvr>
                                        <p:cTn id="7" dur="500"/>
                                        <p:tgtEl>
                                          <p:spTgt spid="3635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63523">
                                            <p:txEl>
                                              <p:pRg st="1" end="1"/>
                                            </p:txEl>
                                          </p:spTgt>
                                        </p:tgtEl>
                                        <p:attrNameLst>
                                          <p:attrName>style.visibility</p:attrName>
                                        </p:attrNameLst>
                                      </p:cBhvr>
                                      <p:to>
                                        <p:strVal val="visible"/>
                                      </p:to>
                                    </p:set>
                                    <p:animEffect transition="in" filter="strips(downLeft)">
                                      <p:cBhvr>
                                        <p:cTn id="12" dur="500"/>
                                        <p:tgtEl>
                                          <p:spTgt spid="36352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23" grpId="0" build="p" bldLvl="5"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path path="rect">
            <a:fillToRect r="100000" b="100000"/>
          </a:path>
        </a:gradFill>
        <a:effectLst/>
      </p:bgPr>
    </p:bg>
    <p:spTree>
      <p:nvGrpSpPr>
        <p:cNvPr id="1" name=""/>
        <p:cNvGrpSpPr/>
        <p:nvPr/>
      </p:nvGrpSpPr>
      <p:grpSpPr>
        <a:xfrm>
          <a:off x="0" y="0"/>
          <a:ext cx="0" cy="0"/>
          <a:chOff x="0" y="0"/>
          <a:chExt cx="0" cy="0"/>
        </a:xfrm>
      </p:grpSpPr>
      <p:pic>
        <p:nvPicPr>
          <p:cNvPr id="116738" name="Picture 7" descr="sciencetimes"/>
          <p:cNvPicPr>
            <a:picLocks noChangeAspect="1" noChangeArrowheads="1"/>
          </p:cNvPicPr>
          <p:nvPr/>
        </p:nvPicPr>
        <p:blipFill>
          <a:blip r:embed="rId3" cstate="print"/>
          <a:srcRect/>
          <a:stretch>
            <a:fillRect/>
          </a:stretch>
        </p:blipFill>
        <p:spPr bwMode="auto">
          <a:xfrm>
            <a:off x="123825" y="1017588"/>
            <a:ext cx="8851900" cy="47371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path path="rect">
            <a:fillToRect l="100000" b="100000"/>
          </a:path>
        </a:gradFill>
        <a:effectLst/>
      </p:bgPr>
    </p:bg>
    <p:spTree>
      <p:nvGrpSpPr>
        <p:cNvPr id="1" name=""/>
        <p:cNvGrpSpPr/>
        <p:nvPr/>
      </p:nvGrpSpPr>
      <p:grpSpPr>
        <a:xfrm>
          <a:off x="0" y="0"/>
          <a:ext cx="0" cy="0"/>
          <a:chOff x="0" y="0"/>
          <a:chExt cx="0" cy="0"/>
        </a:xfrm>
      </p:grpSpPr>
      <p:pic>
        <p:nvPicPr>
          <p:cNvPr id="118786" name="Picture 4" descr="abilitytoseekout"/>
          <p:cNvPicPr>
            <a:picLocks noChangeAspect="1" noChangeArrowheads="1"/>
          </p:cNvPicPr>
          <p:nvPr/>
        </p:nvPicPr>
        <p:blipFill>
          <a:blip r:embed="rId3" cstate="print"/>
          <a:srcRect/>
          <a:stretch>
            <a:fillRect/>
          </a:stretch>
        </p:blipFill>
        <p:spPr bwMode="auto">
          <a:xfrm>
            <a:off x="1133475" y="1385888"/>
            <a:ext cx="6877050" cy="40862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20834" name="Picture 3" descr="withoutexception"/>
          <p:cNvPicPr>
            <a:picLocks noChangeAspect="1" noChangeArrowheads="1"/>
          </p:cNvPicPr>
          <p:nvPr/>
        </p:nvPicPr>
        <p:blipFill>
          <a:blip r:embed="rId4" cstate="print"/>
          <a:srcRect/>
          <a:stretch>
            <a:fillRect/>
          </a:stretch>
        </p:blipFill>
        <p:spPr bwMode="auto">
          <a:xfrm>
            <a:off x="735013" y="1063625"/>
            <a:ext cx="7727950" cy="51911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22882" name="Picture 3" descr="theabsenceof"/>
          <p:cNvPicPr>
            <a:picLocks noChangeAspect="1" noChangeArrowheads="1"/>
          </p:cNvPicPr>
          <p:nvPr/>
        </p:nvPicPr>
        <p:blipFill>
          <a:blip r:embed="rId4" cstate="print"/>
          <a:srcRect/>
          <a:stretch>
            <a:fillRect/>
          </a:stretch>
        </p:blipFill>
        <p:spPr bwMode="auto">
          <a:xfrm>
            <a:off x="1003300" y="601663"/>
            <a:ext cx="6732588" cy="53340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409575" y="5264150"/>
            <a:ext cx="7772400" cy="1143000"/>
          </a:xfrm>
        </p:spPr>
        <p:txBody>
          <a:bodyPr/>
          <a:lstStyle/>
          <a:p>
            <a:pPr eaLnBrk="1" hangingPunct="1">
              <a:defRPr/>
            </a:pPr>
            <a:r>
              <a:rPr lang="en-US" dirty="0"/>
              <a:t>Successful Adults</a:t>
            </a:r>
          </a:p>
        </p:txBody>
      </p:sp>
      <p:sp>
        <p:nvSpPr>
          <p:cNvPr id="25605" name="Rectangle 5"/>
          <p:cNvSpPr>
            <a:spLocks noChangeArrowheads="1"/>
          </p:cNvSpPr>
          <p:nvPr/>
        </p:nvSpPr>
        <p:spPr bwMode="auto">
          <a:xfrm>
            <a:off x="838200" y="395288"/>
            <a:ext cx="7772400" cy="1143000"/>
          </a:xfrm>
          <a:prstGeom prst="rect">
            <a:avLst/>
          </a:prstGeom>
          <a:noFill/>
          <a:ln w="9525">
            <a:noFill/>
            <a:miter lim="800000"/>
            <a:headEnd/>
            <a:tailEnd/>
          </a:ln>
          <a:effectLst>
            <a:outerShdw dist="35921" dir="2700000" algn="ctr" rotWithShape="0">
              <a:schemeClr val="tx1"/>
            </a:outerShdw>
          </a:effectLst>
        </p:spPr>
        <p:txBody>
          <a:bodyPr anchor="ctr"/>
          <a:lstStyle/>
          <a:p>
            <a:pPr algn="ctr">
              <a:defRPr/>
            </a:pPr>
            <a:r>
              <a:rPr lang="en-US" sz="6000" dirty="0">
                <a:solidFill>
                  <a:schemeClr val="bg1"/>
                </a:solidFill>
                <a:latin typeface="Peignot Medium" pitchFamily="82" charset="0"/>
                <a:cs typeface="+mn-cs"/>
              </a:rPr>
              <a:t>How Successful People Succeed	</a:t>
            </a:r>
          </a:p>
        </p:txBody>
      </p:sp>
    </p:spTree>
  </p:cSld>
  <p:clrMapOvr>
    <a:masterClrMapping/>
  </p:clrMapOvr>
  <p:transition>
    <p:zoom/>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29026" name="Picture 3" descr="JofMed"/>
          <p:cNvPicPr>
            <a:picLocks noChangeAspect="1" noChangeArrowheads="1"/>
          </p:cNvPicPr>
          <p:nvPr/>
        </p:nvPicPr>
        <p:blipFill>
          <a:blip r:embed="rId4" cstate="print"/>
          <a:srcRect/>
          <a:stretch>
            <a:fillRect/>
          </a:stretch>
        </p:blipFill>
        <p:spPr bwMode="auto">
          <a:xfrm>
            <a:off x="704850" y="1822450"/>
            <a:ext cx="7734300" cy="32131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path path="rect">
            <a:fillToRect l="100000" t="100000"/>
          </a:path>
        </a:gradFill>
        <a:effectLst/>
      </p:bgPr>
    </p:bg>
    <p:spTree>
      <p:nvGrpSpPr>
        <p:cNvPr id="1" name=""/>
        <p:cNvGrpSpPr/>
        <p:nvPr/>
      </p:nvGrpSpPr>
      <p:grpSpPr>
        <a:xfrm>
          <a:off x="0" y="0"/>
          <a:ext cx="0" cy="0"/>
          <a:chOff x="0" y="0"/>
          <a:chExt cx="0" cy="0"/>
        </a:xfrm>
      </p:grpSpPr>
      <p:pic>
        <p:nvPicPr>
          <p:cNvPr id="131074" name="Picture 3" descr="controlgroup"/>
          <p:cNvPicPr>
            <a:picLocks noChangeAspect="1" noChangeArrowheads="1"/>
          </p:cNvPicPr>
          <p:nvPr/>
        </p:nvPicPr>
        <p:blipFill>
          <a:blip r:embed="rId3" cstate="print"/>
          <a:srcRect/>
          <a:stretch>
            <a:fillRect/>
          </a:stretch>
        </p:blipFill>
        <p:spPr bwMode="auto">
          <a:xfrm>
            <a:off x="541338" y="1223963"/>
            <a:ext cx="7975600" cy="410845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33122" name="Picture 3" descr="lengthoflabor"/>
          <p:cNvPicPr>
            <a:picLocks noChangeAspect="1" noChangeArrowheads="1"/>
          </p:cNvPicPr>
          <p:nvPr/>
        </p:nvPicPr>
        <p:blipFill>
          <a:blip r:embed="rId4" cstate="print"/>
          <a:srcRect/>
          <a:stretch>
            <a:fillRect/>
          </a:stretch>
        </p:blipFill>
        <p:spPr bwMode="auto">
          <a:xfrm>
            <a:off x="692150" y="1331913"/>
            <a:ext cx="7797800" cy="4214812"/>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path path="rect">
            <a:fillToRect t="100000" r="100000"/>
          </a:path>
        </a:gradFill>
        <a:effectLst/>
      </p:bgPr>
    </p:bg>
    <p:spTree>
      <p:nvGrpSpPr>
        <p:cNvPr id="1" name=""/>
        <p:cNvGrpSpPr/>
        <p:nvPr/>
      </p:nvGrpSpPr>
      <p:grpSpPr>
        <a:xfrm>
          <a:off x="0" y="0"/>
          <a:ext cx="0" cy="0"/>
          <a:chOff x="0" y="0"/>
          <a:chExt cx="0" cy="0"/>
        </a:xfrm>
      </p:grpSpPr>
      <p:pic>
        <p:nvPicPr>
          <p:cNvPr id="135170" name="Picture 3" descr="continuousemotionalsupport"/>
          <p:cNvPicPr>
            <a:picLocks noChangeAspect="1" noChangeArrowheads="1"/>
          </p:cNvPicPr>
          <p:nvPr/>
        </p:nvPicPr>
        <p:blipFill>
          <a:blip r:embed="rId3" cstate="print"/>
          <a:srcRect b="62801"/>
          <a:stretch>
            <a:fillRect/>
          </a:stretch>
        </p:blipFill>
        <p:spPr bwMode="auto">
          <a:xfrm>
            <a:off x="687388" y="1368425"/>
            <a:ext cx="7767637" cy="4119563"/>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0" y="609600"/>
            <a:ext cx="9144000" cy="1143000"/>
          </a:xfrm>
        </p:spPr>
        <p:txBody>
          <a:bodyPr/>
          <a:lstStyle/>
          <a:p>
            <a:pPr eaLnBrk="1" hangingPunct="1">
              <a:defRPr/>
            </a:pPr>
            <a:r>
              <a:rPr lang="en-US" dirty="0"/>
              <a:t>How You Build and Maintain</a:t>
            </a:r>
          </a:p>
        </p:txBody>
      </p:sp>
      <p:sp>
        <p:nvSpPr>
          <p:cNvPr id="365571" name="Rectangle 3"/>
          <p:cNvSpPr>
            <a:spLocks noGrp="1" noChangeArrowheads="1"/>
          </p:cNvSpPr>
          <p:nvPr>
            <p:ph type="body" idx="1"/>
          </p:nvPr>
        </p:nvSpPr>
        <p:spPr>
          <a:xfrm>
            <a:off x="685800" y="2209800"/>
            <a:ext cx="7772400" cy="4114800"/>
          </a:xfrm>
        </p:spPr>
        <p:txBody>
          <a:bodyPr/>
          <a:lstStyle/>
          <a:p>
            <a:pPr marL="0" indent="0" algn="ctr" eaLnBrk="1" hangingPunct="1">
              <a:spcBef>
                <a:spcPct val="100000"/>
              </a:spcBef>
              <a:buFontTx/>
              <a:buNone/>
              <a:defRPr/>
            </a:pPr>
            <a:r>
              <a:rPr lang="en-US" sz="5400" dirty="0"/>
              <a:t>RELATIONSHIPS</a:t>
            </a:r>
          </a:p>
          <a:p>
            <a:pPr marL="0" indent="0" algn="ctr" eaLnBrk="1" hangingPunct="1">
              <a:spcBef>
                <a:spcPct val="100000"/>
              </a:spcBef>
              <a:buFontTx/>
              <a:buNone/>
              <a:defRPr/>
            </a:pPr>
            <a:r>
              <a:rPr lang="en-US" sz="5400" dirty="0"/>
              <a:t>With . . .</a:t>
            </a:r>
          </a:p>
          <a:p>
            <a:pPr marL="0" indent="0" algn="ctr" eaLnBrk="1" hangingPunct="1">
              <a:spcBef>
                <a:spcPct val="100000"/>
              </a:spcBef>
              <a:buFontTx/>
              <a:buNone/>
              <a:defRPr/>
            </a:pPr>
            <a:r>
              <a:rPr lang="en-US" sz="5400" dirty="0"/>
              <a:t>Yourself and Others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65570"/>
                                        </p:tgtEl>
                                        <p:attrNameLst>
                                          <p:attrName>style.visibility</p:attrName>
                                        </p:attrNameLst>
                                      </p:cBhvr>
                                      <p:to>
                                        <p:strVal val="visible"/>
                                      </p:to>
                                    </p:set>
                                    <p:anim calcmode="lin" valueType="num">
                                      <p:cBhvr additive="base">
                                        <p:cTn id="7" dur="500" fill="hold"/>
                                        <p:tgtEl>
                                          <p:spTgt spid="365570"/>
                                        </p:tgtEl>
                                        <p:attrNameLst>
                                          <p:attrName>ppt_x</p:attrName>
                                        </p:attrNameLst>
                                      </p:cBhvr>
                                      <p:tavLst>
                                        <p:tav tm="0">
                                          <p:val>
                                            <p:strVal val="#ppt_x"/>
                                          </p:val>
                                        </p:tav>
                                        <p:tav tm="100000">
                                          <p:val>
                                            <p:strVal val="#ppt_x"/>
                                          </p:val>
                                        </p:tav>
                                      </p:tavLst>
                                    </p:anim>
                                    <p:anim calcmode="lin" valueType="num">
                                      <p:cBhvr additive="base">
                                        <p:cTn id="8" dur="500" fill="hold"/>
                                        <p:tgtEl>
                                          <p:spTgt spid="36557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5571"/>
                                        </p:tgtEl>
                                        <p:attrNameLst>
                                          <p:attrName>style.visibility</p:attrName>
                                        </p:attrNameLst>
                                      </p:cBhvr>
                                      <p:to>
                                        <p:strVal val="visible"/>
                                      </p:to>
                                    </p:set>
                                    <p:anim calcmode="lin" valueType="num">
                                      <p:cBhvr additive="base">
                                        <p:cTn id="13" dur="500" fill="hold"/>
                                        <p:tgtEl>
                                          <p:spTgt spid="365571"/>
                                        </p:tgtEl>
                                        <p:attrNameLst>
                                          <p:attrName>ppt_x</p:attrName>
                                        </p:attrNameLst>
                                      </p:cBhvr>
                                      <p:tavLst>
                                        <p:tav tm="0">
                                          <p:val>
                                            <p:strVal val="#ppt_x"/>
                                          </p:val>
                                        </p:tav>
                                        <p:tav tm="100000">
                                          <p:val>
                                            <p:strVal val="#ppt_x"/>
                                          </p:val>
                                        </p:tav>
                                      </p:tavLst>
                                    </p:anim>
                                    <p:anim calcmode="lin" valueType="num">
                                      <p:cBhvr additive="base">
                                        <p:cTn id="14" dur="500" fill="hold"/>
                                        <p:tgtEl>
                                          <p:spTgt spid="3655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570" grpId="0" autoUpdateAnimBg="0"/>
      <p:bldP spid="365571"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37218" name="Picture 3" descr="TypeA1"/>
          <p:cNvPicPr>
            <a:picLocks noChangeAspect="1" noChangeArrowheads="1"/>
          </p:cNvPicPr>
          <p:nvPr/>
        </p:nvPicPr>
        <p:blipFill>
          <a:blip r:embed="rId4" cstate="print"/>
          <a:srcRect/>
          <a:stretch>
            <a:fillRect/>
          </a:stretch>
        </p:blipFill>
        <p:spPr bwMode="auto">
          <a:xfrm>
            <a:off x="4572000" y="342900"/>
            <a:ext cx="4124325" cy="61722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39266" name="Picture 3" descr="peculiarly"/>
          <p:cNvPicPr>
            <a:picLocks noChangeAspect="1" noChangeArrowheads="1"/>
          </p:cNvPicPr>
          <p:nvPr/>
        </p:nvPicPr>
        <p:blipFill>
          <a:blip r:embed="rId4" cstate="print"/>
          <a:srcRect/>
          <a:stretch>
            <a:fillRect/>
          </a:stretch>
        </p:blipFill>
        <p:spPr bwMode="auto">
          <a:xfrm>
            <a:off x="165100" y="1738313"/>
            <a:ext cx="8799513" cy="3519487"/>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ortalityrates0001.jpg"/>
          <p:cNvPicPr>
            <a:picLocks noChangeAspect="1"/>
          </p:cNvPicPr>
          <p:nvPr/>
        </p:nvPicPr>
        <p:blipFill>
          <a:blip r:embed="rId2" cstate="print"/>
          <a:srcRect t="7610" b="31425"/>
          <a:stretch>
            <a:fillRect/>
          </a:stretch>
        </p:blipFill>
        <p:spPr>
          <a:xfrm>
            <a:off x="1143000" y="381000"/>
            <a:ext cx="6729984" cy="609600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0" y="1381125"/>
            <a:ext cx="8840788" cy="1143000"/>
          </a:xfrm>
        </p:spPr>
        <p:txBody>
          <a:bodyPr/>
          <a:lstStyle/>
          <a:p>
            <a:pPr eaLnBrk="1" hangingPunct="1">
              <a:defRPr/>
            </a:pPr>
            <a:r>
              <a:rPr lang="en-US" sz="4800" dirty="0"/>
              <a:t>Effects of Preoperative Roommate Assignment on Preoperative Anxiety and Recovery From Coronary-Bypass Surgery</a:t>
            </a:r>
          </a:p>
        </p:txBody>
      </p:sp>
      <p:sp>
        <p:nvSpPr>
          <p:cNvPr id="98307" name="Rectangle 3"/>
          <p:cNvSpPr>
            <a:spLocks noGrp="1" noChangeArrowheads="1"/>
          </p:cNvSpPr>
          <p:nvPr>
            <p:ph type="body" idx="1"/>
          </p:nvPr>
        </p:nvSpPr>
        <p:spPr>
          <a:xfrm>
            <a:off x="804863" y="3856038"/>
            <a:ext cx="7772400" cy="3486150"/>
          </a:xfrm>
        </p:spPr>
        <p:txBody>
          <a:bodyPr/>
          <a:lstStyle/>
          <a:p>
            <a:pPr algn="r" eaLnBrk="1" hangingPunct="1">
              <a:buFontTx/>
              <a:buNone/>
              <a:defRPr/>
            </a:pPr>
            <a:endParaRPr lang="en-US" dirty="0"/>
          </a:p>
          <a:p>
            <a:pPr algn="r" eaLnBrk="1" hangingPunct="1">
              <a:buFontTx/>
              <a:buNone/>
              <a:defRPr/>
            </a:pPr>
            <a:endParaRPr lang="en-US" dirty="0"/>
          </a:p>
          <a:p>
            <a:pPr algn="r" eaLnBrk="1" hangingPunct="1">
              <a:buFontTx/>
              <a:buNone/>
              <a:defRPr/>
            </a:pPr>
            <a:endParaRPr lang="en-US" dirty="0"/>
          </a:p>
          <a:p>
            <a:pPr algn="r" eaLnBrk="1" hangingPunct="1">
              <a:buFontTx/>
              <a:buNone/>
              <a:defRPr/>
            </a:pPr>
            <a:r>
              <a:rPr lang="en-US" sz="3200" dirty="0"/>
              <a:t>	</a:t>
            </a:r>
            <a:r>
              <a:rPr lang="en-US" sz="2400" dirty="0"/>
              <a:t>James A Kulik and Heike I.M. Mahler </a:t>
            </a:r>
            <a:br>
              <a:rPr lang="en-US" sz="2400" dirty="0"/>
            </a:br>
            <a:r>
              <a:rPr lang="en-US" sz="2400" dirty="0"/>
              <a:t>University of California</a:t>
            </a:r>
          </a:p>
        </p:txBody>
      </p:sp>
    </p:spTree>
  </p:cSld>
  <p:clrMapOvr>
    <a:masterClrMapping/>
  </p:clrMapOvr>
  <p:transition>
    <p:zoom/>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336600"/>
            </a:gs>
          </a:gsLst>
          <a:lin ang="18900000" scaled="1"/>
        </a:gradFill>
        <a:effectLst/>
      </p:bgPr>
    </p:bg>
    <p:spTree>
      <p:nvGrpSpPr>
        <p:cNvPr id="1" name=""/>
        <p:cNvGrpSpPr/>
        <p:nvPr/>
      </p:nvGrpSpPr>
      <p:grpSpPr>
        <a:xfrm>
          <a:off x="0" y="0"/>
          <a:ext cx="0" cy="0"/>
          <a:chOff x="0" y="0"/>
          <a:chExt cx="0" cy="0"/>
        </a:xfrm>
      </p:grpSpPr>
      <p:pic>
        <p:nvPicPr>
          <p:cNvPr id="143362" name="Picture 6" descr="Bothmeasures"/>
          <p:cNvPicPr>
            <a:picLocks noChangeAspect="1" noChangeArrowheads="1"/>
          </p:cNvPicPr>
          <p:nvPr/>
        </p:nvPicPr>
        <p:blipFill>
          <a:blip r:embed="rId3" cstate="print"/>
          <a:srcRect/>
          <a:stretch>
            <a:fillRect/>
          </a:stretch>
        </p:blipFill>
        <p:spPr bwMode="auto">
          <a:xfrm>
            <a:off x="1023938" y="2278063"/>
            <a:ext cx="6900862" cy="179705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50000">
              <a:schemeClr val="tx1"/>
            </a:gs>
            <a:gs pos="100000">
              <a:schemeClr val="hlink"/>
            </a:gs>
          </a:gsLst>
          <a:lin ang="18900000" scaled="1"/>
        </a:gradFill>
        <a:effectLst/>
      </p:bgPr>
    </p:bg>
    <p:spTree>
      <p:nvGrpSpPr>
        <p:cNvPr id="1" name=""/>
        <p:cNvGrpSpPr/>
        <p:nvPr/>
      </p:nvGrpSpPr>
      <p:grpSpPr>
        <a:xfrm>
          <a:off x="0" y="0"/>
          <a:ext cx="0" cy="0"/>
          <a:chOff x="0" y="0"/>
          <a:chExt cx="0" cy="0"/>
        </a:xfrm>
      </p:grpSpPr>
      <p:pic>
        <p:nvPicPr>
          <p:cNvPr id="145410" name="Picture 4" descr="Remarkably"/>
          <p:cNvPicPr>
            <a:picLocks noChangeAspect="1" noChangeArrowheads="1"/>
          </p:cNvPicPr>
          <p:nvPr/>
        </p:nvPicPr>
        <p:blipFill>
          <a:blip r:embed="rId3" cstate="print"/>
          <a:srcRect/>
          <a:stretch>
            <a:fillRect/>
          </a:stretch>
        </p:blipFill>
        <p:spPr bwMode="auto">
          <a:xfrm>
            <a:off x="0" y="2255838"/>
            <a:ext cx="9144000" cy="2244725"/>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chemeClr val="hlink"/>
            </a:gs>
          </a:gsLst>
          <a:lin ang="18900000" scaled="1"/>
        </a:gradFill>
        <a:effectLst/>
      </p:bgPr>
    </p:bg>
    <p:spTree>
      <p:nvGrpSpPr>
        <p:cNvPr id="1" name=""/>
        <p:cNvGrpSpPr/>
        <p:nvPr/>
      </p:nvGrpSpPr>
      <p:grpSpPr>
        <a:xfrm>
          <a:off x="0" y="0"/>
          <a:ext cx="0" cy="0"/>
          <a:chOff x="0" y="0"/>
          <a:chExt cx="0" cy="0"/>
        </a:xfrm>
      </p:grpSpPr>
      <p:pic>
        <p:nvPicPr>
          <p:cNvPr id="147458" name="Picture 5" descr="fireinthecrucible"/>
          <p:cNvPicPr>
            <a:picLocks noChangeAspect="1" noChangeArrowheads="1"/>
          </p:cNvPicPr>
          <p:nvPr/>
        </p:nvPicPr>
        <p:blipFill>
          <a:blip r:embed="rId3" cstate="print"/>
          <a:srcRect/>
          <a:stretch>
            <a:fillRect/>
          </a:stretch>
        </p:blipFill>
        <p:spPr bwMode="auto">
          <a:xfrm>
            <a:off x="2314575" y="57150"/>
            <a:ext cx="4514850" cy="6743700"/>
          </a:xfrm>
          <a:prstGeom prst="rect">
            <a:avLst/>
          </a:prstGeom>
          <a:noFill/>
          <a:ln w="9525">
            <a:noFill/>
            <a:miter lim="800000"/>
            <a:headEnd/>
            <a:tailEnd/>
          </a:ln>
        </p:spPr>
      </p:pic>
    </p:spTree>
  </p:cSld>
  <p:clrMapOvr>
    <a:masterClrMapping/>
  </p:clrMapOvr>
  <p:transition>
    <p:zoom/>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100000">
              <a:schemeClr val="tx1"/>
            </a:gs>
          </a:gsLst>
          <a:lin ang="18900000" scaled="1"/>
        </a:gra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685800" y="2800350"/>
            <a:ext cx="7772400" cy="1143000"/>
          </a:xfrm>
          <a:effectLst>
            <a:outerShdw dist="35921" dir="2700000" algn="ctr" rotWithShape="0">
              <a:schemeClr val="tx1"/>
            </a:outerShdw>
          </a:effectLst>
        </p:spPr>
        <p:txBody>
          <a:bodyPr/>
          <a:lstStyle/>
          <a:p>
            <a:pPr eaLnBrk="1" hangingPunct="1">
              <a:defRPr/>
            </a:pPr>
            <a:r>
              <a:rPr lang="en-US" sz="4400" b="1" dirty="0">
                <a:solidFill>
                  <a:srgbClr val="FFFF66"/>
                </a:solidFill>
              </a:rPr>
              <a:t>The legend of the lone creator is wrong.  In recent years, investigators have begun to appreciate the CREATORS COLLABORATE in all sorts of ways in order to do their work.  In fact COLLABORATION is one of the best kept secrets in CREATIVITY.</a:t>
            </a:r>
          </a:p>
        </p:txBody>
      </p:sp>
    </p:spTree>
  </p:cSld>
  <p:clrMapOvr>
    <a:masterClrMapping/>
  </p:clrMapOvr>
  <p:transition>
    <p:zo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50000">
              <a:schemeClr val="tx1"/>
            </a:gs>
            <a:gs pos="100000">
              <a:schemeClr val="hlink"/>
            </a:gs>
          </a:gsLst>
          <a:lin ang="2700000" scaled="1"/>
        </a:gradFill>
        <a:effectLst/>
      </p:bgPr>
    </p:bg>
    <p:spTree>
      <p:nvGrpSpPr>
        <p:cNvPr id="1" name=""/>
        <p:cNvGrpSpPr/>
        <p:nvPr/>
      </p:nvGrpSpPr>
      <p:grpSpPr>
        <a:xfrm>
          <a:off x="0" y="0"/>
          <a:ext cx="0" cy="0"/>
          <a:chOff x="0" y="0"/>
          <a:chExt cx="0" cy="0"/>
        </a:xfrm>
      </p:grpSpPr>
      <p:sp>
        <p:nvSpPr>
          <p:cNvPr id="92163" name="Rectangle 3"/>
          <p:cNvSpPr>
            <a:spLocks noGrp="1" noChangeArrowheads="1"/>
          </p:cNvSpPr>
          <p:nvPr>
            <p:ph type="body" idx="1"/>
          </p:nvPr>
        </p:nvSpPr>
        <p:spPr>
          <a:xfrm>
            <a:off x="685800" y="546100"/>
            <a:ext cx="7772400" cy="5199380"/>
          </a:xfrm>
        </p:spPr>
        <p:txBody>
          <a:bodyPr/>
          <a:lstStyle/>
          <a:p>
            <a:pPr marL="0" indent="0" algn="ctr" eaLnBrk="1" hangingPunct="1">
              <a:lnSpc>
                <a:spcPct val="90000"/>
              </a:lnSpc>
              <a:buFontTx/>
              <a:buNone/>
              <a:defRPr/>
            </a:pPr>
            <a:r>
              <a:rPr lang="en-US" dirty="0" smtClean="0"/>
              <a:t>It is much harder to truly act</a:t>
            </a:r>
            <a:br>
              <a:rPr lang="en-US" dirty="0" smtClean="0"/>
            </a:br>
            <a:r>
              <a:rPr lang="en-US" dirty="0" smtClean="0"/>
              <a:t/>
            </a:r>
            <a:br>
              <a:rPr lang="en-US" dirty="0" smtClean="0"/>
            </a:br>
            <a:r>
              <a:rPr lang="en-US" sz="6000" dirty="0" smtClean="0"/>
              <a:t>alone</a:t>
            </a:r>
            <a:r>
              <a:rPr lang="en-US" dirty="0" smtClean="0"/>
              <a:t/>
            </a:r>
            <a:br>
              <a:rPr lang="en-US" dirty="0" smtClean="0"/>
            </a:br>
            <a:r>
              <a:rPr lang="en-US" dirty="0" smtClean="0"/>
              <a:t/>
            </a:r>
            <a:br>
              <a:rPr lang="en-US" dirty="0" smtClean="0"/>
            </a:br>
            <a:r>
              <a:rPr lang="en-US" dirty="0" smtClean="0"/>
              <a:t>and succeed today in the way that entrepreneurs such as Thomas Edison or Henry Ford did in past times.</a:t>
            </a:r>
          </a:p>
          <a:p>
            <a:pPr eaLnBrk="1" hangingPunct="1">
              <a:lnSpc>
                <a:spcPct val="90000"/>
              </a:lnSpc>
              <a:buFontTx/>
              <a:buNone/>
              <a:defRPr/>
            </a:pPr>
            <a:endParaRPr lang="en-US" sz="3200" dirty="0" smtClean="0"/>
          </a:p>
          <a:p>
            <a:pPr eaLnBrk="1" hangingPunct="1">
              <a:lnSpc>
                <a:spcPct val="90000"/>
              </a:lnSpc>
              <a:buFontTx/>
              <a:buNone/>
              <a:defRPr/>
            </a:pPr>
            <a:r>
              <a:rPr lang="en-US" sz="2400" dirty="0" smtClean="0"/>
              <a:t>Pat Riley</a:t>
            </a:r>
          </a:p>
          <a:p>
            <a:pPr eaLnBrk="1" hangingPunct="1">
              <a:lnSpc>
                <a:spcPct val="90000"/>
              </a:lnSpc>
              <a:buFontTx/>
              <a:buNone/>
              <a:defRPr/>
            </a:pPr>
            <a:r>
              <a:rPr lang="en-US" sz="2400" u="sng" dirty="0" smtClean="0"/>
              <a:t>The Winner Within</a:t>
            </a:r>
            <a:endParaRPr lang="en-US" sz="1400" u="sng" dirty="0"/>
          </a:p>
        </p:txBody>
      </p:sp>
    </p:spTree>
  </p:cSld>
  <p:clrMapOvr>
    <a:masterClrMapping/>
  </p:clrMapOvr>
  <p:transition>
    <p:zoom/>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50000">
              <a:schemeClr val="tx1"/>
            </a:gs>
            <a:gs pos="100000">
              <a:schemeClr val="hlink"/>
            </a:gs>
          </a:gsLst>
          <a:lin ang="2700000" scaled="1"/>
        </a:gradFill>
        <a:effectLst/>
      </p:bgPr>
    </p:bg>
    <p:spTree>
      <p:nvGrpSpPr>
        <p:cNvPr id="1" name=""/>
        <p:cNvGrpSpPr/>
        <p:nvPr/>
      </p:nvGrpSpPr>
      <p:grpSpPr>
        <a:xfrm>
          <a:off x="0" y="0"/>
          <a:ext cx="0" cy="0"/>
          <a:chOff x="0" y="0"/>
          <a:chExt cx="0" cy="0"/>
        </a:xfrm>
      </p:grpSpPr>
      <p:sp>
        <p:nvSpPr>
          <p:cNvPr id="92163" name="Rectangle 3"/>
          <p:cNvSpPr>
            <a:spLocks noGrp="1" noChangeArrowheads="1"/>
          </p:cNvSpPr>
          <p:nvPr>
            <p:ph type="body" idx="1"/>
          </p:nvPr>
        </p:nvSpPr>
        <p:spPr>
          <a:xfrm>
            <a:off x="685800" y="546100"/>
            <a:ext cx="7772400" cy="5199380"/>
          </a:xfrm>
        </p:spPr>
        <p:txBody>
          <a:bodyPr/>
          <a:lstStyle/>
          <a:p>
            <a:r>
              <a:rPr lang="en-US" dirty="0" smtClean="0"/>
              <a:t>In a six year span, Thomas Edison generated over 400 patents . He had a fourteen member team.</a:t>
            </a:r>
          </a:p>
          <a:p>
            <a:r>
              <a:rPr lang="en-US" dirty="0" smtClean="0"/>
              <a:t>“Edison is in reality a collective noun and means the work of many men.”</a:t>
            </a:r>
            <a:br>
              <a:rPr lang="en-US" dirty="0" smtClean="0"/>
            </a:br>
            <a:endParaRPr lang="en-US" dirty="0" smtClean="0"/>
          </a:p>
          <a:p>
            <a:pPr algn="r">
              <a:buNone/>
            </a:pPr>
            <a:r>
              <a:rPr lang="en-US" sz="2800" dirty="0" smtClean="0"/>
              <a:t>Francis Jehl</a:t>
            </a:r>
          </a:p>
          <a:p>
            <a:pPr algn="r">
              <a:buNone/>
            </a:pPr>
            <a:r>
              <a:rPr lang="en-US" sz="2800" dirty="0" smtClean="0"/>
              <a:t>Edison’s assistant</a:t>
            </a:r>
            <a:endParaRPr lang="en-US" sz="2800" dirty="0"/>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67618" name="Rectangle 2"/>
          <p:cNvSpPr>
            <a:spLocks noGrp="1" noChangeArrowheads="1"/>
          </p:cNvSpPr>
          <p:nvPr>
            <p:ph type="body" idx="1"/>
          </p:nvPr>
        </p:nvSpPr>
        <p:spPr>
          <a:xfrm>
            <a:off x="4575175" y="312738"/>
            <a:ext cx="4376738" cy="4114800"/>
          </a:xfrm>
        </p:spPr>
        <p:txBody>
          <a:bodyPr/>
          <a:lstStyle/>
          <a:p>
            <a:pPr marL="0" indent="0" algn="ctr" eaLnBrk="1" hangingPunct="1">
              <a:lnSpc>
                <a:spcPct val="90000"/>
              </a:lnSpc>
              <a:buFontTx/>
              <a:buNone/>
              <a:defRPr/>
            </a:pPr>
            <a:r>
              <a:rPr lang="en-US" sz="3200" dirty="0"/>
              <a:t>The good-to-great companies paid scant attention to managing change, motivating people, or creating alignment.  Under the right conditions, the problems of commitment, alignment, motivation, and change largely melt away.</a:t>
            </a:r>
          </a:p>
        </p:txBody>
      </p:sp>
      <p:pic>
        <p:nvPicPr>
          <p:cNvPr id="367619" name="Picture 3" descr="goodtogreat"/>
          <p:cNvPicPr>
            <a:picLocks noChangeAspect="1" noChangeArrowheads="1"/>
          </p:cNvPicPr>
          <p:nvPr/>
        </p:nvPicPr>
        <p:blipFill>
          <a:blip r:embed="rId4" cstate="print"/>
          <a:srcRect/>
          <a:stretch>
            <a:fillRect/>
          </a:stretch>
        </p:blipFill>
        <p:spPr bwMode="auto">
          <a:xfrm>
            <a:off x="366713" y="815975"/>
            <a:ext cx="3721100" cy="5486400"/>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7619"/>
                                        </p:tgtEl>
                                        <p:attrNameLst>
                                          <p:attrName>style.visibility</p:attrName>
                                        </p:attrNameLst>
                                      </p:cBhvr>
                                      <p:to>
                                        <p:strVal val="visible"/>
                                      </p:to>
                                    </p:set>
                                    <p:anim calcmode="lin" valueType="num">
                                      <p:cBhvr additive="base">
                                        <p:cTn id="7" dur="500" fill="hold"/>
                                        <p:tgtEl>
                                          <p:spTgt spid="367619"/>
                                        </p:tgtEl>
                                        <p:attrNameLst>
                                          <p:attrName>ppt_x</p:attrName>
                                        </p:attrNameLst>
                                      </p:cBhvr>
                                      <p:tavLst>
                                        <p:tav tm="0">
                                          <p:val>
                                            <p:strVal val="0-#ppt_w/2"/>
                                          </p:val>
                                        </p:tav>
                                        <p:tav tm="100000">
                                          <p:val>
                                            <p:strVal val="#ppt_x"/>
                                          </p:val>
                                        </p:tav>
                                      </p:tavLst>
                                    </p:anim>
                                    <p:anim calcmode="lin" valueType="num">
                                      <p:cBhvr additive="base">
                                        <p:cTn id="8" dur="500" fill="hold"/>
                                        <p:tgtEl>
                                          <p:spTgt spid="36761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7618">
                                            <p:txEl>
                                              <p:pRg st="0" end="0"/>
                                            </p:txEl>
                                          </p:spTgt>
                                        </p:tgtEl>
                                        <p:attrNameLst>
                                          <p:attrName>style.visibility</p:attrName>
                                        </p:attrNameLst>
                                      </p:cBhvr>
                                      <p:to>
                                        <p:strVal val="visible"/>
                                      </p:to>
                                    </p:set>
                                    <p:anim calcmode="lin" valueType="num">
                                      <p:cBhvr additive="base">
                                        <p:cTn id="13" dur="500" fill="hold"/>
                                        <p:tgtEl>
                                          <p:spTgt spid="36761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676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18" grpId="0" build="p"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50000">
              <a:schemeClr val="tx1"/>
            </a:gs>
            <a:gs pos="100000">
              <a:schemeClr val="hlink"/>
            </a:gs>
          </a:gsLst>
          <a:lin ang="2700000" scaled="1"/>
        </a:gradFill>
        <a:effectLst/>
      </p:bgPr>
    </p:bg>
    <p:spTree>
      <p:nvGrpSpPr>
        <p:cNvPr id="1" name=""/>
        <p:cNvGrpSpPr/>
        <p:nvPr/>
      </p:nvGrpSpPr>
      <p:grpSpPr>
        <a:xfrm>
          <a:off x="0" y="0"/>
          <a:ext cx="0" cy="0"/>
          <a:chOff x="0" y="0"/>
          <a:chExt cx="0" cy="0"/>
        </a:xfrm>
      </p:grpSpPr>
      <p:sp>
        <p:nvSpPr>
          <p:cNvPr id="92163" name="Rectangle 3"/>
          <p:cNvSpPr>
            <a:spLocks noGrp="1" noChangeArrowheads="1"/>
          </p:cNvSpPr>
          <p:nvPr>
            <p:ph type="body" idx="1"/>
          </p:nvPr>
        </p:nvSpPr>
        <p:spPr>
          <a:xfrm>
            <a:off x="685800" y="546100"/>
            <a:ext cx="7772400" cy="4114800"/>
          </a:xfrm>
        </p:spPr>
        <p:txBody>
          <a:bodyPr/>
          <a:lstStyle/>
          <a:p>
            <a:pPr eaLnBrk="1" hangingPunct="1">
              <a:lnSpc>
                <a:spcPct val="90000"/>
              </a:lnSpc>
              <a:buFontTx/>
              <a:buNone/>
              <a:defRPr/>
            </a:pPr>
            <a:r>
              <a:rPr lang="en-US" sz="3200" dirty="0"/>
              <a:t>	I’ve noticed that it is extraordinarily difficult after a really good idea has emerged to recall exactly what was the project that gave birth to it. . . Certainly it is never the case that one person suddenly had a brilliant idea, which is then accepted by everyone in that original, untouched form.</a:t>
            </a:r>
          </a:p>
          <a:p>
            <a:pPr eaLnBrk="1" hangingPunct="1">
              <a:lnSpc>
                <a:spcPct val="90000"/>
              </a:lnSpc>
              <a:buFontTx/>
              <a:buNone/>
              <a:defRPr/>
            </a:pPr>
            <a:endParaRPr lang="en-US" sz="3200" dirty="0"/>
          </a:p>
          <a:p>
            <a:pPr eaLnBrk="1" hangingPunct="1">
              <a:lnSpc>
                <a:spcPct val="90000"/>
              </a:lnSpc>
              <a:buFontTx/>
              <a:buNone/>
              <a:defRPr/>
            </a:pPr>
            <a:r>
              <a:rPr lang="en-US" sz="1800" dirty="0"/>
              <a:t>	John Cleese</a:t>
            </a:r>
          </a:p>
        </p:txBody>
      </p:sp>
    </p:spTree>
  </p:cSld>
  <p:clrMapOvr>
    <a:masterClrMapping/>
  </p:clrMapOvr>
  <p:transition>
    <p:zoom/>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hlink"/>
            </a:gs>
            <a:gs pos="100000">
              <a:schemeClr val="bg2"/>
            </a:gs>
          </a:gsLst>
          <a:lin ang="2700000" scaled="1"/>
        </a:gradFill>
        <a:effectLst/>
      </p:bgPr>
    </p:bg>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0" y="187325"/>
            <a:ext cx="9144000" cy="4114800"/>
          </a:xfrm>
          <a:prstGeom prst="rect">
            <a:avLst/>
          </a:prstGeom>
          <a:noFill/>
          <a:ln w="9525">
            <a:noFill/>
            <a:miter lim="800000"/>
            <a:headEnd/>
            <a:tailEnd/>
          </a:ln>
          <a:effectLst>
            <a:outerShdw dist="35921" dir="2700000" algn="ctr" rotWithShape="0">
              <a:schemeClr val="bg2"/>
            </a:outerShdw>
          </a:effectLst>
        </p:spPr>
        <p:txBody>
          <a:bodyPr/>
          <a:lstStyle/>
          <a:p>
            <a:pPr marL="342900" indent="-342900">
              <a:spcBef>
                <a:spcPct val="20000"/>
              </a:spcBef>
              <a:defRPr/>
            </a:pPr>
            <a:r>
              <a:rPr lang="en-US" sz="3200" dirty="0">
                <a:solidFill>
                  <a:schemeClr val="bg1"/>
                </a:solidFill>
                <a:latin typeface="Verdana" pitchFamily="34" charset="0"/>
                <a:cs typeface="+mn-cs"/>
              </a:rPr>
              <a:t>	The really good idea is always traceable back quite a long way, often to a not very good idea which sparked off another idea that was only slightly better, which somebody else misunderstood in such a way that they then said something which was really rather interesting. . .[That’s] actually why I have always worked with a writing partner, </a:t>
            </a:r>
            <a:r>
              <a:rPr lang="en-US" sz="3200" dirty="0">
                <a:solidFill>
                  <a:srgbClr val="FF6600"/>
                </a:solidFill>
                <a:latin typeface="Verdana" pitchFamily="34" charset="0"/>
                <a:cs typeface="+mn-cs"/>
              </a:rPr>
              <a:t>because I’m convinced that I get to better ideas then I’d ever do on my own</a:t>
            </a:r>
            <a:r>
              <a:rPr lang="en-US" sz="3600" dirty="0">
                <a:solidFill>
                  <a:srgbClr val="FF6600"/>
                </a:solidFill>
                <a:latin typeface="Verdana" pitchFamily="34" charset="0"/>
                <a:cs typeface="+mn-cs"/>
              </a:rPr>
              <a:t>..</a:t>
            </a:r>
          </a:p>
          <a:p>
            <a:pPr marL="342900" indent="-342900">
              <a:spcBef>
                <a:spcPct val="20000"/>
              </a:spcBef>
              <a:defRPr/>
            </a:pPr>
            <a:endParaRPr lang="en-US" sz="2800" dirty="0">
              <a:solidFill>
                <a:srgbClr val="FF6600"/>
              </a:solidFill>
              <a:latin typeface="Verdana" pitchFamily="34" charset="0"/>
              <a:cs typeface="+mn-cs"/>
            </a:endParaRPr>
          </a:p>
          <a:p>
            <a:pPr marL="342900" indent="-342900">
              <a:spcBef>
                <a:spcPct val="20000"/>
              </a:spcBef>
              <a:defRPr/>
            </a:pPr>
            <a:r>
              <a:rPr lang="en-US" sz="2000" dirty="0">
                <a:solidFill>
                  <a:schemeClr val="bg1"/>
                </a:solidFill>
                <a:latin typeface="Verdana" pitchFamily="34" charset="0"/>
                <a:cs typeface="+mn-cs"/>
              </a:rPr>
              <a:t>	John Cleese</a:t>
            </a:r>
          </a:p>
        </p:txBody>
      </p:sp>
    </p:spTree>
  </p:cSld>
  <p:clrMapOvr>
    <a:masterClrMapping/>
  </p:clrMapOvr>
  <p:transition>
    <p:zo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lin ang="18900000" scaled="1"/>
          <a:tileRect/>
        </a:gradFill>
        <a:effectLst/>
      </p:bgPr>
    </p:bg>
    <p:spTree>
      <p:nvGrpSpPr>
        <p:cNvPr id="1" name=""/>
        <p:cNvGrpSpPr/>
        <p:nvPr/>
      </p:nvGrpSpPr>
      <p:grpSpPr>
        <a:xfrm>
          <a:off x="0" y="0"/>
          <a:ext cx="0" cy="0"/>
          <a:chOff x="0" y="0"/>
          <a:chExt cx="0" cy="0"/>
        </a:xfrm>
      </p:grpSpPr>
      <p:pic>
        <p:nvPicPr>
          <p:cNvPr id="3" name="Picture 2" descr="creating minds.jpg"/>
          <p:cNvPicPr>
            <a:picLocks noChangeAspect="1"/>
          </p:cNvPicPr>
          <p:nvPr/>
        </p:nvPicPr>
        <p:blipFill>
          <a:blip r:embed="rId2" cstate="print"/>
          <a:stretch>
            <a:fillRect/>
          </a:stretch>
        </p:blipFill>
        <p:spPr>
          <a:xfrm>
            <a:off x="2511933" y="389068"/>
            <a:ext cx="4056507" cy="6118412"/>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0">
              <a:srgbClr val="156B13"/>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441960"/>
            <a:ext cx="7772400" cy="6004560"/>
          </a:xfrm>
        </p:spPr>
        <p:txBody>
          <a:bodyPr/>
          <a:lstStyle/>
          <a:p>
            <a:pPr marL="0" indent="0">
              <a:buNone/>
            </a:pPr>
            <a:r>
              <a:rPr lang="en-US" sz="2800" dirty="0" smtClean="0"/>
              <a:t>The first issue surfaced during the examination of the period during which a creator made his or her most important breakthrough.  I knew that at least some creators had close confidants during this time. But what emerged from the study was more dramatic:  not only did the creators all have some kinds of significant support system at the time, but this support system appeared to have a number of defining components.</a:t>
            </a:r>
          </a:p>
          <a:p>
            <a:pPr marL="0" indent="0" algn="r">
              <a:buNone/>
            </a:pPr>
            <a:r>
              <a:rPr lang="en-US" sz="2000" dirty="0" smtClean="0"/>
              <a:t>Howard Gardner</a:t>
            </a:r>
          </a:p>
          <a:p>
            <a:pPr marL="0" indent="0" algn="r">
              <a:buNone/>
            </a:pPr>
            <a:r>
              <a:rPr lang="en-US" sz="2000" u="sng" dirty="0" smtClean="0"/>
              <a:t>Creating Minds</a:t>
            </a:r>
            <a:endParaRPr lang="en-US" sz="2800" u="sng"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50000">
              <a:srgbClr val="9CB86E"/>
            </a:gs>
            <a:gs pos="100000">
              <a:srgbClr val="156B13"/>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441960"/>
            <a:ext cx="7772400" cy="6004560"/>
          </a:xfrm>
        </p:spPr>
        <p:txBody>
          <a:bodyPr/>
          <a:lstStyle/>
          <a:p>
            <a:pPr marL="0" indent="0">
              <a:buNone/>
            </a:pPr>
            <a:r>
              <a:rPr lang="en-US" sz="2800" dirty="0" smtClean="0"/>
              <a:t>First, the creator </a:t>
            </a:r>
            <a:r>
              <a:rPr lang="en-US" sz="3200" b="1" u="sng" dirty="0" smtClean="0"/>
              <a:t>required both affective support</a:t>
            </a:r>
            <a:r>
              <a:rPr lang="en-US" sz="3200" b="1" dirty="0" smtClean="0"/>
              <a:t> </a:t>
            </a:r>
            <a:r>
              <a:rPr lang="en-US" sz="2800" dirty="0" smtClean="0"/>
              <a:t>from someone with whom he or she felt comfortable </a:t>
            </a:r>
            <a:r>
              <a:rPr lang="en-US" sz="3200" b="1" u="sng" dirty="0" smtClean="0"/>
              <a:t>and cognitive</a:t>
            </a:r>
            <a:r>
              <a:rPr lang="en-US" sz="2800" dirty="0" smtClean="0"/>
              <a:t> support form someone who could understand the nature of the breakthrough.  In some situations, the same person could supply both needs, while on other occasions, such double duty was unsuccessful or impossible.</a:t>
            </a:r>
          </a:p>
          <a:p>
            <a:pPr marL="0" indent="0" algn="r">
              <a:buNone/>
            </a:pPr>
            <a:r>
              <a:rPr lang="en-US" sz="2000" dirty="0" smtClean="0"/>
              <a:t>Howard Gardner</a:t>
            </a:r>
          </a:p>
          <a:p>
            <a:pPr marL="0" indent="0" algn="r">
              <a:buNone/>
            </a:pPr>
            <a:r>
              <a:rPr lang="en-US" sz="2000" u="sng" dirty="0" smtClean="0"/>
              <a:t>Creating Minds</a:t>
            </a:r>
            <a:endParaRPr lang="en-US" sz="2800" u="sng"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685800" y="5135563"/>
            <a:ext cx="7772400" cy="1143000"/>
          </a:xfrm>
          <a:effectLst>
            <a:outerShdw dist="35921" dir="2700000" algn="ctr" rotWithShape="0">
              <a:schemeClr val="tx1"/>
            </a:outerShdw>
          </a:effectLst>
        </p:spPr>
        <p:txBody>
          <a:bodyPr/>
          <a:lstStyle/>
          <a:p>
            <a:pPr eaLnBrk="1" hangingPunct="1">
              <a:defRPr/>
            </a:pPr>
            <a:r>
              <a:rPr lang="en-US" dirty="0"/>
              <a:t>Successful Corporations</a:t>
            </a:r>
          </a:p>
        </p:txBody>
      </p:sp>
      <p:sp>
        <p:nvSpPr>
          <p:cNvPr id="44036" name="Rectangle 4"/>
          <p:cNvSpPr>
            <a:spLocks noChangeArrowheads="1"/>
          </p:cNvSpPr>
          <p:nvPr/>
        </p:nvSpPr>
        <p:spPr bwMode="auto">
          <a:xfrm>
            <a:off x="685800" y="593725"/>
            <a:ext cx="7772400" cy="1143000"/>
          </a:xfrm>
          <a:prstGeom prst="rect">
            <a:avLst/>
          </a:prstGeom>
          <a:noFill/>
          <a:ln w="9525">
            <a:noFill/>
            <a:miter lim="800000"/>
            <a:headEnd/>
            <a:tailEnd/>
          </a:ln>
          <a:effectLst>
            <a:outerShdw dist="35921" dir="2700000" algn="ctr" rotWithShape="0">
              <a:schemeClr val="tx1"/>
            </a:outerShdw>
          </a:effectLst>
        </p:spPr>
        <p:txBody>
          <a:bodyPr anchor="ctr"/>
          <a:lstStyle/>
          <a:p>
            <a:pPr algn="ctr">
              <a:defRPr/>
            </a:pPr>
            <a:r>
              <a:rPr lang="en-US" sz="6000" dirty="0">
                <a:solidFill>
                  <a:schemeClr val="bg1"/>
                </a:solidFill>
                <a:latin typeface="Peignot Medium" pitchFamily="82" charset="0"/>
                <a:cs typeface="+mn-cs"/>
              </a:rPr>
              <a:t>How Successful People Succeed	</a:t>
            </a:r>
          </a:p>
        </p:txBody>
      </p:sp>
    </p:spTree>
  </p:cSld>
  <p:clrMapOvr>
    <a:masterClrMapping/>
  </p:clrMapOvr>
  <p:transition>
    <p:zoom/>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94212" name="Text Box 4"/>
          <p:cNvSpPr txBox="1">
            <a:spLocks noChangeArrowheads="1"/>
          </p:cNvSpPr>
          <p:nvPr/>
        </p:nvSpPr>
        <p:spPr bwMode="auto">
          <a:xfrm>
            <a:off x="358775" y="615950"/>
            <a:ext cx="3760788" cy="5451475"/>
          </a:xfrm>
          <a:prstGeom prst="rect">
            <a:avLst/>
          </a:prstGeom>
          <a:noFill/>
          <a:ln w="9525">
            <a:noFill/>
            <a:miter lim="800000"/>
            <a:headEnd/>
            <a:tailEnd/>
          </a:ln>
          <a:effectLst>
            <a:outerShdw dist="52363" dir="842175" algn="ctr" rotWithShape="0">
              <a:schemeClr val="bg2"/>
            </a:outerShdw>
          </a:effectLst>
        </p:spPr>
        <p:txBody>
          <a:bodyPr>
            <a:spAutoFit/>
          </a:bodyPr>
          <a:lstStyle/>
          <a:p>
            <a:pPr algn="ctr">
              <a:defRPr/>
            </a:pPr>
            <a:r>
              <a:rPr lang="en-US" sz="4400" dirty="0">
                <a:solidFill>
                  <a:schemeClr val="bg1"/>
                </a:solidFill>
                <a:latin typeface="Penoir" pitchFamily="34" charset="0"/>
                <a:cs typeface="+mn-cs"/>
              </a:rPr>
              <a:t>THE PEAK PERFORMER AS TEAM PLAYER:</a:t>
            </a:r>
            <a:br>
              <a:rPr lang="en-US" sz="4400" dirty="0">
                <a:solidFill>
                  <a:schemeClr val="bg1"/>
                </a:solidFill>
                <a:latin typeface="Penoir" pitchFamily="34" charset="0"/>
                <a:cs typeface="+mn-cs"/>
              </a:rPr>
            </a:br>
            <a:endParaRPr lang="en-US" sz="4400" dirty="0">
              <a:solidFill>
                <a:schemeClr val="bg1"/>
              </a:solidFill>
              <a:latin typeface="Penoir" pitchFamily="34" charset="0"/>
              <a:cs typeface="+mn-cs"/>
            </a:endParaRPr>
          </a:p>
          <a:p>
            <a:pPr algn="ctr">
              <a:defRPr/>
            </a:pPr>
            <a:r>
              <a:rPr lang="en-US" sz="4400" dirty="0">
                <a:solidFill>
                  <a:schemeClr val="bg1"/>
                </a:solidFill>
                <a:latin typeface="Penoir" pitchFamily="34" charset="0"/>
                <a:cs typeface="+mn-cs"/>
              </a:rPr>
              <a:t>“WE” RATHER THAN “I”</a:t>
            </a:r>
          </a:p>
        </p:txBody>
      </p:sp>
      <p:pic>
        <p:nvPicPr>
          <p:cNvPr id="157699" name="Picture 5" descr="peakperformers"/>
          <p:cNvPicPr>
            <a:picLocks noChangeAspect="1" noChangeArrowheads="1"/>
          </p:cNvPicPr>
          <p:nvPr/>
        </p:nvPicPr>
        <p:blipFill>
          <a:blip r:embed="rId4" cstate="print"/>
          <a:srcRect/>
          <a:stretch>
            <a:fillRect/>
          </a:stretch>
        </p:blipFill>
        <p:spPr bwMode="auto">
          <a:xfrm>
            <a:off x="4983163" y="412750"/>
            <a:ext cx="3898900" cy="6032500"/>
          </a:xfrm>
          <a:prstGeom prst="rect">
            <a:avLst/>
          </a:prstGeom>
          <a:noFill/>
          <a:ln w="9525">
            <a:noFill/>
            <a:miter lim="800000"/>
            <a:headEnd/>
            <a:tailEnd/>
          </a:ln>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ox(in)">
                                      <p:cBhvr>
                                        <p:cTn id="7" dur="500"/>
                                        <p:tgtEl>
                                          <p:spTgt spid="94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50000">
              <a:srgbClr val="663300"/>
            </a:gs>
            <a:gs pos="100000">
              <a:schemeClr val="tx1"/>
            </a:gs>
          </a:gsLst>
          <a:lin ang="2700000" scaled="1"/>
        </a:gradFill>
        <a:effectLst/>
      </p:bgPr>
    </p:bg>
    <p:spTree>
      <p:nvGrpSpPr>
        <p:cNvPr id="1" name=""/>
        <p:cNvGrpSpPr/>
        <p:nvPr/>
      </p:nvGrpSpPr>
      <p:grpSpPr>
        <a:xfrm>
          <a:off x="0" y="0"/>
          <a:ext cx="0" cy="0"/>
          <a:chOff x="0" y="0"/>
          <a:chExt cx="0" cy="0"/>
        </a:xfrm>
      </p:grpSpPr>
      <p:sp>
        <p:nvSpPr>
          <p:cNvPr id="360451" name="Rectangle 3"/>
          <p:cNvSpPr>
            <a:spLocks noGrp="1" noChangeArrowheads="1"/>
          </p:cNvSpPr>
          <p:nvPr>
            <p:ph type="body" idx="1"/>
          </p:nvPr>
        </p:nvSpPr>
        <p:spPr>
          <a:xfrm>
            <a:off x="685800" y="1023938"/>
            <a:ext cx="7772400" cy="5072062"/>
          </a:xfrm>
        </p:spPr>
        <p:txBody>
          <a:bodyPr/>
          <a:lstStyle/>
          <a:p>
            <a:pPr marL="0" indent="0" eaLnBrk="1" hangingPunct="1">
              <a:lnSpc>
                <a:spcPct val="80000"/>
              </a:lnSpc>
              <a:buFontTx/>
              <a:buNone/>
              <a:defRPr/>
            </a:pPr>
            <a:r>
              <a:rPr lang="en-US" sz="3200" dirty="0"/>
              <a:t>Because we are a culture of inventors, nothing is standard operating procedure for us. We constantly reevaluate and reexamine everything we do. We go back and study what works and what didn’t work, and we get excited about what didn’t work because, for us, that’s a challenging new problem to solve</a:t>
            </a:r>
            <a:r>
              <a:rPr lang="en-US" sz="2000" dirty="0"/>
              <a:t>.</a:t>
            </a:r>
          </a:p>
          <a:p>
            <a:pPr marL="0" indent="0" algn="r" eaLnBrk="1" hangingPunct="1">
              <a:lnSpc>
                <a:spcPct val="80000"/>
              </a:lnSpc>
              <a:buFontTx/>
              <a:buNone/>
              <a:defRPr/>
            </a:pPr>
            <a:r>
              <a:rPr lang="en-US" sz="1800" dirty="0"/>
              <a:t>John Lasseter</a:t>
            </a:r>
          </a:p>
          <a:p>
            <a:pPr marL="0" indent="0" algn="r" eaLnBrk="1" hangingPunct="1">
              <a:lnSpc>
                <a:spcPct val="80000"/>
              </a:lnSpc>
              <a:buFontTx/>
              <a:buNone/>
              <a:defRPr/>
            </a:pPr>
            <a:r>
              <a:rPr lang="en-US" sz="1800" dirty="0"/>
              <a:t>Chief Creative Officer</a:t>
            </a:r>
          </a:p>
          <a:p>
            <a:pPr marL="0" indent="0" algn="r" eaLnBrk="1" hangingPunct="1">
              <a:lnSpc>
                <a:spcPct val="80000"/>
              </a:lnSpc>
              <a:buFontTx/>
              <a:buNone/>
              <a:defRPr/>
            </a:pPr>
            <a:r>
              <a:rPr lang="en-US" sz="1800" dirty="0"/>
              <a:t>Pixar and Disney Studios</a:t>
            </a: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bg>
      <p:bgPr>
        <a:blipFill dpi="0" rotWithShape="1">
          <a:blip r:embed="rId3" cstate="print">
            <a:lum/>
          </a:blip>
          <a:srcRect/>
          <a:stretch>
            <a:fillRect l="-37000" r="-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84200" y="530225"/>
            <a:ext cx="7772400" cy="4114800"/>
          </a:xfrm>
        </p:spPr>
        <p:txBody>
          <a:bodyPr/>
          <a:lstStyle/>
          <a:p>
            <a:pPr eaLnBrk="1" hangingPunct="1">
              <a:buFontTx/>
              <a:buNone/>
              <a:defRPr/>
            </a:pPr>
            <a:r>
              <a:rPr lang="en-US" dirty="0" smtClean="0"/>
              <a:t>	“I often say I started with nine people, friends of mine, really, who just didn’t have the nerve to say no. They didn’t intend to stay around, but they were going to help me get started. They were kind and sweet—and last year one of them made $325,000.</a:t>
            </a:r>
          </a:p>
          <a:p>
            <a:pPr algn="r" eaLnBrk="1" hangingPunct="1">
              <a:buFontTx/>
              <a:buNone/>
              <a:defRPr/>
            </a:pPr>
            <a:r>
              <a:rPr lang="en-US" sz="2800" dirty="0" smtClean="0"/>
              <a:t>Mary Kay Ash</a:t>
            </a:r>
          </a:p>
          <a:p>
            <a:pPr algn="r" eaLnBrk="1" hangingPunct="1">
              <a:buFontTx/>
              <a:buNone/>
              <a:defRPr/>
            </a:pPr>
            <a:r>
              <a:rPr lang="en-US" sz="2800" dirty="0" smtClean="0"/>
              <a:t>Founder, Mary Kay Cosmetics</a:t>
            </a:r>
          </a:p>
          <a:p>
            <a:pPr eaLnBrk="1" hangingPunct="1">
              <a:defRPr/>
            </a:pPr>
            <a:endParaRPr lang="en-US" sz="280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37000" r="-3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84200" y="377825"/>
            <a:ext cx="7772400" cy="4114800"/>
          </a:xfrm>
        </p:spPr>
        <p:txBody>
          <a:bodyPr/>
          <a:lstStyle/>
          <a:p>
            <a:pPr marL="0" indent="0">
              <a:buNone/>
            </a:pPr>
            <a:r>
              <a:rPr lang="en-US" sz="2000" dirty="0" smtClean="0"/>
              <a:t>….one cause of the U.S. automakers’ current predicament is their failure to nurture a strong industrial commons. Several studies have documented a marked difference between the way U.S. and Japanese companies have managed their supplier bases, for instance. Toyota has always understood the concept of industrial commons. It treats key suppliers as long-term partners, shares development work with them, and sticks with them over the long term. When a Toyota supplier is struggling, Toyota sends in its own people to help. In sharp contrast, U.S. auto companies have generally treated their suppliers as adversaries.  They keep them on a tight leash.  They offer them only short contracts. They all too often base their purchasing decisions largely on price. When a supplier has a problem, the U.S. auto company’s typical response has been to terminate the contract.</a:t>
            </a:r>
          </a:p>
          <a:p>
            <a:pPr marL="0" indent="0">
              <a:buNone/>
            </a:pPr>
            <a:r>
              <a:rPr lang="en-US" sz="2000" dirty="0" smtClean="0"/>
              <a:t> </a:t>
            </a:r>
          </a:p>
          <a:p>
            <a:pPr marL="0" indent="0">
              <a:buNone/>
            </a:pPr>
            <a:r>
              <a:rPr lang="en-US" sz="1600" dirty="0" smtClean="0"/>
              <a:t>Gary Pisano and Willy Shih</a:t>
            </a:r>
            <a:br>
              <a:rPr lang="en-US" sz="1600" dirty="0" smtClean="0"/>
            </a:br>
            <a:r>
              <a:rPr lang="en-US" sz="1600" dirty="0" smtClean="0"/>
              <a:t>Restoring American Competitiveness</a:t>
            </a:r>
            <a:br>
              <a:rPr lang="en-US" sz="1600" dirty="0" smtClean="0"/>
            </a:br>
            <a:r>
              <a:rPr lang="en-US" sz="1600" u="sng" dirty="0" smtClean="0"/>
              <a:t>Harvard Business Review</a:t>
            </a:r>
            <a:br>
              <a:rPr lang="en-US" sz="1600" u="sng" dirty="0" smtClean="0"/>
            </a:br>
            <a:r>
              <a:rPr lang="en-US" sz="1600" dirty="0" smtClean="0"/>
              <a:t>July, 2009, pp114-125 </a:t>
            </a:r>
          </a:p>
          <a:p>
            <a:pPr eaLnBrk="1" hangingPunct="1">
              <a:buFontTx/>
              <a:buNone/>
              <a:defRPr/>
            </a:pP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69666" name="Rectangle 2"/>
          <p:cNvSpPr>
            <a:spLocks noGrp="1" noChangeArrowheads="1"/>
          </p:cNvSpPr>
          <p:nvPr>
            <p:ph type="body" idx="1"/>
          </p:nvPr>
        </p:nvSpPr>
        <p:spPr>
          <a:xfrm>
            <a:off x="304800" y="457200"/>
            <a:ext cx="4310063" cy="4114800"/>
          </a:xfrm>
        </p:spPr>
        <p:txBody>
          <a:bodyPr/>
          <a:lstStyle/>
          <a:p>
            <a:pPr marL="0" indent="0" eaLnBrk="1" hangingPunct="1">
              <a:lnSpc>
                <a:spcPct val="90000"/>
              </a:lnSpc>
              <a:buFontTx/>
              <a:buNone/>
              <a:defRPr/>
            </a:pPr>
            <a:r>
              <a:rPr lang="en-US" sz="2400" dirty="0"/>
              <a:t>In many work settings, including the airline industry, the functions involved in delivering a particular product or service are divided by status, expertise, and geography.  It is Southwest’s attention to relationships – “designed in” through a consistent set of organizational practices – that accounts for much of Southwest’s performance advantage.</a:t>
            </a:r>
          </a:p>
        </p:txBody>
      </p:sp>
      <p:pic>
        <p:nvPicPr>
          <p:cNvPr id="369667" name="Picture 3" descr="southwest"/>
          <p:cNvPicPr>
            <a:picLocks noChangeAspect="1" noChangeArrowheads="1"/>
          </p:cNvPicPr>
          <p:nvPr/>
        </p:nvPicPr>
        <p:blipFill>
          <a:blip r:embed="rId4" cstate="print"/>
          <a:srcRect/>
          <a:stretch>
            <a:fillRect/>
          </a:stretch>
        </p:blipFill>
        <p:spPr bwMode="auto">
          <a:xfrm>
            <a:off x="4519613" y="917575"/>
            <a:ext cx="4432300" cy="5486400"/>
          </a:xfrm>
          <a:prstGeom prst="rect">
            <a:avLst/>
          </a:prstGeom>
          <a:noFill/>
          <a:effectLst>
            <a:outerShdw dist="71842" dir="2700000" algn="ctr" rotWithShape="0">
              <a:schemeClr val="folHlink"/>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9666">
                                            <p:txEl>
                                              <p:pRg st="0" end="0"/>
                                            </p:txEl>
                                          </p:spTgt>
                                        </p:tgtEl>
                                        <p:attrNameLst>
                                          <p:attrName>style.visibility</p:attrName>
                                        </p:attrNameLst>
                                      </p:cBhvr>
                                      <p:to>
                                        <p:strVal val="visible"/>
                                      </p:to>
                                    </p:set>
                                    <p:anim calcmode="lin" valueType="num">
                                      <p:cBhvr additive="base">
                                        <p:cTn id="7" dur="500" fill="hold"/>
                                        <p:tgtEl>
                                          <p:spTgt spid="36966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6966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666" grpId="0" build="p"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606" y="3466531"/>
            <a:ext cx="7772400" cy="2452048"/>
          </a:xfrm>
        </p:spPr>
        <p:txBody>
          <a:bodyPr/>
          <a:lstStyle/>
          <a:p>
            <a:pPr marL="0" indent="0">
              <a:buNone/>
            </a:pPr>
            <a:endParaRPr lang="en-US" sz="2800" dirty="0" smtClean="0">
              <a:solidFill>
                <a:schemeClr val="tx1"/>
              </a:solidFill>
            </a:endParaRPr>
          </a:p>
          <a:p>
            <a:pPr marL="0" indent="0">
              <a:buNone/>
            </a:pPr>
            <a:r>
              <a:rPr lang="en-US" sz="2800" dirty="0" smtClean="0">
                <a:solidFill>
                  <a:schemeClr val="tx1"/>
                </a:solidFill>
              </a:rPr>
              <a:t> “…getting some good advice from my colleagues who knew a heck of a lot more about IBM and about this industry than I would ever know.” </a:t>
            </a:r>
          </a:p>
          <a:p>
            <a:pPr marL="0" indent="0">
              <a:buNone/>
            </a:pPr>
            <a:endParaRPr lang="en-US" sz="2800" dirty="0">
              <a:solidFill>
                <a:schemeClr val="tx1"/>
              </a:solidFill>
            </a:endParaRPr>
          </a:p>
        </p:txBody>
      </p:sp>
      <p:pic>
        <p:nvPicPr>
          <p:cNvPr id="4" name="Picture 3" descr="ibmlogo.jpg"/>
          <p:cNvPicPr>
            <a:picLocks noChangeAspect="1"/>
          </p:cNvPicPr>
          <p:nvPr/>
        </p:nvPicPr>
        <p:blipFill>
          <a:blip r:embed="rId3" cstate="print"/>
          <a:stretch>
            <a:fillRect/>
          </a:stretch>
        </p:blipFill>
        <p:spPr>
          <a:xfrm>
            <a:off x="2498166" y="358390"/>
            <a:ext cx="3710940" cy="1773936"/>
          </a:xfrm>
          <a:prstGeom prst="rect">
            <a:avLst/>
          </a:prstGeom>
        </p:spPr>
      </p:pic>
      <p:sp>
        <p:nvSpPr>
          <p:cNvPr id="5" name="TextBox 4"/>
          <p:cNvSpPr txBox="1"/>
          <p:nvPr/>
        </p:nvSpPr>
        <p:spPr>
          <a:xfrm>
            <a:off x="545911" y="2047164"/>
            <a:ext cx="7397086" cy="1569660"/>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latin typeface="+mn-lt"/>
                <a:cs typeface="+mn-cs"/>
              </a:rPr>
              <a:t>Lou Gerstner, Jr. became Chairman of IBM in 1993 when the company was near extinction. Reflecting back, he attributed his success to:</a:t>
            </a:r>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4"/>
                                        </p:tgtEl>
                                        <p:attrNameLst>
                                          <p:attrName>ppt_y</p:attrName>
                                        </p:attrNameLst>
                                      </p:cBhvr>
                                      <p:tavLst>
                                        <p:tav tm="0">
                                          <p:val>
                                            <p:strVal val="#ppt_y"/>
                                          </p:val>
                                        </p:tav>
                                        <p:tav tm="100000">
                                          <p:val>
                                            <p:strVal val="#ppt_y"/>
                                          </p:val>
                                        </p:tav>
                                      </p:tavLst>
                                    </p:anim>
                                    <p:animEffect transition="in" filter="fade">
                                      <p:cBhvr>
                                        <p:cTn id="10" dur="1000"/>
                                        <p:tgtEl>
                                          <p:spTgt spid="4"/>
                                        </p:tgtEl>
                                      </p:cBhvr>
                                    </p:animEffect>
                                  </p:childTnLst>
                                </p:cTn>
                              </p:par>
                              <p:par>
                                <p:cTn id="11" presetID="48" presetClass="entr" presetSubtype="0" accel="5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8" presetClass="entr" presetSubtype="0" accel="5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1000" fill="hold"/>
                                        <p:tgtEl>
                                          <p:spTgt spid="3">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1000" fill="hold"/>
                                        <p:tgtEl>
                                          <p:spTgt spid="3">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4"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51554" name="Picture 2" descr="SWWay"/>
          <p:cNvPicPr>
            <a:picLocks noChangeAspect="1" noChangeArrowheads="1"/>
          </p:cNvPicPr>
          <p:nvPr/>
        </p:nvPicPr>
        <p:blipFill>
          <a:blip r:embed="rId4" cstate="print"/>
          <a:srcRect/>
          <a:stretch>
            <a:fillRect/>
          </a:stretch>
        </p:blipFill>
        <p:spPr bwMode="auto">
          <a:xfrm>
            <a:off x="2286000" y="184150"/>
            <a:ext cx="4572000" cy="6489700"/>
          </a:xfrm>
          <a:prstGeom prst="rect">
            <a:avLst/>
          </a:prstGeom>
          <a:noFill/>
          <a:effectLst>
            <a:outerShdw dist="107763" dir="2700000" algn="ctr" rotWithShape="0">
              <a:srgbClr val="808080"/>
            </a:outerShdw>
          </a:effectLst>
        </p:spPr>
      </p:pic>
    </p:spTree>
  </p:cSld>
  <p:clrMapOvr>
    <a:masterClrMapping/>
  </p:clrMapOvr>
  <p:transition>
    <p:zoom/>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152579" name="Rectangle 3"/>
          <p:cNvSpPr>
            <a:spLocks noGrp="1" noChangeArrowheads="1"/>
          </p:cNvSpPr>
          <p:nvPr>
            <p:ph type="body" idx="1"/>
          </p:nvPr>
        </p:nvSpPr>
        <p:spPr>
          <a:xfrm>
            <a:off x="628650" y="633413"/>
            <a:ext cx="7772400" cy="5667375"/>
          </a:xfrm>
        </p:spPr>
        <p:txBody>
          <a:bodyPr/>
          <a:lstStyle/>
          <a:p>
            <a:pPr marL="0" indent="0" eaLnBrk="1" hangingPunct="1">
              <a:buFontTx/>
              <a:buNone/>
              <a:defRPr/>
            </a:pPr>
            <a:r>
              <a:rPr lang="en-US" sz="2400" dirty="0"/>
              <a:t>…Southwest’s extraordinary performance can be traced to a set of organizational practices that deliberately overcomes the divisive effects of function boundaries by transforming relationships between management and frontline employees, among frontline employees, and with key external parties…In many work settings, including the airline industry, the functions involved in delivering a particular product or service are divided by status, expertise, and geography. It is Southwest’s attention to relationships – “designed in” through a consistent set of organizational practices – that accounts for much of Southwest’s performance advantage.</a:t>
            </a:r>
          </a:p>
        </p:txBody>
      </p:sp>
    </p:spTree>
  </p:cSld>
  <p:clrMapOvr>
    <a:masterClrMapping/>
  </p:clrMapOvr>
  <p:transition>
    <p:zoom/>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rgbClr val="008080"/>
            </a:gs>
            <a:gs pos="100000">
              <a:schemeClr val="tx1">
                <a:gamma/>
                <a:shade val="46275"/>
                <a:invGamma/>
              </a:schemeClr>
            </a:gs>
          </a:gsLst>
          <a:lin ang="108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8" y="350838"/>
            <a:ext cx="7772400" cy="4114800"/>
          </a:xfrm>
        </p:spPr>
        <p:txBody>
          <a:bodyPr/>
          <a:lstStyle/>
          <a:p>
            <a:pPr marL="0" indent="0">
              <a:buFontTx/>
              <a:buNone/>
              <a:defRPr/>
            </a:pPr>
            <a:r>
              <a:rPr lang="en-US" sz="2800" dirty="0" smtClean="0"/>
              <a:t>“…Pixar, an animated-film studio that Mr. Jobs bought from its founder, George Lucas, in 1986, largely because he loved its stunning graphics.  But Pixar struggled until Mr. Jobs struck a deal with Walt Disney in the 1990s.  Using Pixar’s creative flair and Disney’s marketing and distribution clout, Mr. Jobs oversaw an uninterrupted string of blockbusters, starting with “Toy Story in 1995.”</a:t>
            </a:r>
            <a:br>
              <a:rPr lang="en-US" sz="2800" dirty="0" smtClean="0"/>
            </a:br>
            <a:r>
              <a:rPr lang="en-US" sz="2800" dirty="0" smtClean="0"/>
              <a:t/>
            </a:r>
            <a:br>
              <a:rPr lang="en-US" sz="2800" dirty="0" smtClean="0"/>
            </a:br>
            <a:r>
              <a:rPr lang="en-US" sz="1800" i="1" dirty="0" smtClean="0"/>
              <a:t>The Economist</a:t>
            </a:r>
            <a:r>
              <a:rPr lang="en-US" sz="1800" dirty="0" smtClean="0"/>
              <a:t>, June 9, 2007</a:t>
            </a:r>
            <a:endParaRPr lang="en-US" sz="2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rgbClr val="008080"/>
            </a:gs>
            <a:gs pos="100000">
              <a:schemeClr val="tx1">
                <a:gamma/>
                <a:shade val="46275"/>
                <a:invGamma/>
              </a:schemeClr>
            </a:gs>
          </a:gsLst>
          <a:lin ang="10800000" scaled="1"/>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27038" y="350838"/>
            <a:ext cx="8305482" cy="4114800"/>
          </a:xfrm>
        </p:spPr>
        <p:txBody>
          <a:bodyPr/>
          <a:lstStyle/>
          <a:p>
            <a:r>
              <a:rPr lang="en-US" sz="2400" dirty="0" smtClean="0"/>
              <a:t>Open-source software communities have shown that broadcasting technical conundrums to a broad network of individuals can yield effective solutions…..In a remarkable 30% of cases, problems that could not be solved by experienced corporate research staffs were cracked by nonemployees. </a:t>
            </a:r>
          </a:p>
          <a:p>
            <a:r>
              <a:rPr lang="en-US" sz="2400" dirty="0" smtClean="0"/>
              <a:t>It’s similar to what the British Parliament did in 1714 when it solicited ideas for obtaining longitude at sea and got a solution from an unknown Yorkshire clock maker , John Harrison</a:t>
            </a:r>
          </a:p>
          <a:p>
            <a:r>
              <a:rPr lang="en-US" sz="2400" dirty="0" smtClean="0"/>
              <a:t>Successfully used by pharmaceutical, aerospace, biotechnology, music</a:t>
            </a:r>
          </a:p>
          <a:p>
            <a:r>
              <a:rPr lang="en-US" sz="2400" dirty="0" smtClean="0"/>
              <a:t>Payment is essential, but the size of the reward is not a factor</a:t>
            </a:r>
          </a:p>
          <a:p>
            <a:pPr algn="r">
              <a:buNone/>
            </a:pPr>
            <a:r>
              <a:rPr lang="en-US" sz="2000" dirty="0" smtClean="0"/>
              <a:t>Harvard Business Review </a:t>
            </a:r>
          </a:p>
          <a:p>
            <a:pPr algn="r">
              <a:buNone/>
            </a:pPr>
            <a:r>
              <a:rPr lang="en-US" sz="2000" dirty="0" smtClean="0"/>
              <a:t>May, 200</a:t>
            </a:r>
            <a:endParaRPr lang="en-US" sz="20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heckerboard(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heckerboard(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heckerboard(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heckerboard(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5"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checkerboard(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5"/>
    </p:bld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pic>
        <p:nvPicPr>
          <p:cNvPr id="166914" name="Content Placeholder 3" descr="adaptationtolife.jpg"/>
          <p:cNvPicPr>
            <a:picLocks noGrp="1" noChangeAspect="1"/>
          </p:cNvPicPr>
          <p:nvPr>
            <p:ph idx="1"/>
          </p:nvPr>
        </p:nvPicPr>
        <p:blipFill>
          <a:blip r:embed="rId4" cstate="print"/>
          <a:srcRect/>
          <a:stretch>
            <a:fillRect/>
          </a:stretch>
        </p:blipFill>
        <p:spPr>
          <a:xfrm>
            <a:off x="5851525" y="1844675"/>
            <a:ext cx="3235325" cy="4784725"/>
          </a:xfrm>
        </p:spPr>
      </p:pic>
      <p:sp>
        <p:nvSpPr>
          <p:cNvPr id="5" name="Rectangle 3"/>
          <p:cNvSpPr txBox="1">
            <a:spLocks noChangeArrowheads="1"/>
          </p:cNvSpPr>
          <p:nvPr/>
        </p:nvSpPr>
        <p:spPr bwMode="auto">
          <a:xfrm>
            <a:off x="628650" y="633413"/>
            <a:ext cx="5086350" cy="5667375"/>
          </a:xfrm>
          <a:prstGeom prst="rect">
            <a:avLst/>
          </a:prstGeom>
          <a:noFill/>
          <a:ln w="9525">
            <a:noFill/>
            <a:miter lim="800000"/>
            <a:headEnd/>
            <a:tailEnd/>
          </a:ln>
          <a:effectLst/>
        </p:spPr>
        <p:txBody>
          <a:bodyPr/>
          <a:lstStyle/>
          <a:p>
            <a:pPr>
              <a:spcBef>
                <a:spcPct val="20000"/>
              </a:spcBef>
              <a:defRPr/>
            </a:pPr>
            <a:r>
              <a:rPr lang="en-US" sz="2800" kern="0" dirty="0">
                <a:solidFill>
                  <a:schemeClr val="bg1"/>
                </a:solidFill>
                <a:effectLst>
                  <a:outerShdw blurRad="38100" dist="38100" dir="2700000" algn="tl">
                    <a:srgbClr val="000000">
                      <a:alpha val="43137"/>
                    </a:srgbClr>
                  </a:outerShdw>
                </a:effectLst>
                <a:latin typeface="+mn-lt"/>
                <a:cs typeface="+mn-cs"/>
              </a:rPr>
              <a:t>In a March, 2008 newsletter for the Grant Study, George Valliant was asked, “What have you learned from the Grant Study men?”  He answered, “That the only thing that really matters in life are your relationships with other people.”  </a:t>
            </a:r>
          </a:p>
          <a:p>
            <a:pPr>
              <a:spcBef>
                <a:spcPct val="20000"/>
              </a:spcBef>
              <a:defRPr/>
            </a:pPr>
            <a:endParaRPr lang="en-US" sz="2400" kern="0" dirty="0">
              <a:solidFill>
                <a:schemeClr val="bg1"/>
              </a:solidFill>
              <a:effectLst>
                <a:outerShdw blurRad="38100" dist="38100" dir="2700000" algn="tl">
                  <a:srgbClr val="000000">
                    <a:alpha val="43137"/>
                  </a:srgbClr>
                </a:outerShdw>
              </a:effectLst>
              <a:latin typeface="+mn-lt"/>
              <a:cs typeface="+mn-cs"/>
            </a:endParaRPr>
          </a:p>
          <a:p>
            <a:pPr>
              <a:spcBef>
                <a:spcPct val="20000"/>
              </a:spcBef>
              <a:defRPr/>
            </a:pPr>
            <a:r>
              <a:rPr lang="en-US" sz="1800" kern="0" dirty="0">
                <a:solidFill>
                  <a:schemeClr val="bg1"/>
                </a:solidFill>
                <a:effectLst>
                  <a:outerShdw blurRad="38100" dist="38100" dir="2700000" algn="tl">
                    <a:srgbClr val="000000">
                      <a:alpha val="43137"/>
                    </a:srgbClr>
                  </a:outerShdw>
                </a:effectLst>
                <a:latin typeface="+mn-lt"/>
                <a:cs typeface="+mn-cs"/>
              </a:rPr>
              <a:t>The </a:t>
            </a:r>
            <a:r>
              <a:rPr lang="en-US" sz="1800" u="sng" kern="0" dirty="0">
                <a:solidFill>
                  <a:schemeClr val="bg1"/>
                </a:solidFill>
                <a:effectLst>
                  <a:outerShdw blurRad="38100" dist="38100" dir="2700000" algn="tl">
                    <a:srgbClr val="000000">
                      <a:alpha val="43137"/>
                    </a:srgbClr>
                  </a:outerShdw>
                </a:effectLst>
                <a:latin typeface="+mn-lt"/>
                <a:cs typeface="+mn-cs"/>
              </a:rPr>
              <a:t>Atlantic Monthly</a:t>
            </a:r>
            <a:r>
              <a:rPr lang="en-US" sz="1800" kern="0" dirty="0">
                <a:solidFill>
                  <a:schemeClr val="bg1"/>
                </a:solidFill>
                <a:effectLst>
                  <a:outerShdw blurRad="38100" dist="38100" dir="2700000" algn="tl">
                    <a:srgbClr val="000000">
                      <a:alpha val="43137"/>
                    </a:srgbClr>
                  </a:outerShdw>
                </a:effectLst>
                <a:latin typeface="+mn-lt"/>
                <a:cs typeface="+mn-cs"/>
              </a:rPr>
              <a:t>, August 2009</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gradFill>
          <a:gsLst>
            <a:gs pos="0">
              <a:srgbClr val="D6B19C"/>
            </a:gs>
            <a:gs pos="12000">
              <a:srgbClr val="D49E6C"/>
            </a:gs>
            <a:gs pos="5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a:xfrm>
            <a:off x="540913" y="609600"/>
            <a:ext cx="8113690" cy="1143000"/>
          </a:xfrm>
        </p:spPr>
        <p:txBody>
          <a:bodyPr>
            <a:normAutofit fontScale="90000"/>
          </a:bodyPr>
          <a:lstStyle/>
          <a:p>
            <a:pPr eaLnBrk="1" hangingPunct="1">
              <a:defRPr/>
            </a:pPr>
            <a:r>
              <a:rPr lang="en-US" dirty="0" smtClean="0">
                <a:latin typeface="Verdana" pitchFamily="34" charset="0"/>
              </a:rPr>
              <a:t>Reaching for Support:  Type 2</a:t>
            </a:r>
          </a:p>
        </p:txBody>
      </p:sp>
      <p:sp>
        <p:nvSpPr>
          <p:cNvPr id="244750" name="Rectangle 14"/>
          <p:cNvSpPr>
            <a:spLocks noGrp="1" noChangeArrowheads="1"/>
          </p:cNvSpPr>
          <p:nvPr>
            <p:ph idx="1"/>
          </p:nvPr>
        </p:nvSpPr>
        <p:spPr/>
        <p:txBody>
          <a:bodyPr/>
          <a:lstStyle/>
          <a:p>
            <a:pPr marL="0" indent="0" eaLnBrk="1" hangingPunct="1">
              <a:defRPr/>
            </a:pPr>
            <a:endParaRPr lang="en-US" dirty="0" smtClean="0"/>
          </a:p>
          <a:p>
            <a:pPr marL="0" indent="0" eaLnBrk="1" hangingPunct="1">
              <a:defRPr/>
            </a:pPr>
            <a:endParaRPr lang="en-US" dirty="0" smtClean="0"/>
          </a:p>
        </p:txBody>
      </p:sp>
      <p:sp>
        <p:nvSpPr>
          <p:cNvPr id="244751" name="Rectangle 15"/>
          <p:cNvSpPr>
            <a:spLocks noGrp="1" noChangeArrowheads="1"/>
          </p:cNvSpPr>
          <p:nvPr>
            <p:ph sz="half" idx="4294967295"/>
          </p:nvPr>
        </p:nvSpPr>
        <p:spPr>
          <a:xfrm>
            <a:off x="476520" y="2298879"/>
            <a:ext cx="4038600" cy="4114800"/>
          </a:xfrm>
          <a:effectLst/>
        </p:spPr>
        <p:txBody>
          <a:bodyPr/>
          <a:lstStyle/>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Assembly Line</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Just-In-Time Inventory</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Velcro</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Reebok Inflatable Shoe</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Vaccination</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The Printing Press</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Steam Engine</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Stethoscope</a:t>
            </a:r>
          </a:p>
          <a:p>
            <a:pPr marL="0" indent="0" eaLnBrk="1" hangingPunct="1">
              <a:lnSpc>
                <a:spcPct val="90000"/>
              </a:lnSpc>
              <a:spcBef>
                <a:spcPts val="600"/>
              </a:spcBef>
              <a:buNone/>
              <a:defRPr/>
            </a:pPr>
            <a:r>
              <a:rPr lang="en-US" sz="2400" dirty="0" smtClean="0">
                <a:effectLst>
                  <a:outerShdw blurRad="38100" dist="38100" dir="2700000" algn="tl">
                    <a:srgbClr val="000000">
                      <a:alpha val="43137"/>
                    </a:srgbClr>
                  </a:outerShdw>
                </a:effectLst>
                <a:latin typeface="Verdana" pitchFamily="34" charset="0"/>
              </a:rPr>
              <a:t>Wal-Mart</a:t>
            </a:r>
          </a:p>
        </p:txBody>
      </p:sp>
      <p:sp>
        <p:nvSpPr>
          <p:cNvPr id="76805" name="Text Box 6"/>
          <p:cNvSpPr txBox="1">
            <a:spLocks noChangeArrowheads="1"/>
          </p:cNvSpPr>
          <p:nvPr/>
        </p:nvSpPr>
        <p:spPr bwMode="auto">
          <a:xfrm>
            <a:off x="2667000" y="1676400"/>
            <a:ext cx="4049507" cy="461665"/>
          </a:xfrm>
          <a:prstGeom prst="rect">
            <a:avLst/>
          </a:prstGeom>
          <a:noFill/>
          <a:ln w="9525">
            <a:noFill/>
            <a:miter lim="800000"/>
            <a:headEnd/>
            <a:tailEnd/>
          </a:ln>
        </p:spPr>
        <p:txBody>
          <a:bodyPr wrap="none">
            <a:spAutoFit/>
          </a:bodyPr>
          <a:lstStyle/>
          <a:p>
            <a:r>
              <a:rPr lang="en-US" sz="2400" u="sng" dirty="0">
                <a:solidFill>
                  <a:schemeClr val="bg1"/>
                </a:solidFill>
                <a:effectLst>
                  <a:outerShdw blurRad="38100" dist="38100" dir="2700000" algn="tl">
                    <a:srgbClr val="000000">
                      <a:alpha val="43137"/>
                    </a:srgbClr>
                  </a:outerShdw>
                </a:effectLst>
                <a:latin typeface="Verdana" pitchFamily="34" charset="0"/>
              </a:rPr>
              <a:t>Outside the Organization</a:t>
            </a:r>
          </a:p>
        </p:txBody>
      </p:sp>
      <p:sp>
        <p:nvSpPr>
          <p:cNvPr id="244752" name="Rectangle 16"/>
          <p:cNvSpPr>
            <a:spLocks noChangeArrowheads="1"/>
          </p:cNvSpPr>
          <p:nvPr/>
        </p:nvSpPr>
        <p:spPr bwMode="auto">
          <a:xfrm>
            <a:off x="4648200" y="2286000"/>
            <a:ext cx="4419600" cy="4114800"/>
          </a:xfrm>
          <a:prstGeom prst="rect">
            <a:avLst/>
          </a:prstGeom>
          <a:noFill/>
          <a:ln w="9525">
            <a:noFill/>
            <a:miter lim="800000"/>
            <a:headEnd/>
            <a:tailEnd/>
          </a:ln>
          <a:effectLst/>
        </p:spPr>
        <p:txBody>
          <a:bodyPr/>
          <a:lstStyle/>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Meat Packing</a:t>
            </a:r>
          </a:p>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Supermarket</a:t>
            </a:r>
          </a:p>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Burrs on a Dog</a:t>
            </a:r>
          </a:p>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Hospital </a:t>
            </a:r>
            <a:r>
              <a:rPr lang="en-US" sz="2400" dirty="0" smtClean="0">
                <a:solidFill>
                  <a:schemeClr val="bg1"/>
                </a:solidFill>
                <a:effectLst>
                  <a:outerShdw blurRad="38100" dist="38100" dir="2700000" algn="tl">
                    <a:srgbClr val="000000">
                      <a:alpha val="43137"/>
                    </a:srgbClr>
                  </a:outerShdw>
                </a:effectLst>
                <a:latin typeface="Verdana" pitchFamily="34" charset="0"/>
              </a:rPr>
              <a:t>Equipment</a:t>
            </a:r>
          </a:p>
          <a:p>
            <a:pPr>
              <a:spcBef>
                <a:spcPts val="5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Milkmaids</a:t>
            </a:r>
          </a:p>
          <a:p>
            <a:pPr>
              <a:spcBef>
                <a:spcPts val="5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Wine </a:t>
            </a:r>
            <a:r>
              <a:rPr lang="en-US" sz="2400" dirty="0">
                <a:solidFill>
                  <a:schemeClr val="bg1"/>
                </a:solidFill>
                <a:effectLst>
                  <a:outerShdw blurRad="38100" dist="38100" dir="2700000" algn="tl">
                    <a:srgbClr val="000000">
                      <a:alpha val="43137"/>
                    </a:srgbClr>
                  </a:outerShdw>
                </a:effectLst>
                <a:latin typeface="Verdana" pitchFamily="34" charset="0"/>
              </a:rPr>
              <a:t>Press</a:t>
            </a:r>
          </a:p>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A Tea Kettle</a:t>
            </a:r>
          </a:p>
          <a:p>
            <a:pPr>
              <a:spcBef>
                <a:spcPts val="500"/>
              </a:spcBef>
              <a:defRPr/>
            </a:pPr>
            <a:r>
              <a:rPr lang="en-US" sz="2400" dirty="0">
                <a:solidFill>
                  <a:schemeClr val="bg1"/>
                </a:solidFill>
                <a:effectLst>
                  <a:outerShdw blurRad="38100" dist="38100" dir="2700000" algn="tl">
                    <a:srgbClr val="000000">
                      <a:alpha val="43137"/>
                    </a:srgbClr>
                  </a:outerShdw>
                </a:effectLst>
                <a:latin typeface="Verdana" pitchFamily="34" charset="0"/>
              </a:rPr>
              <a:t>Children Playing with </a:t>
            </a:r>
            <a:r>
              <a:rPr lang="en-US" sz="2400" dirty="0" smtClean="0">
                <a:solidFill>
                  <a:schemeClr val="bg1"/>
                </a:solidFill>
                <a:effectLst>
                  <a:outerShdw blurRad="38100" dist="38100" dir="2700000" algn="tl">
                    <a:srgbClr val="000000">
                      <a:alpha val="43137"/>
                    </a:srgbClr>
                  </a:outerShdw>
                </a:effectLst>
                <a:latin typeface="Verdana" pitchFamily="34" charset="0"/>
              </a:rPr>
              <a:t>Tubes</a:t>
            </a:r>
          </a:p>
          <a:p>
            <a:pPr>
              <a:spcBef>
                <a:spcPts val="5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K-Mart</a:t>
            </a:r>
            <a:endParaRPr lang="en-US" sz="2400" dirty="0">
              <a:solidFill>
                <a:schemeClr val="bg1"/>
              </a:solidFill>
              <a:effectLst>
                <a:outerShdw blurRad="38100" dist="38100" dir="2700000" algn="tl">
                  <a:srgbClr val="000000">
                    <a:alpha val="43137"/>
                  </a:srgbClr>
                </a:outerShdw>
              </a:effectLst>
              <a:latin typeface="Verdana" pitchFamily="34" charset="0"/>
            </a:endParaRPr>
          </a:p>
        </p:txBody>
      </p:sp>
    </p:spTree>
    <p:extLst>
      <p:ext uri="{BB962C8B-B14F-4D97-AF65-F5344CB8AC3E}">
        <p14:creationId xmlns:p14="http://schemas.microsoft.com/office/powerpoint/2010/main" val="312601915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4752">
                                            <p:txEl>
                                              <p:pRg st="0" end="0"/>
                                            </p:txEl>
                                          </p:spTgt>
                                        </p:tgtEl>
                                        <p:attrNameLst>
                                          <p:attrName>style.visibility</p:attrName>
                                        </p:attrNameLst>
                                      </p:cBhvr>
                                      <p:to>
                                        <p:strVal val="visible"/>
                                      </p:to>
                                    </p:set>
                                    <p:anim calcmode="lin" valueType="num">
                                      <p:cBhvr additive="base">
                                        <p:cTn id="7" dur="500" fill="hold"/>
                                        <p:tgtEl>
                                          <p:spTgt spid="24475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447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4752">
                                            <p:txEl>
                                              <p:pRg st="1" end="1"/>
                                            </p:txEl>
                                          </p:spTgt>
                                        </p:tgtEl>
                                        <p:attrNameLst>
                                          <p:attrName>style.visibility</p:attrName>
                                        </p:attrNameLst>
                                      </p:cBhvr>
                                      <p:to>
                                        <p:strVal val="visible"/>
                                      </p:to>
                                    </p:set>
                                    <p:anim calcmode="lin" valueType="num">
                                      <p:cBhvr additive="base">
                                        <p:cTn id="13" dur="500" fill="hold"/>
                                        <p:tgtEl>
                                          <p:spTgt spid="24475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475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4752">
                                            <p:txEl>
                                              <p:pRg st="2" end="2"/>
                                            </p:txEl>
                                          </p:spTgt>
                                        </p:tgtEl>
                                        <p:attrNameLst>
                                          <p:attrName>style.visibility</p:attrName>
                                        </p:attrNameLst>
                                      </p:cBhvr>
                                      <p:to>
                                        <p:strVal val="visible"/>
                                      </p:to>
                                    </p:set>
                                    <p:anim calcmode="lin" valueType="num">
                                      <p:cBhvr additive="base">
                                        <p:cTn id="19" dur="500" fill="hold"/>
                                        <p:tgtEl>
                                          <p:spTgt spid="24475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475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4752">
                                            <p:txEl>
                                              <p:pRg st="3" end="3"/>
                                            </p:txEl>
                                          </p:spTgt>
                                        </p:tgtEl>
                                        <p:attrNameLst>
                                          <p:attrName>style.visibility</p:attrName>
                                        </p:attrNameLst>
                                      </p:cBhvr>
                                      <p:to>
                                        <p:strVal val="visible"/>
                                      </p:to>
                                    </p:set>
                                    <p:anim calcmode="lin" valueType="num">
                                      <p:cBhvr additive="base">
                                        <p:cTn id="25" dur="500" fill="hold"/>
                                        <p:tgtEl>
                                          <p:spTgt spid="24475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475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44752">
                                            <p:txEl>
                                              <p:pRg st="4" end="4"/>
                                            </p:txEl>
                                          </p:spTgt>
                                        </p:tgtEl>
                                        <p:attrNameLst>
                                          <p:attrName>style.visibility</p:attrName>
                                        </p:attrNameLst>
                                      </p:cBhvr>
                                      <p:to>
                                        <p:strVal val="visible"/>
                                      </p:to>
                                    </p:set>
                                    <p:anim calcmode="lin" valueType="num">
                                      <p:cBhvr additive="base">
                                        <p:cTn id="31" dur="500" fill="hold"/>
                                        <p:tgtEl>
                                          <p:spTgt spid="24475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44752">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244752">
                                            <p:txEl>
                                              <p:pRg st="5" end="5"/>
                                            </p:txEl>
                                          </p:spTgt>
                                        </p:tgtEl>
                                        <p:attrNameLst>
                                          <p:attrName>style.visibility</p:attrName>
                                        </p:attrNameLst>
                                      </p:cBhvr>
                                      <p:to>
                                        <p:strVal val="visible"/>
                                      </p:to>
                                    </p:set>
                                    <p:anim calcmode="lin" valueType="num">
                                      <p:cBhvr additive="base">
                                        <p:cTn id="37" dur="500" fill="hold"/>
                                        <p:tgtEl>
                                          <p:spTgt spid="244752">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244752">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44752">
                                            <p:txEl>
                                              <p:pRg st="6" end="6"/>
                                            </p:txEl>
                                          </p:spTgt>
                                        </p:tgtEl>
                                        <p:attrNameLst>
                                          <p:attrName>style.visibility</p:attrName>
                                        </p:attrNameLst>
                                      </p:cBhvr>
                                      <p:to>
                                        <p:strVal val="visible"/>
                                      </p:to>
                                    </p:set>
                                    <p:anim calcmode="lin" valueType="num">
                                      <p:cBhvr additive="base">
                                        <p:cTn id="43" dur="500" fill="hold"/>
                                        <p:tgtEl>
                                          <p:spTgt spid="244752">
                                            <p:txEl>
                                              <p:pRg st="6" end="6"/>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244752">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44752">
                                            <p:txEl>
                                              <p:pRg st="7" end="7"/>
                                            </p:txEl>
                                          </p:spTgt>
                                        </p:tgtEl>
                                        <p:attrNameLst>
                                          <p:attrName>style.visibility</p:attrName>
                                        </p:attrNameLst>
                                      </p:cBhvr>
                                      <p:to>
                                        <p:strVal val="visible"/>
                                      </p:to>
                                    </p:set>
                                    <p:anim calcmode="lin" valueType="num">
                                      <p:cBhvr additive="base">
                                        <p:cTn id="49" dur="500" fill="hold"/>
                                        <p:tgtEl>
                                          <p:spTgt spid="244752">
                                            <p:txEl>
                                              <p:pRg st="7" end="7"/>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244752">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244752">
                                            <p:txEl>
                                              <p:pRg st="8" end="8"/>
                                            </p:txEl>
                                          </p:spTgt>
                                        </p:tgtEl>
                                        <p:attrNameLst>
                                          <p:attrName>style.visibility</p:attrName>
                                        </p:attrNameLst>
                                      </p:cBhvr>
                                      <p:to>
                                        <p:strVal val="visible"/>
                                      </p:to>
                                    </p:set>
                                    <p:anim calcmode="lin" valueType="num">
                                      <p:cBhvr additive="base">
                                        <p:cTn id="55" dur="500" fill="hold"/>
                                        <p:tgtEl>
                                          <p:spTgt spid="244752">
                                            <p:txEl>
                                              <p:pRg st="8" end="8"/>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244752">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2" grpId="0" build="p"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6B19C"/>
            </a:gs>
            <a:gs pos="12000">
              <a:srgbClr val="D49E6C"/>
            </a:gs>
            <a:gs pos="50000">
              <a:srgbClr val="A65528"/>
            </a:gs>
            <a:gs pos="100000">
              <a:srgbClr val="663012"/>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44749" name="Rectangle 13"/>
          <p:cNvSpPr>
            <a:spLocks noGrp="1" noChangeArrowheads="1"/>
          </p:cNvSpPr>
          <p:nvPr>
            <p:ph type="title"/>
          </p:nvPr>
        </p:nvSpPr>
        <p:spPr/>
        <p:txBody>
          <a:bodyPr>
            <a:normAutofit fontScale="90000"/>
          </a:bodyPr>
          <a:lstStyle/>
          <a:p>
            <a:pPr eaLnBrk="1" hangingPunct="1">
              <a:defRPr/>
            </a:pPr>
            <a:r>
              <a:rPr lang="en-US" dirty="0" smtClean="0">
                <a:latin typeface="Verdana" pitchFamily="34" charset="0"/>
              </a:rPr>
              <a:t>Reaching for Support</a:t>
            </a:r>
            <a:br>
              <a:rPr lang="en-US" dirty="0" smtClean="0">
                <a:latin typeface="Verdana" pitchFamily="34" charset="0"/>
              </a:rPr>
            </a:br>
            <a:r>
              <a:rPr lang="en-US" dirty="0" smtClean="0">
                <a:latin typeface="Verdana" pitchFamily="34" charset="0"/>
              </a:rPr>
              <a:t>Type 2</a:t>
            </a:r>
          </a:p>
        </p:txBody>
      </p:sp>
      <p:sp>
        <p:nvSpPr>
          <p:cNvPr id="244750" name="Rectangle 14"/>
          <p:cNvSpPr>
            <a:spLocks noGrp="1" noChangeArrowheads="1"/>
          </p:cNvSpPr>
          <p:nvPr>
            <p:ph idx="1"/>
          </p:nvPr>
        </p:nvSpPr>
        <p:spPr/>
        <p:txBody>
          <a:bodyPr/>
          <a:lstStyle/>
          <a:p>
            <a:pPr marL="0" indent="0" eaLnBrk="1" hangingPunct="1">
              <a:defRPr/>
            </a:pPr>
            <a:endParaRPr lang="en-US" dirty="0" smtClean="0"/>
          </a:p>
          <a:p>
            <a:pPr marL="0" indent="0" eaLnBrk="1" hangingPunct="1">
              <a:defRPr/>
            </a:pPr>
            <a:endParaRPr lang="en-US" dirty="0" smtClean="0"/>
          </a:p>
        </p:txBody>
      </p:sp>
      <p:sp>
        <p:nvSpPr>
          <p:cNvPr id="244751" name="Rectangle 15"/>
          <p:cNvSpPr>
            <a:spLocks noGrp="1" noChangeArrowheads="1"/>
          </p:cNvSpPr>
          <p:nvPr>
            <p:ph sz="half" idx="4294967295"/>
          </p:nvPr>
        </p:nvSpPr>
        <p:spPr>
          <a:xfrm>
            <a:off x="926724" y="2903466"/>
            <a:ext cx="4191000" cy="4114800"/>
          </a:xfrm>
          <a:effectLst/>
        </p:spPr>
        <p:txBody>
          <a:bodyPr/>
          <a:lstStyle/>
          <a:p>
            <a:pPr marL="0" indent="0" eaLnBrk="1" hangingPunct="1">
              <a:lnSpc>
                <a:spcPct val="90000"/>
              </a:lnSpc>
              <a:buNone/>
              <a:defRPr/>
            </a:pPr>
            <a:r>
              <a:rPr lang="en-US" sz="2400" dirty="0" smtClean="0">
                <a:effectLst>
                  <a:outerShdw blurRad="38100" dist="38100" dir="2700000" algn="tl">
                    <a:srgbClr val="000000">
                      <a:alpha val="43137"/>
                    </a:srgbClr>
                  </a:outerShdw>
                </a:effectLst>
                <a:latin typeface="Verdana" pitchFamily="34" charset="0"/>
              </a:rPr>
              <a:t>Starbucks</a:t>
            </a:r>
          </a:p>
          <a:p>
            <a:pPr marL="0" indent="0" eaLnBrk="1" hangingPunct="1">
              <a:lnSpc>
                <a:spcPct val="90000"/>
              </a:lnSpc>
              <a:buNone/>
              <a:defRPr/>
            </a:pPr>
            <a:r>
              <a:rPr lang="en-US" sz="2400" dirty="0" smtClean="0">
                <a:latin typeface="Verdana" pitchFamily="34" charset="0"/>
              </a:rPr>
              <a:t>Animated Movie</a:t>
            </a:r>
          </a:p>
          <a:p>
            <a:pPr marL="0" indent="0" eaLnBrk="1" hangingPunct="1">
              <a:lnSpc>
                <a:spcPct val="90000"/>
              </a:lnSpc>
              <a:buNone/>
              <a:defRPr/>
            </a:pPr>
            <a:r>
              <a:rPr lang="en-US" sz="2400" dirty="0" smtClean="0">
                <a:effectLst>
                  <a:outerShdw blurRad="38100" dist="38100" dir="2700000" algn="tl">
                    <a:srgbClr val="000000">
                      <a:alpha val="43137"/>
                    </a:srgbClr>
                  </a:outerShdw>
                </a:effectLst>
                <a:latin typeface="Verdana" pitchFamily="34" charset="0"/>
              </a:rPr>
              <a:t>Southwest Airlines</a:t>
            </a:r>
            <a:br>
              <a:rPr lang="en-US" sz="2400" dirty="0" smtClean="0">
                <a:effectLst>
                  <a:outerShdw blurRad="38100" dist="38100" dir="2700000" algn="tl">
                    <a:srgbClr val="000000">
                      <a:alpha val="43137"/>
                    </a:srgbClr>
                  </a:outerShdw>
                </a:effectLst>
                <a:latin typeface="Verdana" pitchFamily="34" charset="0"/>
              </a:rPr>
            </a:br>
            <a:endParaRPr lang="en-US" sz="2400" dirty="0" smtClean="0">
              <a:effectLst>
                <a:outerShdw blurRad="38100" dist="38100" dir="2700000" algn="tl">
                  <a:srgbClr val="000000">
                    <a:alpha val="43137"/>
                  </a:srgbClr>
                </a:outerShdw>
              </a:effectLst>
              <a:latin typeface="Verdana" pitchFamily="34" charset="0"/>
            </a:endParaRPr>
          </a:p>
          <a:p>
            <a:pPr marL="0" indent="0" eaLnBrk="1" hangingPunct="1">
              <a:lnSpc>
                <a:spcPct val="90000"/>
              </a:lnSpc>
              <a:buNone/>
              <a:defRPr/>
            </a:pPr>
            <a:r>
              <a:rPr lang="en-US" sz="2400" dirty="0" smtClean="0">
                <a:latin typeface="Verdana" pitchFamily="34" charset="0"/>
              </a:rPr>
              <a:t>Wal-Mart</a:t>
            </a:r>
          </a:p>
          <a:p>
            <a:pPr marL="0" indent="0" eaLnBrk="1" hangingPunct="1">
              <a:lnSpc>
                <a:spcPct val="90000"/>
              </a:lnSpc>
              <a:buNone/>
              <a:defRPr/>
            </a:pPr>
            <a:r>
              <a:rPr lang="en-US" sz="2400" dirty="0" smtClean="0">
                <a:effectLst>
                  <a:outerShdw blurRad="38100" dist="38100" dir="2700000" algn="tl">
                    <a:srgbClr val="000000">
                      <a:alpha val="43137"/>
                    </a:srgbClr>
                  </a:outerShdw>
                </a:effectLst>
                <a:latin typeface="Verdana" pitchFamily="34" charset="0"/>
              </a:rPr>
              <a:t>Costco</a:t>
            </a:r>
          </a:p>
        </p:txBody>
      </p:sp>
      <p:sp>
        <p:nvSpPr>
          <p:cNvPr id="76805" name="Text Box 6"/>
          <p:cNvSpPr txBox="1">
            <a:spLocks noChangeArrowheads="1"/>
          </p:cNvSpPr>
          <p:nvPr/>
        </p:nvSpPr>
        <p:spPr bwMode="auto">
          <a:xfrm>
            <a:off x="2727325" y="2197100"/>
            <a:ext cx="4049507" cy="461665"/>
          </a:xfrm>
          <a:prstGeom prst="rect">
            <a:avLst/>
          </a:prstGeom>
          <a:noFill/>
          <a:ln w="9525">
            <a:noFill/>
            <a:miter lim="800000"/>
            <a:headEnd/>
            <a:tailEnd/>
          </a:ln>
        </p:spPr>
        <p:txBody>
          <a:bodyPr wrap="none">
            <a:spAutoFit/>
          </a:bodyPr>
          <a:lstStyle/>
          <a:p>
            <a:r>
              <a:rPr lang="en-US" sz="2400" u="sng" dirty="0">
                <a:solidFill>
                  <a:schemeClr val="bg1"/>
                </a:solidFill>
                <a:effectLst>
                  <a:outerShdw blurRad="38100" dist="38100" dir="2700000" algn="tl">
                    <a:srgbClr val="000000">
                      <a:alpha val="43137"/>
                    </a:srgbClr>
                  </a:outerShdw>
                </a:effectLst>
                <a:latin typeface="Verdana" pitchFamily="34" charset="0"/>
              </a:rPr>
              <a:t>Outside the Organization</a:t>
            </a:r>
          </a:p>
        </p:txBody>
      </p:sp>
      <p:sp>
        <p:nvSpPr>
          <p:cNvPr id="244752" name="Rectangle 16"/>
          <p:cNvSpPr>
            <a:spLocks noChangeArrowheads="1"/>
          </p:cNvSpPr>
          <p:nvPr/>
        </p:nvSpPr>
        <p:spPr bwMode="auto">
          <a:xfrm>
            <a:off x="4876800" y="2819400"/>
            <a:ext cx="4191000" cy="4114800"/>
          </a:xfrm>
          <a:prstGeom prst="rect">
            <a:avLst/>
          </a:prstGeom>
          <a:noFill/>
          <a:ln w="9525">
            <a:noFill/>
            <a:miter lim="800000"/>
            <a:headEnd/>
            <a:tailEnd/>
          </a:ln>
          <a:effectLst/>
        </p:spPr>
        <p:txBody>
          <a:bodyPr/>
          <a:lstStyle/>
          <a:p>
            <a:pPr>
              <a:spcBef>
                <a:spcPct val="200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Espresso bars in Italy</a:t>
            </a:r>
          </a:p>
          <a:p>
            <a:pPr>
              <a:spcBef>
                <a:spcPct val="200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Disney vacation in Paris</a:t>
            </a:r>
          </a:p>
          <a:p>
            <a:pPr>
              <a:spcBef>
                <a:spcPct val="200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Pacific Southwest Airlines (PSA)</a:t>
            </a:r>
          </a:p>
          <a:p>
            <a:pPr>
              <a:spcBef>
                <a:spcPct val="200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Fed-Mart (Sol Price)</a:t>
            </a:r>
          </a:p>
          <a:p>
            <a:pPr>
              <a:spcBef>
                <a:spcPct val="20000"/>
              </a:spcBef>
              <a:defRPr/>
            </a:pPr>
            <a:r>
              <a:rPr lang="en-US" sz="2400" dirty="0" smtClean="0">
                <a:solidFill>
                  <a:schemeClr val="bg1"/>
                </a:solidFill>
                <a:effectLst>
                  <a:outerShdw blurRad="38100" dist="38100" dir="2700000" algn="tl">
                    <a:srgbClr val="000000">
                      <a:alpha val="43137"/>
                    </a:srgbClr>
                  </a:outerShdw>
                </a:effectLst>
                <a:latin typeface="Verdana" pitchFamily="34" charset="0"/>
              </a:rPr>
              <a:t>Fed-Mart (Sol Price)</a:t>
            </a:r>
          </a:p>
          <a:p>
            <a:pPr>
              <a:spcBef>
                <a:spcPct val="20000"/>
              </a:spcBef>
              <a:defRPr/>
            </a:pPr>
            <a:endParaRPr lang="en-US" sz="2400" dirty="0">
              <a:solidFill>
                <a:srgbClr val="008000"/>
              </a:solidFill>
              <a:effectLst>
                <a:outerShdw blurRad="38100" dist="38100" dir="2700000" algn="tl">
                  <a:srgbClr val="000000">
                    <a:alpha val="43137"/>
                  </a:srgbClr>
                </a:outerShdw>
              </a:effectLst>
              <a:latin typeface="Comic Sans MS" pitchFamily="66" charset="0"/>
            </a:endParaRPr>
          </a:p>
        </p:txBody>
      </p:sp>
    </p:spTree>
    <p:extLst>
      <p:ext uri="{BB962C8B-B14F-4D97-AF65-F5344CB8AC3E}">
        <p14:creationId xmlns:p14="http://schemas.microsoft.com/office/powerpoint/2010/main" val="141259117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44752">
                                            <p:txEl>
                                              <p:pRg st="0" end="0"/>
                                            </p:txEl>
                                          </p:spTgt>
                                        </p:tgtEl>
                                        <p:attrNameLst>
                                          <p:attrName>style.visibility</p:attrName>
                                        </p:attrNameLst>
                                      </p:cBhvr>
                                      <p:to>
                                        <p:strVal val="visible"/>
                                      </p:to>
                                    </p:set>
                                    <p:anim calcmode="lin" valueType="num">
                                      <p:cBhvr additive="base">
                                        <p:cTn id="7" dur="500" fill="hold"/>
                                        <p:tgtEl>
                                          <p:spTgt spid="24475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4475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44752">
                                            <p:txEl>
                                              <p:pRg st="1" end="1"/>
                                            </p:txEl>
                                          </p:spTgt>
                                        </p:tgtEl>
                                        <p:attrNameLst>
                                          <p:attrName>style.visibility</p:attrName>
                                        </p:attrNameLst>
                                      </p:cBhvr>
                                      <p:to>
                                        <p:strVal val="visible"/>
                                      </p:to>
                                    </p:set>
                                    <p:anim calcmode="lin" valueType="num">
                                      <p:cBhvr additive="base">
                                        <p:cTn id="13" dur="500" fill="hold"/>
                                        <p:tgtEl>
                                          <p:spTgt spid="244752">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475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44752">
                                            <p:txEl>
                                              <p:pRg st="2" end="2"/>
                                            </p:txEl>
                                          </p:spTgt>
                                        </p:tgtEl>
                                        <p:attrNameLst>
                                          <p:attrName>style.visibility</p:attrName>
                                        </p:attrNameLst>
                                      </p:cBhvr>
                                      <p:to>
                                        <p:strVal val="visible"/>
                                      </p:to>
                                    </p:set>
                                    <p:anim calcmode="lin" valueType="num">
                                      <p:cBhvr additive="base">
                                        <p:cTn id="19" dur="500" fill="hold"/>
                                        <p:tgtEl>
                                          <p:spTgt spid="244752">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475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44752">
                                            <p:txEl>
                                              <p:pRg st="3" end="3"/>
                                            </p:txEl>
                                          </p:spTgt>
                                        </p:tgtEl>
                                        <p:attrNameLst>
                                          <p:attrName>style.visibility</p:attrName>
                                        </p:attrNameLst>
                                      </p:cBhvr>
                                      <p:to>
                                        <p:strVal val="visible"/>
                                      </p:to>
                                    </p:set>
                                    <p:anim calcmode="lin" valueType="num">
                                      <p:cBhvr additive="base">
                                        <p:cTn id="25" dur="500" fill="hold"/>
                                        <p:tgtEl>
                                          <p:spTgt spid="244752">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475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244752">
                                            <p:txEl>
                                              <p:pRg st="4" end="4"/>
                                            </p:txEl>
                                          </p:spTgt>
                                        </p:tgtEl>
                                        <p:attrNameLst>
                                          <p:attrName>style.visibility</p:attrName>
                                        </p:attrNameLst>
                                      </p:cBhvr>
                                      <p:to>
                                        <p:strVal val="visible"/>
                                      </p:to>
                                    </p:set>
                                    <p:anim calcmode="lin" valueType="num">
                                      <p:cBhvr additive="base">
                                        <p:cTn id="31" dur="500" fill="hold"/>
                                        <p:tgtEl>
                                          <p:spTgt spid="244752">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4475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52" grpId="0" build="p" autoUpdateAnimBg="0"/>
    </p:bldLst>
  </p:timing>
</p:sld>
</file>

<file path=ppt/slides/slide9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tx1"/>
            </a:gs>
            <a:gs pos="100000">
              <a:srgbClr val="996633"/>
            </a:gs>
          </a:gsLst>
          <a:path path="rect">
            <a:fillToRect l="100000" b="100000"/>
          </a:path>
        </a:gradFill>
        <a:effectLst/>
      </p:bgPr>
    </p:bg>
    <p:spTree>
      <p:nvGrpSpPr>
        <p:cNvPr id="1" name=""/>
        <p:cNvGrpSpPr/>
        <p:nvPr/>
      </p:nvGrpSpPr>
      <p:grpSpPr>
        <a:xfrm>
          <a:off x="0" y="0"/>
          <a:ext cx="0" cy="0"/>
          <a:chOff x="0" y="0"/>
          <a:chExt cx="0" cy="0"/>
        </a:xfrm>
      </p:grpSpPr>
      <p:pic>
        <p:nvPicPr>
          <p:cNvPr id="353282" name="Picture 2" descr="unexpected"/>
          <p:cNvPicPr>
            <a:picLocks noChangeAspect="1" noChangeArrowheads="1"/>
          </p:cNvPicPr>
          <p:nvPr/>
        </p:nvPicPr>
        <p:blipFill>
          <a:blip r:embed="rId3" cstate="print"/>
          <a:srcRect/>
          <a:stretch>
            <a:fillRect/>
          </a:stretch>
        </p:blipFill>
        <p:spPr bwMode="auto">
          <a:xfrm>
            <a:off x="1674813" y="190500"/>
            <a:ext cx="4922837" cy="6489700"/>
          </a:xfrm>
          <a:prstGeom prst="rect">
            <a:avLst/>
          </a:prstGeom>
          <a:noFill/>
          <a:effectLst>
            <a:outerShdw dist="71842" dir="2700000" algn="ctr" rotWithShape="0">
              <a:schemeClr val="bg2"/>
            </a:outerShdw>
          </a:effectLst>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gradFill>
          <a:gsLst>
            <a:gs pos="0">
              <a:srgbClr val="663300"/>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4856" y="725606"/>
            <a:ext cx="7772400" cy="4114800"/>
          </a:xfrm>
        </p:spPr>
        <p:txBody>
          <a:bodyPr/>
          <a:lstStyle/>
          <a:p>
            <a:pPr marL="0" indent="0">
              <a:buNone/>
            </a:pPr>
            <a:r>
              <a:rPr lang="en-US" sz="2800" dirty="0" smtClean="0"/>
              <a:t>HRO’S are aware of the close tie between sensitivity to operations and sensitivity to relationships. People who refuse to speak up out of fear enact a system that knows less than it needs to know to remain effective. People in HROs know that you can’t develop a big picture of operations if the symptoms of those operations are withheld. It makes no difference whether they are withheld out of fear, ignorance, or indifference. All those reasons for withholding are relational. </a:t>
            </a:r>
          </a:p>
          <a:p>
            <a:pPr>
              <a:buNone/>
            </a:pPr>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000000"/>
      </a:lt2>
      <a:accent1>
        <a:srgbClr val="00CC99"/>
      </a:accent1>
      <a:accent2>
        <a:srgbClr val="3333CC"/>
      </a:accent2>
      <a:accent3>
        <a:srgbClr val="FFFFFF"/>
      </a:accent3>
      <a:accent4>
        <a:srgbClr val="000000"/>
      </a:accent4>
      <a:accent5>
        <a:srgbClr val="AAE2CA"/>
      </a:accent5>
      <a:accent6>
        <a:srgbClr val="2D2DB9"/>
      </a:accent6>
      <a:hlink>
        <a:srgbClr val="336600"/>
      </a:hlink>
      <a:folHlink>
        <a:srgbClr val="B2B2B2"/>
      </a:folHlink>
    </a:clrScheme>
    <a:fontScheme name="Default Design">
      <a:majorFont>
        <a:latin typeface="Penoir"/>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Pooh"/>
        <a:ea typeface=""/>
        <a:cs typeface=""/>
      </a:majorFont>
      <a:minorFont>
        <a:latin typeface="Hobo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7894</TotalTime>
  <Words>6651</Words>
  <Application>Microsoft Office PowerPoint</Application>
  <PresentationFormat>On-screen Show (4:3)</PresentationFormat>
  <Paragraphs>945</Paragraphs>
  <Slides>250</Slides>
  <Notes>219</Notes>
  <HiddenSlides>10</HiddenSlides>
  <MMClips>0</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250</vt:i4>
      </vt:variant>
    </vt:vector>
  </HeadingPairs>
  <TitlesOfParts>
    <vt:vector size="270" baseType="lpstr">
      <vt:lpstr>Arial</vt:lpstr>
      <vt:lpstr>Chiller</vt:lpstr>
      <vt:lpstr>Verdana</vt:lpstr>
      <vt:lpstr>Forte</vt:lpstr>
      <vt:lpstr>Calibri</vt:lpstr>
      <vt:lpstr>Wingdings</vt:lpstr>
      <vt:lpstr>Enchanted</vt:lpstr>
      <vt:lpstr>RubyScriptNarrow</vt:lpstr>
      <vt:lpstr>DomCasual BT</vt:lpstr>
      <vt:lpstr>Ren &amp; Stimpy</vt:lpstr>
      <vt:lpstr>Comic Sans MS</vt:lpstr>
      <vt:lpstr>Arial Narrow</vt:lpstr>
      <vt:lpstr>Hobo BT</vt:lpstr>
      <vt:lpstr>Pooh</vt:lpstr>
      <vt:lpstr>Peignot Medium</vt:lpstr>
      <vt:lpstr>Times New Roman</vt:lpstr>
      <vt:lpstr>Britannic Bold</vt:lpstr>
      <vt:lpstr>Penoir</vt:lpstr>
      <vt:lpstr>Default Design</vt:lpstr>
      <vt:lpstr>1_Default Design</vt:lpstr>
      <vt:lpstr>How Successful People Succeed</vt:lpstr>
      <vt:lpstr>PowerPoint Presentation</vt:lpstr>
      <vt:lpstr>How Successful People Succeed </vt:lpstr>
      <vt:lpstr>PowerPoint Presentation</vt:lpstr>
      <vt:lpstr>The Definition of Success:</vt:lpstr>
      <vt:lpstr>Let’s Begin at the End . . .</vt:lpstr>
      <vt:lpstr>How You Build and Maintain</vt:lpstr>
      <vt:lpstr>PowerPoint Presentation</vt:lpstr>
      <vt:lpstr>PowerPoint Presentation</vt:lpstr>
      <vt:lpstr>PowerPoint Presentation</vt:lpstr>
      <vt:lpstr>PowerPoint Presentation</vt:lpstr>
      <vt:lpstr>PowerPoint Presentation</vt:lpstr>
      <vt:lpstr>Survey of Why People  Leave the Navy</vt:lpstr>
      <vt:lpstr>PowerPoint Presentation</vt:lpstr>
      <vt:lpstr>PowerPoint Presentation</vt:lpstr>
      <vt:lpstr>PowerPoint Presentation</vt:lpstr>
      <vt:lpstr>Sustaining Excellence and Enthusiasm in the Theatre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vt:lpstr>
      <vt:lpstr>Two More Proposals:</vt:lpstr>
      <vt:lpstr>PowerPoint Presentation</vt:lpstr>
      <vt:lpstr>Skill #1</vt:lpstr>
      <vt:lpstr>PowerPoint Presentation</vt:lpstr>
      <vt:lpstr>PowerPoint Presentation</vt:lpstr>
      <vt:lpstr>PowerPoint Presentation</vt:lpstr>
      <vt:lpstr>Skill #1</vt:lpstr>
      <vt:lpstr>A Different Experience of Fear</vt:lpstr>
      <vt:lpstr>PowerPoint Presentation</vt:lpstr>
      <vt:lpstr>PowerPoint Presentation</vt:lpstr>
      <vt:lpstr>PowerPoint Presentation</vt:lpstr>
      <vt:lpstr>PowerPoint Presentation</vt:lpstr>
      <vt:lpstr>PowerPoint Presentation</vt:lpstr>
      <vt:lpstr>Our Relationship to Fear</vt:lpstr>
      <vt:lpstr>PowerPoint Presentation</vt:lpstr>
      <vt:lpstr>In the office in which I work, there are five people of whom I am afraid.  Each of these five people are afraid of four people (excluding overlaps) for a total of twenty.  And each of these twenty people is afraid of six people, making a total of one hundred and twenty people who are feared by at least one person.    Joseph Heller, Something Happened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Exercise</vt:lpstr>
      <vt:lpstr>Responses to Fear</vt:lpstr>
      <vt:lpstr>DANGER</vt:lpstr>
      <vt:lpstr>DANGER</vt:lpstr>
      <vt:lpstr>PowerPoint Presentation</vt:lpstr>
      <vt:lpstr>Successful Chimpanzees</vt:lpstr>
      <vt:lpstr>PowerPoint Presentation</vt:lpstr>
      <vt:lpstr>PowerPoint Presentation</vt:lpstr>
      <vt:lpstr>PowerPoint Presentation</vt:lpstr>
      <vt:lpstr>Successful Children</vt:lpstr>
      <vt:lpstr>PowerPoint Presentation</vt:lpstr>
      <vt:lpstr>PowerPoint Presentation</vt:lpstr>
      <vt:lpstr>PowerPoint Presentation</vt:lpstr>
      <vt:lpstr>PowerPoint Presentation</vt:lpstr>
      <vt:lpstr>PowerPoint Presentation</vt:lpstr>
      <vt:lpstr>Successful Adults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Effects of Preoperative Roommate Assignment on Preoperative Anxiety and Recovery From Coronary-Bypass Surgery</vt:lpstr>
      <vt:lpstr>PowerPoint Presentation</vt:lpstr>
      <vt:lpstr>PowerPoint Presentation</vt:lpstr>
      <vt:lpstr>PowerPoint Presentation</vt:lpstr>
      <vt:lpstr>The legend of the lone creator is wrong.  In recent years, investigators have begun to appreciate the CREATORS COLLABORATE in all sorts of ways in order to do their work.  In fact COLLABORATION is one of the best kept secrets in CREATIVITY.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Successful Corporations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Reaching for Support:  Type 2</vt:lpstr>
      <vt:lpstr>Reaching for Support Type 2</vt:lpstr>
      <vt:lpstr>PowerPoint Presentation</vt:lpstr>
      <vt:lpstr>PowerPoint Presentation</vt:lpstr>
      <vt:lpstr>PowerPoint Presentation</vt:lpstr>
      <vt:lpstr>Exercise</vt:lpstr>
      <vt:lpstr>Seven Types of Support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REJECTION</vt:lpstr>
      <vt:lpstr>PowerPoint Presentation</vt:lpstr>
      <vt:lpstr>PowerPoint Presentation</vt:lpstr>
      <vt:lpstr>For People Afraid to Reach for Support . . .</vt:lpstr>
      <vt:lpstr>WE-LLNESS</vt:lpstr>
      <vt:lpstr>Two Reasons We Cannot Cure “Stress”</vt:lpstr>
      <vt:lpstr>Skill #1:</vt:lpstr>
      <vt:lpstr>Skill #1</vt:lpstr>
      <vt:lpstr>Dear George, Remember, no man is a failure who has friends.    Love,    Clarence    from the closing scene of    “It’s a Wonderful Life”</vt:lpstr>
      <vt:lpstr>PowerPoint Presentation</vt:lpstr>
      <vt:lpstr>Skill #2</vt:lpstr>
      <vt:lpstr>A Question?</vt:lpstr>
      <vt:lpstr>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Cardiac Study</vt:lpstr>
      <vt:lpstr>Creating a  “Tabernacle Choir”</vt:lpstr>
      <vt:lpstr>Creating a  “Tabernacle Choir”</vt:lpstr>
      <vt:lpstr>Creating a  “Tabernacle Choir”</vt:lpstr>
      <vt:lpstr>The Fear triggers the Emotional Program and . . . The Emotional Program then triggers the Story</vt:lpstr>
      <vt:lpstr>Creating a “Tabernacle Choir”</vt:lpstr>
      <vt:lpstr>Skill #2 Leads to:</vt:lpstr>
      <vt:lpstr>PowerPoint Presentation</vt:lpstr>
      <vt:lpstr>Skill #2</vt:lpstr>
      <vt:lpstr>Emotionally intelligent people have the capacity to:</vt:lpstr>
      <vt:lpstr>Skill #3</vt:lpstr>
      <vt:lpstr>How We Became Aware of this Need</vt:lpstr>
      <vt:lpstr>Death Rates of Widowed and Married Females…. Per 100,000 Population, Ages 15-64 in the United States, 1959-1961</vt:lpstr>
      <vt:lpstr>PowerPoint Presentation</vt:lpstr>
      <vt:lpstr>PowerPoint Presentation</vt:lpstr>
      <vt:lpstr>A Definition of Attention:</vt:lpstr>
      <vt:lpstr>PowerPoint Presentation</vt:lpstr>
      <vt:lpstr>The Effects of Pet Ownership on One-Year Survival after Release from a Coronary-Care Unit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Types of Attention</vt:lpstr>
      <vt:lpstr>Exercise 1</vt:lpstr>
      <vt:lpstr>Exercise 2</vt:lpstr>
      <vt:lpstr>Types of Attention</vt:lpstr>
      <vt:lpstr>PowerPoint Presentation</vt:lpstr>
      <vt:lpstr>Types of Attention</vt:lpstr>
      <vt:lpstr>Types of Attention</vt:lpstr>
      <vt:lpstr>PowerPoint Presentation</vt:lpstr>
      <vt:lpstr>Exercise 3</vt:lpstr>
      <vt:lpstr>A CAVEAT</vt:lpstr>
      <vt:lpstr>PowerPoint Presentation</vt:lpstr>
      <vt:lpstr>PowerPoint Presentation</vt:lpstr>
      <vt:lpstr>PowerPoint Presentation</vt:lpstr>
      <vt:lpstr>PowerPoint Presentation</vt:lpstr>
      <vt:lpstr>With Children . . .</vt:lpstr>
      <vt:lpstr>With Children . . .</vt:lpstr>
      <vt:lpstr>With Children . . .</vt:lpstr>
      <vt:lpstr>With Children . . .</vt:lpstr>
      <vt:lpstr>Reward employees for . . .</vt:lpstr>
      <vt:lpstr>The Price You Pay For Not Paying Attention To The Need For Attention</vt:lpstr>
      <vt:lpstr>The Price You Pay For Not Paying Attention To The Need For Attention</vt:lpstr>
      <vt:lpstr>PowerPoint Presentation</vt:lpstr>
      <vt:lpstr>PowerPoint Presentation</vt:lpstr>
      <vt:lpstr>PowerPoint Presentation</vt:lpstr>
      <vt:lpstr>PowerPoint Presentation</vt:lpstr>
      <vt:lpstr>Skill #3</vt:lpstr>
      <vt:lpstr>Skill #4</vt:lpstr>
      <vt:lpstr>Exercise</vt:lpstr>
      <vt:lpstr>Vision/Mission/Purpose</vt:lpstr>
      <vt:lpstr>PowerPoint Presentation</vt:lpstr>
      <vt:lpstr>PowerPoint Presentation</vt:lpstr>
      <vt:lpstr>PowerPoint Presentation</vt:lpstr>
      <vt:lpstr>PowerPoint Presentation</vt:lpstr>
      <vt:lpstr>PowerPoint Presentation</vt:lpstr>
      <vt:lpstr>Service</vt:lpstr>
      <vt:lpstr>Service</vt:lpstr>
      <vt:lpstr>Service</vt:lpstr>
      <vt:lpstr>Service</vt:lpstr>
      <vt:lpstr>Service</vt:lpstr>
      <vt:lpstr>Service</vt:lpstr>
      <vt:lpstr>PowerPoint Presentation</vt:lpstr>
      <vt:lpstr>PowerPoint Presentation</vt:lpstr>
      <vt:lpstr>Story Telling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Zappo’s Seven Principles of Customer Service</vt:lpstr>
      <vt:lpstr>PowerPoint Presentation</vt:lpstr>
      <vt:lpstr>PowerPoint Presentation</vt:lpstr>
      <vt:lpstr>PowerPoint Presentation</vt:lpstr>
      <vt:lpstr>PowerPoint Presentation</vt:lpstr>
      <vt:lpstr>PowerPoint Presentation</vt:lpstr>
      <vt:lpstr>PowerPoint Presentation</vt:lpstr>
      <vt:lpstr>Mission/Vision</vt:lpstr>
      <vt:lpstr>Mission/Vision</vt:lpstr>
      <vt:lpstr>PowerPoint Presentation</vt:lpstr>
      <vt:lpstr>PowerPoint Presentation</vt:lpstr>
      <vt:lpstr>PowerPoint Presentation</vt:lpstr>
      <vt:lpstr>PowerPoint Presentation</vt:lpstr>
      <vt:lpstr>PowerPoint Presentation</vt:lpstr>
      <vt:lpstr>Strategies</vt:lpstr>
      <vt:lpstr>Strategies</vt:lpstr>
      <vt:lpstr>Strategies</vt:lpstr>
      <vt:lpstr>Vision Statements</vt:lpstr>
      <vt:lpstr>Skill #4</vt:lpstr>
      <vt:lpstr>PowerPoint Presentation</vt:lpstr>
      <vt:lpstr>PowerPoint Presentation</vt:lpstr>
      <vt:lpstr>PowerPoint Presentation</vt:lpstr>
      <vt:lpstr>PowerPoint Presentation</vt:lpstr>
      <vt:lpstr>PowerPoint Presentation</vt:lpstr>
      <vt:lpstr>Life beats you down and crushes the soul, and art reminds you that you have one.  Stella Adler</vt:lpstr>
      <vt:lpstr>Theatre is church. It’s people sitting in the dark watching people in the light talk about what it means to be human.  George C. Wolfe</vt:lpstr>
      <vt:lpstr>Sustaining Excellence and Enthusiasm in Health, Relationship, and Work</vt:lpstr>
    </vt:vector>
  </TitlesOfParts>
  <Company>Golin Harris Los Angeles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Successful People Succeed</dc:title>
  <dc:creator>Terry Smith</dc:creator>
  <cp:lastModifiedBy>bmaurer</cp:lastModifiedBy>
  <cp:revision>324</cp:revision>
  <dcterms:created xsi:type="dcterms:W3CDTF">2001-07-09T17:13:12Z</dcterms:created>
  <dcterms:modified xsi:type="dcterms:W3CDTF">2013-04-08T23:13:04Z</dcterms:modified>
</cp:coreProperties>
</file>