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3"/>
  </p:notesMasterIdLst>
  <p:sldIdLst>
    <p:sldId id="256" r:id="rId2"/>
    <p:sldId id="276" r:id="rId3"/>
    <p:sldId id="277" r:id="rId4"/>
    <p:sldId id="278" r:id="rId5"/>
    <p:sldId id="289" r:id="rId6"/>
    <p:sldId id="279" r:id="rId7"/>
    <p:sldId id="257" r:id="rId8"/>
    <p:sldId id="258" r:id="rId9"/>
    <p:sldId id="290" r:id="rId10"/>
    <p:sldId id="260" r:id="rId11"/>
    <p:sldId id="376" r:id="rId12"/>
    <p:sldId id="259" r:id="rId13"/>
    <p:sldId id="280" r:id="rId14"/>
    <p:sldId id="367" r:id="rId15"/>
    <p:sldId id="380" r:id="rId16"/>
    <p:sldId id="261" r:id="rId17"/>
    <p:sldId id="275" r:id="rId18"/>
    <p:sldId id="381" r:id="rId19"/>
    <p:sldId id="284" r:id="rId20"/>
    <p:sldId id="285" r:id="rId21"/>
    <p:sldId id="286" r:id="rId22"/>
    <p:sldId id="374" r:id="rId23"/>
    <p:sldId id="262" r:id="rId24"/>
    <p:sldId id="281" r:id="rId25"/>
    <p:sldId id="375" r:id="rId26"/>
    <p:sldId id="287" r:id="rId27"/>
    <p:sldId id="371" r:id="rId28"/>
    <p:sldId id="263" r:id="rId29"/>
    <p:sldId id="372" r:id="rId30"/>
    <p:sldId id="373" r:id="rId31"/>
    <p:sldId id="264" r:id="rId32"/>
    <p:sldId id="288" r:id="rId33"/>
    <p:sldId id="265" r:id="rId34"/>
    <p:sldId id="282" r:id="rId35"/>
    <p:sldId id="269" r:id="rId36"/>
    <p:sldId id="283" r:id="rId37"/>
    <p:sldId id="369" r:id="rId38"/>
    <p:sldId id="270" r:id="rId39"/>
    <p:sldId id="357" r:id="rId40"/>
    <p:sldId id="377" r:id="rId41"/>
    <p:sldId id="358" r:id="rId42"/>
    <p:sldId id="359" r:id="rId43"/>
    <p:sldId id="363" r:id="rId44"/>
    <p:sldId id="364" r:id="rId45"/>
    <p:sldId id="365" r:id="rId46"/>
    <p:sldId id="366" r:id="rId47"/>
    <p:sldId id="368" r:id="rId48"/>
    <p:sldId id="361" r:id="rId49"/>
    <p:sldId id="370" r:id="rId50"/>
    <p:sldId id="291" r:id="rId51"/>
    <p:sldId id="292" r:id="rId52"/>
    <p:sldId id="293" r:id="rId53"/>
    <p:sldId id="294" r:id="rId54"/>
    <p:sldId id="295" r:id="rId55"/>
    <p:sldId id="296" r:id="rId56"/>
    <p:sldId id="297" r:id="rId57"/>
    <p:sldId id="298" r:id="rId58"/>
    <p:sldId id="299" r:id="rId59"/>
    <p:sldId id="300" r:id="rId60"/>
    <p:sldId id="301" r:id="rId61"/>
    <p:sldId id="302" r:id="rId62"/>
    <p:sldId id="303" r:id="rId63"/>
    <p:sldId id="304" r:id="rId64"/>
    <p:sldId id="305" r:id="rId65"/>
    <p:sldId id="306" r:id="rId66"/>
    <p:sldId id="307" r:id="rId67"/>
    <p:sldId id="308" r:id="rId68"/>
    <p:sldId id="309" r:id="rId69"/>
    <p:sldId id="310" r:id="rId70"/>
    <p:sldId id="311" r:id="rId71"/>
    <p:sldId id="312" r:id="rId72"/>
    <p:sldId id="313" r:id="rId73"/>
    <p:sldId id="314" r:id="rId74"/>
    <p:sldId id="315" r:id="rId75"/>
    <p:sldId id="316" r:id="rId76"/>
    <p:sldId id="317" r:id="rId77"/>
    <p:sldId id="318" r:id="rId78"/>
    <p:sldId id="319" r:id="rId79"/>
    <p:sldId id="320" r:id="rId80"/>
    <p:sldId id="321" r:id="rId81"/>
    <p:sldId id="322" r:id="rId82"/>
    <p:sldId id="323" r:id="rId83"/>
    <p:sldId id="324" r:id="rId84"/>
    <p:sldId id="325" r:id="rId85"/>
    <p:sldId id="326" r:id="rId86"/>
    <p:sldId id="327" r:id="rId87"/>
    <p:sldId id="328" r:id="rId88"/>
    <p:sldId id="329" r:id="rId89"/>
    <p:sldId id="330" r:id="rId90"/>
    <p:sldId id="331" r:id="rId91"/>
    <p:sldId id="332" r:id="rId92"/>
    <p:sldId id="333" r:id="rId93"/>
    <p:sldId id="334" r:id="rId94"/>
    <p:sldId id="335" r:id="rId95"/>
    <p:sldId id="336" r:id="rId96"/>
    <p:sldId id="337" r:id="rId97"/>
    <p:sldId id="338" r:id="rId98"/>
    <p:sldId id="339" r:id="rId99"/>
    <p:sldId id="340" r:id="rId100"/>
    <p:sldId id="341" r:id="rId101"/>
    <p:sldId id="342" r:id="rId102"/>
    <p:sldId id="344" r:id="rId103"/>
    <p:sldId id="345" r:id="rId104"/>
    <p:sldId id="346" r:id="rId105"/>
    <p:sldId id="347" r:id="rId106"/>
    <p:sldId id="348" r:id="rId107"/>
    <p:sldId id="349" r:id="rId108"/>
    <p:sldId id="350" r:id="rId109"/>
    <p:sldId id="351" r:id="rId110"/>
    <p:sldId id="352" r:id="rId111"/>
    <p:sldId id="353" r:id="rId112"/>
    <p:sldId id="354" r:id="rId113"/>
    <p:sldId id="356" r:id="rId114"/>
    <p:sldId id="271" r:id="rId115"/>
    <p:sldId id="378" r:id="rId116"/>
    <p:sldId id="379" r:id="rId117"/>
    <p:sldId id="272" r:id="rId118"/>
    <p:sldId id="273" r:id="rId119"/>
    <p:sldId id="274" r:id="rId120"/>
    <p:sldId id="362" r:id="rId121"/>
    <p:sldId id="360" r:id="rId1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99"/>
    <a:srgbClr val="FFFF66"/>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42" autoAdjust="0"/>
    <p:restoredTop sz="94660"/>
  </p:normalViewPr>
  <p:slideViewPr>
    <p:cSldViewPr>
      <p:cViewPr varScale="1">
        <p:scale>
          <a:sx n="71" d="100"/>
          <a:sy n="71" d="100"/>
        </p:scale>
        <p:origin x="-306"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819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D603A813-F9F8-4FBE-A5DB-EA06D4F37235}" type="datetimeFigureOut">
              <a:rPr lang="en-US"/>
              <a:pPr>
                <a:defRPr/>
              </a:pPr>
              <a:t>6/5/2014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8383BE2E-689B-4DAF-A143-E04478185C61}" type="slidenum">
              <a:rPr lang="en-US"/>
              <a:pPr>
                <a:defRPr/>
              </a:pPr>
              <a:t>‹#›</a:t>
            </a:fld>
            <a:endParaRPr lang="en-US" dirty="0"/>
          </a:p>
        </p:txBody>
      </p:sp>
    </p:spTree>
    <p:extLst>
      <p:ext uri="{BB962C8B-B14F-4D97-AF65-F5344CB8AC3E}">
        <p14:creationId xmlns:p14="http://schemas.microsoft.com/office/powerpoint/2010/main" val="293199307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88677B5-C0F0-4EA3-A862-17577C5870DC}" type="slidenum">
              <a:rPr lang="en-US"/>
              <a:pPr fontAlgn="base">
                <a:spcBef>
                  <a:spcPct val="0"/>
                </a:spcBef>
                <a:spcAft>
                  <a:spcPct val="0"/>
                </a:spcAft>
              </a:pPr>
              <a:t>2</a:t>
            </a:fld>
            <a:endParaRPr lang="en-US"/>
          </a:p>
        </p:txBody>
      </p:sp>
      <p:sp>
        <p:nvSpPr>
          <p:cNvPr id="163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3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A897FC3-ED78-4FFA-8453-64FABA120412}" type="slidenum">
              <a:rPr lang="en-US"/>
              <a:pPr fontAlgn="base">
                <a:spcBef>
                  <a:spcPct val="0"/>
                </a:spcBef>
                <a:spcAft>
                  <a:spcPct val="0"/>
                </a:spcAft>
              </a:pPr>
              <a:t>3</a:t>
            </a:fld>
            <a:endParaRPr lang="en-US"/>
          </a:p>
        </p:txBody>
      </p:sp>
      <p:sp>
        <p:nvSpPr>
          <p:cNvPr id="184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4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75B19EB-35AB-4597-AA04-BE7EA90A22DB}" type="slidenum">
              <a:rPr lang="en-US"/>
              <a:pPr fontAlgn="base">
                <a:spcBef>
                  <a:spcPct val="0"/>
                </a:spcBef>
                <a:spcAft>
                  <a:spcPct val="0"/>
                </a:spcAft>
              </a:pPr>
              <a:t>4</a:t>
            </a:fld>
            <a:endParaRPr lang="en-US"/>
          </a:p>
        </p:txBody>
      </p:sp>
      <p:sp>
        <p:nvSpPr>
          <p:cNvPr id="204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2AE565-33E0-4164-A6A0-71279599823C}" type="slidenum">
              <a:rPr lang="en-US"/>
              <a:pPr fontAlgn="base">
                <a:spcBef>
                  <a:spcPct val="0"/>
                </a:spcBef>
                <a:spcAft>
                  <a:spcPct val="0"/>
                </a:spcAft>
              </a:pPr>
              <a:t>5</a:t>
            </a:fld>
            <a:endParaRPr lang="en-US"/>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53AE2E-23EB-4F58-86F1-B6385758CF64}" type="slidenum">
              <a:rPr lang="en-US"/>
              <a:pPr fontAlgn="base">
                <a:spcBef>
                  <a:spcPct val="0"/>
                </a:spcBef>
                <a:spcAft>
                  <a:spcPct val="0"/>
                </a:spcAft>
              </a:pPr>
              <a:t>6</a:t>
            </a:fld>
            <a:endParaRPr lang="en-US"/>
          </a:p>
        </p:txBody>
      </p:sp>
      <p:sp>
        <p:nvSpPr>
          <p:cNvPr id="2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47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77EFFFE-C68C-44D3-BCD8-D5E7975F58C0}" type="slidenum">
              <a:rPr lang="en-US"/>
              <a:pPr fontAlgn="base">
                <a:spcBef>
                  <a:spcPct val="0"/>
                </a:spcBef>
                <a:spcAft>
                  <a:spcPct val="0"/>
                </a:spcAft>
              </a:pPr>
              <a:t>54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effectLst/>
        </p:spPr>
        <p:txBody>
          <a:bodyPr/>
          <a:lstStyle>
            <a:lvl1pPr>
              <a:defRPr b="1">
                <a:solidFill>
                  <a:schemeClr val="bg1"/>
                </a:solidFill>
                <a:effectLst>
                  <a:outerShdw blurRad="38100" dist="38100" dir="2700000" algn="tl">
                    <a:srgbClr val="000000">
                      <a:alpha val="43137"/>
                    </a:srgbClr>
                  </a:outerShdw>
                </a:effectLst>
                <a:latin typeface="Enchanted"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effectLst/>
        </p:spPr>
        <p:txBody>
          <a:bodyPr/>
          <a:lstStyle>
            <a:lvl1pPr marL="0" indent="0" algn="ctr">
              <a:buNone/>
              <a:defRPr b="1">
                <a:solidFill>
                  <a:schemeClr val="bg1"/>
                </a:solidFill>
                <a:effectLst>
                  <a:outerShdw blurRad="38100" dist="38100" dir="2700000" algn="tl">
                    <a:srgbClr val="000000">
                      <a:alpha val="43137"/>
                    </a:srgbClr>
                  </a:outerShdw>
                </a:effectLst>
                <a:latin typeface="Enchanted"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F0D376B-78C6-418E-8B79-6D239F5709C3}" type="datetimeFigureOut">
              <a:rPr lang="en-US"/>
              <a:pPr>
                <a:defRPr/>
              </a:pPr>
              <a:t>6/5/2014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021863-1A2C-4C01-BA09-BAEC21A88769}" type="slidenum">
              <a:rPr lang="en-US"/>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9EF3504-D7CB-4C4A-9FBD-DD714AD8ED9B}" type="datetimeFigureOut">
              <a:rPr lang="en-US"/>
              <a:pPr>
                <a:defRPr/>
              </a:pPr>
              <a:t>6/5/2014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57D9B30-8093-46F2-80F9-FB0C6AFAC5FD}" type="slidenum">
              <a:rPr lang="en-US"/>
              <a:pPr>
                <a:defRPr/>
              </a:pPr>
              <a:t>‹#›</a:t>
            </a:fld>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3366D98-B26E-4D68-9703-69F75BE80F05}" type="datetimeFigureOut">
              <a:rPr lang="en-US"/>
              <a:pPr>
                <a:defRPr/>
              </a:pPr>
              <a:t>6/5/2014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44E7F4-7C23-4A4A-9686-3164B29755B1}" type="slidenum">
              <a:rPr lang="en-US"/>
              <a:pPr>
                <a:defRPr/>
              </a:pPr>
              <a:t>‹#›</a:t>
            </a:fld>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b="1">
                <a:solidFill>
                  <a:schemeClr val="bg1"/>
                </a:solidFill>
                <a:effectLst>
                  <a:outerShdw blurRad="38100" dist="38100" dir="2700000" algn="tl">
                    <a:srgbClr val="000000">
                      <a:alpha val="43137"/>
                    </a:srgbClr>
                  </a:outerShdw>
                </a:effectLst>
                <a:latin typeface="Enchanted"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a:effectLst/>
        </p:spPr>
        <p:txBody>
          <a:bodyPr/>
          <a:lstStyle>
            <a:lvl1pPr>
              <a:buSzPct val="80000"/>
              <a:buFont typeface="Wingdings" pitchFamily="2" charset="2"/>
              <a:buChar char="q"/>
              <a:defRPr b="1">
                <a:solidFill>
                  <a:schemeClr val="bg1"/>
                </a:solidFill>
                <a:effectLst>
                  <a:outerShdw blurRad="38100" dist="38100" dir="2700000" algn="tl">
                    <a:srgbClr val="000000">
                      <a:alpha val="43137"/>
                    </a:srgbClr>
                  </a:outerShdw>
                </a:effectLst>
                <a:latin typeface="Enchanted" pitchFamily="18" charset="0"/>
              </a:defRPr>
            </a:lvl1pPr>
            <a:lvl2pPr>
              <a:buSzPct val="120000"/>
              <a:buFont typeface="Arial" pitchFamily="34" charset="0"/>
              <a:buChar char="•"/>
              <a:defRPr b="1">
                <a:solidFill>
                  <a:schemeClr val="bg1"/>
                </a:solidFill>
                <a:effectLst>
                  <a:outerShdw blurRad="38100" dist="38100" dir="2700000" algn="tl">
                    <a:srgbClr val="000000">
                      <a:alpha val="43137"/>
                    </a:srgbClr>
                  </a:outerShdw>
                </a:effectLst>
                <a:latin typeface="Enchanted" pitchFamily="18" charset="0"/>
              </a:defRPr>
            </a:lvl2pPr>
            <a:lvl3pPr>
              <a:buFont typeface="Wingdings" pitchFamily="2" charset="2"/>
              <a:buChar char="§"/>
              <a:defRPr b="1">
                <a:solidFill>
                  <a:schemeClr val="bg1"/>
                </a:solidFill>
                <a:effectLst>
                  <a:outerShdw blurRad="38100" dist="38100" dir="2700000" algn="tl">
                    <a:srgbClr val="000000">
                      <a:alpha val="43137"/>
                    </a:srgbClr>
                  </a:outerShdw>
                </a:effectLst>
                <a:latin typeface="Enchanted" pitchFamily="18" charset="0"/>
              </a:defRPr>
            </a:lvl3pPr>
            <a:lvl4pPr>
              <a:buFont typeface="Courier New" pitchFamily="49" charset="0"/>
              <a:buChar char="o"/>
              <a:defRPr b="1">
                <a:solidFill>
                  <a:schemeClr val="bg1"/>
                </a:solidFill>
                <a:effectLst>
                  <a:outerShdw blurRad="38100" dist="38100" dir="2700000" algn="tl">
                    <a:srgbClr val="000000">
                      <a:alpha val="43137"/>
                    </a:srgbClr>
                  </a:outerShdw>
                </a:effectLst>
                <a:latin typeface="Enchanted" pitchFamily="18" charset="0"/>
              </a:defRPr>
            </a:lvl4pPr>
            <a:lvl5pPr>
              <a:defRPr b="1">
                <a:solidFill>
                  <a:schemeClr val="bg1"/>
                </a:solidFill>
                <a:effectLst>
                  <a:outerShdw blurRad="38100" dist="38100" dir="2700000" algn="tl">
                    <a:srgbClr val="000000">
                      <a:alpha val="43137"/>
                    </a:srgbClr>
                  </a:outerShdw>
                </a:effectLst>
                <a:latin typeface="Enchanted"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D739363B-852A-4902-A16D-563E917F0B09}" type="datetimeFigureOut">
              <a:rPr lang="en-US"/>
              <a:pPr>
                <a:defRPr/>
              </a:pPr>
              <a:t>6/5/2014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A0BBD0-69CE-4410-8E6D-522381920925}" type="slidenum">
              <a:rPr lang="en-US"/>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DEF33F8-8A5E-48D4-8072-DC4F17203C77}" type="datetimeFigureOut">
              <a:rPr lang="en-US"/>
              <a:pPr>
                <a:defRPr/>
              </a:pPr>
              <a:t>6/5/2014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D74BA96-FBB5-4129-9381-98086BC0DD82}" type="slidenum">
              <a:rPr lang="en-US"/>
              <a:pPr>
                <a:defRPr/>
              </a:pPr>
              <a:t>‹#›</a:t>
            </a:fld>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AB953D0-702C-4675-8A52-86AA1D734A06}" type="datetimeFigureOut">
              <a:rPr lang="en-US"/>
              <a:pPr>
                <a:defRPr/>
              </a:pPr>
              <a:t>6/5/2014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2A174BF-5BC4-48E3-8B6F-6C80B1F9016F}" type="slidenum">
              <a:rPr lang="en-US"/>
              <a:pPr>
                <a:defRPr/>
              </a:pPr>
              <a:t>‹#›</a:t>
            </a:fld>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8E46692-925E-4CB9-AC91-CCA573B8A282}" type="datetimeFigureOut">
              <a:rPr lang="en-US"/>
              <a:pPr>
                <a:defRPr/>
              </a:pPr>
              <a:t>6/5/2014</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7246D1F-8DED-4110-B459-C8C405422F37}" type="slidenum">
              <a:rPr lang="en-US"/>
              <a:pPr>
                <a:defRPr/>
              </a:pPr>
              <a:t>‹#›</a:t>
            </a:fld>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46A3F4F-0404-47D9-A9A5-36EE8E6429ED}" type="datetimeFigureOut">
              <a:rPr lang="en-US"/>
              <a:pPr>
                <a:defRPr/>
              </a:pPr>
              <a:t>6/5/2014</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B957E3C-7FC9-4AAD-B8C9-11B73A6AD0E7}" type="slidenum">
              <a:rPr lang="en-US"/>
              <a:pPr>
                <a:defRPr/>
              </a:pPr>
              <a:t>‹#›</a:t>
            </a:fld>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51158BE-E3FF-4C5D-94E1-67758561963D}" type="datetimeFigureOut">
              <a:rPr lang="en-US"/>
              <a:pPr>
                <a:defRPr/>
              </a:pPr>
              <a:t>6/5/2014</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DD852BD-BE94-4C77-89A0-DFE83EBE44EA}" type="slidenum">
              <a:rPr lang="en-US"/>
              <a:pPr>
                <a:defRPr/>
              </a:pPr>
              <a:t>‹#›</a:t>
            </a:fld>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722D47E-A90D-4B36-94CA-4E2BBB13F35B}" type="datetimeFigureOut">
              <a:rPr lang="en-US"/>
              <a:pPr>
                <a:defRPr/>
              </a:pPr>
              <a:t>6/5/2014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8469269-0AA5-4926-AAA3-C424E9AC696A}" type="slidenum">
              <a:rPr lang="en-US"/>
              <a:pPr>
                <a:defRPr/>
              </a:pPr>
              <a:t>‹#›</a:t>
            </a:fld>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345F7A4-0EEC-4F24-928E-A3FA92500640}" type="datetimeFigureOut">
              <a:rPr lang="en-US"/>
              <a:pPr>
                <a:defRPr/>
              </a:pPr>
              <a:t>6/5/2014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843CC95-581D-4F5F-BEF1-0858ADB5C95D}" type="slidenum">
              <a:rPr lang="en-US"/>
              <a:pPr>
                <a:defRPr/>
              </a:pPr>
              <a:t>‹#›</a:t>
            </a:fld>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effectLst/>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a:effectLst/>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96A3E238-F5C2-415E-9477-71BEA454CE7F}" type="datetimeFigureOut">
              <a:rPr lang="en-US"/>
              <a:pPr>
                <a:defRPr/>
              </a:pPr>
              <a:t>6/5/2014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F1C27AD6-01FB-4EFE-8401-572FE3638FA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iming>
    <p:tnLst>
      <p:par>
        <p:cTn id="1" dur="indefinite" restart="never" nodeType="tmRoot"/>
      </p:par>
    </p:tnLst>
  </p:timing>
  <p:txStyles>
    <p:titleStyle>
      <a:lvl1pPr algn="ctr" rtl="0" fontAlgn="base">
        <a:spcBef>
          <a:spcPct val="0"/>
        </a:spcBef>
        <a:spcAft>
          <a:spcPct val="0"/>
        </a:spcAft>
        <a:defRPr sz="4400" b="1" kern="1200">
          <a:solidFill>
            <a:schemeClr val="bg1"/>
          </a:solidFill>
          <a:effectLst>
            <a:outerShdw blurRad="38100" dist="38100" dir="2700000" algn="tl">
              <a:srgbClr val="000000">
                <a:alpha val="43137"/>
              </a:srgbClr>
            </a:outerShdw>
          </a:effectLst>
          <a:latin typeface="Enchanted" pitchFamily="18" charset="0"/>
          <a:ea typeface="+mj-ea"/>
          <a:cs typeface="+mj-cs"/>
        </a:defRPr>
      </a:lvl1pPr>
      <a:lvl2pPr algn="ctr" rtl="0" fontAlgn="base">
        <a:spcBef>
          <a:spcPct val="0"/>
        </a:spcBef>
        <a:spcAft>
          <a:spcPct val="0"/>
        </a:spcAft>
        <a:defRPr sz="4400" b="1">
          <a:solidFill>
            <a:schemeClr val="bg1"/>
          </a:solidFill>
          <a:latin typeface="Enchanted" pitchFamily="18" charset="0"/>
        </a:defRPr>
      </a:lvl2pPr>
      <a:lvl3pPr algn="ctr" rtl="0" fontAlgn="base">
        <a:spcBef>
          <a:spcPct val="0"/>
        </a:spcBef>
        <a:spcAft>
          <a:spcPct val="0"/>
        </a:spcAft>
        <a:defRPr sz="4400" b="1">
          <a:solidFill>
            <a:schemeClr val="bg1"/>
          </a:solidFill>
          <a:latin typeface="Enchanted" pitchFamily="18" charset="0"/>
        </a:defRPr>
      </a:lvl3pPr>
      <a:lvl4pPr algn="ctr" rtl="0" fontAlgn="base">
        <a:spcBef>
          <a:spcPct val="0"/>
        </a:spcBef>
        <a:spcAft>
          <a:spcPct val="0"/>
        </a:spcAft>
        <a:defRPr sz="4400" b="1">
          <a:solidFill>
            <a:schemeClr val="bg1"/>
          </a:solidFill>
          <a:latin typeface="Enchanted" pitchFamily="18" charset="0"/>
        </a:defRPr>
      </a:lvl4pPr>
      <a:lvl5pPr algn="ctr" rtl="0" fontAlgn="base">
        <a:spcBef>
          <a:spcPct val="0"/>
        </a:spcBef>
        <a:spcAft>
          <a:spcPct val="0"/>
        </a:spcAft>
        <a:defRPr sz="4400" b="1">
          <a:solidFill>
            <a:schemeClr val="bg1"/>
          </a:solidFill>
          <a:latin typeface="Enchanted" pitchFamily="18" charset="0"/>
        </a:defRPr>
      </a:lvl5pPr>
      <a:lvl6pPr marL="457200" algn="ctr" rtl="0" fontAlgn="base">
        <a:spcBef>
          <a:spcPct val="0"/>
        </a:spcBef>
        <a:spcAft>
          <a:spcPct val="0"/>
        </a:spcAft>
        <a:defRPr sz="4400" b="1">
          <a:solidFill>
            <a:schemeClr val="bg1"/>
          </a:solidFill>
          <a:latin typeface="Enchanted" pitchFamily="18" charset="0"/>
        </a:defRPr>
      </a:lvl6pPr>
      <a:lvl7pPr marL="914400" algn="ctr" rtl="0" fontAlgn="base">
        <a:spcBef>
          <a:spcPct val="0"/>
        </a:spcBef>
        <a:spcAft>
          <a:spcPct val="0"/>
        </a:spcAft>
        <a:defRPr sz="4400" b="1">
          <a:solidFill>
            <a:schemeClr val="bg1"/>
          </a:solidFill>
          <a:latin typeface="Enchanted" pitchFamily="18" charset="0"/>
        </a:defRPr>
      </a:lvl7pPr>
      <a:lvl8pPr marL="1371600" algn="ctr" rtl="0" fontAlgn="base">
        <a:spcBef>
          <a:spcPct val="0"/>
        </a:spcBef>
        <a:spcAft>
          <a:spcPct val="0"/>
        </a:spcAft>
        <a:defRPr sz="4400" b="1">
          <a:solidFill>
            <a:schemeClr val="bg1"/>
          </a:solidFill>
          <a:latin typeface="Enchanted" pitchFamily="18" charset="0"/>
        </a:defRPr>
      </a:lvl8pPr>
      <a:lvl9pPr marL="1828800" algn="ctr" rtl="0" fontAlgn="base">
        <a:spcBef>
          <a:spcPct val="0"/>
        </a:spcBef>
        <a:spcAft>
          <a:spcPct val="0"/>
        </a:spcAft>
        <a:defRPr sz="4400" b="1">
          <a:solidFill>
            <a:schemeClr val="bg1"/>
          </a:solidFill>
          <a:latin typeface="Enchanted" pitchFamily="18" charset="0"/>
        </a:defRPr>
      </a:lvl9pPr>
    </p:titleStyle>
    <p:bodyStyle>
      <a:lvl1pPr marL="342900" indent="-342900" algn="l" rtl="0" fontAlgn="base">
        <a:spcBef>
          <a:spcPct val="20000"/>
        </a:spcBef>
        <a:spcAft>
          <a:spcPct val="0"/>
        </a:spcAft>
        <a:buFont typeface="Arial" charset="0"/>
        <a:buChar char="•"/>
        <a:defRPr sz="3200" b="1" kern="1200">
          <a:solidFill>
            <a:schemeClr val="bg1"/>
          </a:solidFill>
          <a:effectLst>
            <a:outerShdw blurRad="38100" dist="38100" dir="2700000" algn="tl">
              <a:srgbClr val="000000">
                <a:alpha val="43137"/>
              </a:srgbClr>
            </a:outerShdw>
          </a:effectLst>
          <a:latin typeface="Enchanted" pitchFamily="18" charset="0"/>
          <a:ea typeface="+mn-ea"/>
          <a:cs typeface="+mn-cs"/>
        </a:defRPr>
      </a:lvl1pPr>
      <a:lvl2pPr marL="742950" indent="-285750" algn="l" rtl="0" fontAlgn="base">
        <a:spcBef>
          <a:spcPct val="20000"/>
        </a:spcBef>
        <a:spcAft>
          <a:spcPct val="0"/>
        </a:spcAft>
        <a:buFont typeface="Arial" charset="0"/>
        <a:buChar char="–"/>
        <a:defRPr sz="2800" b="1" kern="1200">
          <a:solidFill>
            <a:schemeClr val="bg1"/>
          </a:solidFill>
          <a:effectLst>
            <a:outerShdw blurRad="38100" dist="38100" dir="2700000" algn="tl">
              <a:srgbClr val="000000">
                <a:alpha val="43137"/>
              </a:srgbClr>
            </a:outerShdw>
          </a:effectLst>
          <a:latin typeface="Enchanted" pitchFamily="18" charset="0"/>
          <a:ea typeface="+mn-ea"/>
          <a:cs typeface="+mn-cs"/>
        </a:defRPr>
      </a:lvl2pPr>
      <a:lvl3pPr marL="1143000" indent="-228600" algn="l" rtl="0" fontAlgn="base">
        <a:spcBef>
          <a:spcPct val="20000"/>
        </a:spcBef>
        <a:spcAft>
          <a:spcPct val="0"/>
        </a:spcAft>
        <a:buFont typeface="Arial" charset="0"/>
        <a:buChar char="•"/>
        <a:defRPr sz="2400" b="1" kern="1200">
          <a:solidFill>
            <a:schemeClr val="bg1"/>
          </a:solidFill>
          <a:effectLst>
            <a:outerShdw blurRad="38100" dist="38100" dir="2700000" algn="tl">
              <a:srgbClr val="000000">
                <a:alpha val="43137"/>
              </a:srgbClr>
            </a:outerShdw>
          </a:effectLst>
          <a:latin typeface="Enchanted" pitchFamily="18" charset="0"/>
          <a:ea typeface="+mn-ea"/>
          <a:cs typeface="+mn-cs"/>
        </a:defRPr>
      </a:lvl3pPr>
      <a:lvl4pPr marL="1600200" indent="-228600" algn="l" rtl="0" fontAlgn="base">
        <a:spcBef>
          <a:spcPct val="20000"/>
        </a:spcBef>
        <a:spcAft>
          <a:spcPct val="0"/>
        </a:spcAft>
        <a:buFont typeface="Arial" charset="0"/>
        <a:buChar char="–"/>
        <a:defRPr sz="2000" b="1" kern="1200">
          <a:solidFill>
            <a:schemeClr val="bg1"/>
          </a:solidFill>
          <a:effectLst>
            <a:outerShdw blurRad="38100" dist="38100" dir="2700000" algn="tl">
              <a:srgbClr val="000000">
                <a:alpha val="43137"/>
              </a:srgbClr>
            </a:outerShdw>
          </a:effectLst>
          <a:latin typeface="Enchanted" pitchFamily="18" charset="0"/>
          <a:ea typeface="+mn-ea"/>
          <a:cs typeface="+mn-cs"/>
        </a:defRPr>
      </a:lvl4pPr>
      <a:lvl5pPr marL="2057400" indent="-228600" algn="l" rtl="0" fontAlgn="base">
        <a:spcBef>
          <a:spcPct val="20000"/>
        </a:spcBef>
        <a:spcAft>
          <a:spcPct val="0"/>
        </a:spcAft>
        <a:buFont typeface="Arial" charset="0"/>
        <a:buChar char="»"/>
        <a:defRPr sz="2000" b="1" kern="1200">
          <a:solidFill>
            <a:schemeClr val="bg1"/>
          </a:solidFill>
          <a:effectLst>
            <a:outerShdw blurRad="38100" dist="38100" dir="2700000" algn="tl">
              <a:srgbClr val="000000">
                <a:alpha val="43137"/>
              </a:srgbClr>
            </a:outerShdw>
          </a:effectLst>
          <a:latin typeface="Enchanted"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3" Type="http://schemas.openxmlformats.org/officeDocument/2006/relationships/image" Target="../media/image3.jpeg"/><Relationship Id="rId7" Type="http://schemas.openxmlformats.org/officeDocument/2006/relationships/image" Target="../media/image9.jpeg"/><Relationship Id="rId12" Type="http://schemas.openxmlformats.org/officeDocument/2006/relationships/image" Target="../media/image14.jpeg"/><Relationship Id="rId17" Type="http://schemas.openxmlformats.org/officeDocument/2006/relationships/image" Target="../media/image19.jpeg"/><Relationship Id="rId2" Type="http://schemas.openxmlformats.org/officeDocument/2006/relationships/notesSlide" Target="../notesSlides/notesSlide4.xml"/><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5" Type="http://schemas.openxmlformats.org/officeDocument/2006/relationships/image" Target="../media/image1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jpeg"/></Relationships>
</file>

<file path=ppt/slides/_rels/slide5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5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4.jpe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64.jpeg"/><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8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8000" b="-1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895600"/>
            <a:ext cx="7772400" cy="1470025"/>
          </a:xfrm>
          <a:effectLst>
            <a:outerShdw blurRad="50800" dist="38100" dir="2700000" algn="tl" rotWithShape="0">
              <a:prstClr val="black">
                <a:alpha val="40000"/>
              </a:prstClr>
            </a:outerShdw>
          </a:effectLst>
        </p:spPr>
        <p:txBody>
          <a:bodyPr/>
          <a:lstStyle/>
          <a:p>
            <a:pPr fontAlgn="auto">
              <a:spcAft>
                <a:spcPts val="0"/>
              </a:spcAft>
              <a:defRPr/>
            </a:pPr>
            <a:r>
              <a:rPr lang="en-US" sz="8800" dirty="0" smtClean="0"/>
              <a:t>PASSION</a:t>
            </a:r>
            <a:endParaRPr lang="en-US" sz="88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533400" y="838200"/>
            <a:ext cx="8077200" cy="3048000"/>
          </a:xfrm>
        </p:spPr>
        <p:txBody>
          <a:bodyPr/>
          <a:lstStyle/>
          <a:p>
            <a:pPr algn="ctr" fontAlgn="auto">
              <a:spcAft>
                <a:spcPts val="0"/>
              </a:spcAft>
              <a:defRPr/>
            </a:pPr>
            <a:r>
              <a:rPr lang="en-US" sz="4800" dirty="0" smtClean="0"/>
              <a:t>The ability  to sustain </a:t>
            </a:r>
            <a:br>
              <a:rPr lang="en-US" sz="4800" dirty="0" smtClean="0"/>
            </a:br>
            <a:r>
              <a:rPr lang="en-US" sz="4800" dirty="0" smtClean="0"/>
              <a:t>and </a:t>
            </a:r>
            <a:r>
              <a:rPr lang="en-US" sz="4800" u="sng" dirty="0" smtClean="0"/>
              <a:t/>
            </a:r>
            <a:br>
              <a:rPr lang="en-US" sz="4800" u="sng" dirty="0" smtClean="0"/>
            </a:br>
            <a:r>
              <a:rPr lang="en-US" sz="4800" dirty="0" smtClean="0"/>
              <a:t>in  times of adversity</a:t>
            </a:r>
            <a:br>
              <a:rPr lang="en-US" sz="4800" dirty="0" smtClean="0"/>
            </a:br>
            <a:endParaRPr lang="en-US" sz="4800" dirty="0"/>
          </a:p>
        </p:txBody>
      </p:sp>
      <p:sp>
        <p:nvSpPr>
          <p:cNvPr id="6" name="TextBox 5"/>
          <p:cNvSpPr txBox="1"/>
          <p:nvPr/>
        </p:nvSpPr>
        <p:spPr>
          <a:xfrm>
            <a:off x="304800" y="1600200"/>
            <a:ext cx="3539752" cy="769441"/>
          </a:xfrm>
          <a:prstGeom prst="rect">
            <a:avLst/>
          </a:prstGeom>
          <a:noFill/>
        </p:spPr>
        <p:txBody>
          <a:bodyPr wrap="none">
            <a:spAutoFit/>
          </a:bodyPr>
          <a:lstStyle/>
          <a:p>
            <a:pPr fontAlgn="auto">
              <a:spcBef>
                <a:spcPts val="0"/>
              </a:spcBef>
              <a:spcAft>
                <a:spcPts val="0"/>
              </a:spcAft>
              <a:defRPr/>
            </a:pPr>
            <a:r>
              <a:rPr lang="en-US" sz="4400" b="1" i="1" dirty="0">
                <a:ln w="1905"/>
                <a:solidFill>
                  <a:srgbClr val="FFC000"/>
                </a:solidFill>
                <a:effectLst>
                  <a:glow rad="228600">
                    <a:schemeClr val="accent6">
                      <a:satMod val="175000"/>
                      <a:alpha val="40000"/>
                    </a:schemeClr>
                  </a:glow>
                  <a:innerShdw blurRad="69850" dist="43180" dir="5400000">
                    <a:srgbClr val="000000">
                      <a:alpha val="65000"/>
                    </a:srgbClr>
                  </a:innerShdw>
                </a:effectLst>
                <a:latin typeface="Algerian" pitchFamily="82" charset="0"/>
              </a:rPr>
              <a:t>ENTHUSIASM</a:t>
            </a:r>
          </a:p>
        </p:txBody>
      </p:sp>
      <p:sp>
        <p:nvSpPr>
          <p:cNvPr id="7" name="TextBox 6"/>
          <p:cNvSpPr txBox="1"/>
          <p:nvPr/>
        </p:nvSpPr>
        <p:spPr>
          <a:xfrm>
            <a:off x="5152487" y="1592759"/>
            <a:ext cx="3624710" cy="769441"/>
          </a:xfrm>
          <a:prstGeom prst="rect">
            <a:avLst/>
          </a:prstGeom>
          <a:noFill/>
        </p:spPr>
        <p:txBody>
          <a:bodyPr wrap="none">
            <a:spAutoFit/>
          </a:bodyPr>
          <a:lstStyle/>
          <a:p>
            <a:pPr fontAlgn="auto">
              <a:spcBef>
                <a:spcPts val="0"/>
              </a:spcBef>
              <a:spcAft>
                <a:spcPts val="0"/>
              </a:spcAft>
              <a:defRPr/>
            </a:pPr>
            <a:r>
              <a:rPr lang="en-US" sz="4400" b="1" i="1" dirty="0">
                <a:ln w="1905"/>
                <a:solidFill>
                  <a:srgbClr val="FFC000"/>
                </a:solidFill>
                <a:effectLst>
                  <a:glow rad="228600">
                    <a:schemeClr val="accent6">
                      <a:satMod val="175000"/>
                      <a:alpha val="40000"/>
                    </a:schemeClr>
                  </a:glow>
                  <a:innerShdw blurRad="69850" dist="43180" dir="5400000">
                    <a:srgbClr val="000000">
                      <a:alpha val="65000"/>
                    </a:srgbClr>
                  </a:innerShdw>
                </a:effectLst>
                <a:latin typeface="Algerian" pitchFamily="82" charset="0"/>
              </a:rPr>
              <a:t>Commitment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3" name="Rectangle 3"/>
          <p:cNvSpPr>
            <a:spLocks noGrp="1" noChangeArrowheads="1"/>
          </p:cNvSpPr>
          <p:nvPr>
            <p:ph idx="1"/>
          </p:nvPr>
        </p:nvSpPr>
        <p:spPr>
          <a:xfrm>
            <a:off x="1143000" y="533400"/>
            <a:ext cx="7772400" cy="5638800"/>
          </a:xfrm>
        </p:spPr>
        <p:txBody>
          <a:bodyPr/>
          <a:lstStyle/>
          <a:p>
            <a:pPr marL="0" indent="0" algn="ctr" fontAlgn="auto">
              <a:lnSpc>
                <a:spcPct val="90000"/>
              </a:lnSpc>
              <a:spcAft>
                <a:spcPts val="0"/>
              </a:spcAft>
              <a:buFont typeface="Wingdings" pitchFamily="2" charset="2"/>
              <a:buNone/>
              <a:defRPr/>
            </a:pPr>
            <a:r>
              <a:rPr lang="en-US" sz="4000" dirty="0" smtClean="0">
                <a:solidFill>
                  <a:schemeClr val="tx1"/>
                </a:solidFill>
              </a:rPr>
              <a:t>100% Responsibility</a:t>
            </a:r>
          </a:p>
          <a:p>
            <a:pPr marL="0" indent="0" fontAlgn="auto">
              <a:lnSpc>
                <a:spcPct val="90000"/>
              </a:lnSpc>
              <a:spcAft>
                <a:spcPts val="0"/>
              </a:spcAft>
              <a:buFont typeface="Wingdings" pitchFamily="2" charset="2"/>
              <a:buNone/>
              <a:defRPr/>
            </a:pPr>
            <a:endParaRPr lang="en-US" dirty="0" smtClean="0">
              <a:solidFill>
                <a:schemeClr val="tx1"/>
              </a:solidFill>
            </a:endParaRPr>
          </a:p>
          <a:p>
            <a:pPr marL="0" indent="0" fontAlgn="auto">
              <a:lnSpc>
                <a:spcPct val="90000"/>
              </a:lnSpc>
              <a:spcAft>
                <a:spcPts val="0"/>
              </a:spcAft>
              <a:buFont typeface="Wingdings" pitchFamily="2" charset="2"/>
              <a:buNone/>
              <a:defRPr/>
            </a:pPr>
            <a:r>
              <a:rPr lang="en-US" dirty="0" smtClean="0">
                <a:solidFill>
                  <a:schemeClr val="tx1"/>
                </a:solidFill>
              </a:rPr>
              <a:t>In an appearance on CBS “This Morning: program, George Bush stated that he broke his “no new taxes” vow because he didn’t want to get into a standoff with Congress over taxes while he was trying to keep funding going for the military effort against Suddam Hussein.  Bush broke the vow on June 26, 1992 -- more than a month before Iraq invaded Kuwait.</a:t>
            </a:r>
          </a:p>
          <a:p>
            <a:pPr marL="0" indent="0" algn="r" fontAlgn="auto">
              <a:lnSpc>
                <a:spcPct val="90000"/>
              </a:lnSpc>
              <a:spcAft>
                <a:spcPts val="0"/>
              </a:spcAft>
              <a:buFont typeface="Wingdings" pitchFamily="2" charset="2"/>
              <a:buNone/>
              <a:defRPr/>
            </a:pPr>
            <a:r>
              <a:rPr lang="en-US" sz="2400" dirty="0" smtClean="0">
                <a:solidFill>
                  <a:schemeClr val="tx1"/>
                </a:solidFill>
              </a:rPr>
              <a:t>Washington Monthly, 1992, p. 36</a:t>
            </a:r>
          </a:p>
        </p:txBody>
      </p:sp>
    </p:spTree>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4000"/>
            <a:lum/>
          </a:blip>
          <a:srcRect/>
          <a:stretch>
            <a:fillRect l="-14000" r="-14000"/>
          </a:stretch>
        </a:blipFill>
        <a:effectLst/>
      </p:bgPr>
    </p:bg>
    <p:spTree>
      <p:nvGrpSpPr>
        <p:cNvPr id="1" name=""/>
        <p:cNvGrpSpPr/>
        <p:nvPr/>
      </p:nvGrpSpPr>
      <p:grpSpPr>
        <a:xfrm>
          <a:off x="0" y="0"/>
          <a:ext cx="0" cy="0"/>
          <a:chOff x="0" y="0"/>
          <a:chExt cx="0" cy="0"/>
        </a:xfrm>
      </p:grpSpPr>
      <p:sp>
        <p:nvSpPr>
          <p:cNvPr id="122882" name="Rectangle 3"/>
          <p:cNvSpPr txBox="1">
            <a:spLocks noChangeArrowheads="1"/>
          </p:cNvSpPr>
          <p:nvPr/>
        </p:nvSpPr>
        <p:spPr bwMode="auto">
          <a:xfrm>
            <a:off x="685800" y="1828800"/>
            <a:ext cx="8229600" cy="4525963"/>
          </a:xfrm>
          <a:prstGeom prst="rect">
            <a:avLst/>
          </a:prstGeom>
          <a:solidFill>
            <a:schemeClr val="bg1">
              <a:alpha val="27843"/>
            </a:schemeClr>
          </a:solidFill>
          <a:ln w="9525">
            <a:noFill/>
            <a:miter lim="800000"/>
            <a:headEnd/>
            <a:tailEnd/>
          </a:ln>
        </p:spPr>
        <p:txBody>
          <a:bodyPr/>
          <a:lstStyle/>
          <a:p>
            <a:pPr marL="342900" indent="-342900">
              <a:spcBef>
                <a:spcPct val="20000"/>
              </a:spcBef>
              <a:buClr>
                <a:schemeClr val="tx2"/>
              </a:buClr>
              <a:buSzPct val="90000"/>
              <a:buFont typeface="Wingdings" pitchFamily="2" charset="2"/>
              <a:buChar char="n"/>
            </a:pPr>
            <a:r>
              <a:rPr lang="en-US" sz="3200">
                <a:latin typeface="Enchanted" pitchFamily="18" charset="0"/>
              </a:rPr>
              <a:t>Take responsibility, not blame or a victim</a:t>
            </a:r>
          </a:p>
        </p:txBody>
      </p:sp>
      <p:sp>
        <p:nvSpPr>
          <p:cNvPr id="52226" name="Rectangle 2"/>
          <p:cNvSpPr>
            <a:spLocks noChangeArrowheads="1"/>
          </p:cNvSpPr>
          <p:nvPr/>
        </p:nvSpPr>
        <p:spPr bwMode="auto">
          <a:xfrm>
            <a:off x="590550" y="266700"/>
            <a:ext cx="8324850" cy="1104900"/>
          </a:xfrm>
          <a:prstGeom prst="rect">
            <a:avLst/>
          </a:prstGeom>
          <a:solidFill>
            <a:schemeClr val="bg1">
              <a:alpha val="28000"/>
            </a:schemeClr>
          </a:solidFill>
          <a:ln w="9525">
            <a:noFill/>
            <a:miter lim="800000"/>
            <a:headEnd/>
            <a:tailEnd/>
          </a:ln>
          <a:effectLst>
            <a:outerShdw dist="35921" dir="2700000" algn="ctr" rotWithShape="0">
              <a:schemeClr val="bg2"/>
            </a:outerShdw>
          </a:effectLst>
        </p:spPr>
        <p:txBody>
          <a:bodyPr lIns="92075" tIns="46038" rIns="92075" bIns="46038" anchor="b"/>
          <a:lstStyle/>
          <a:p>
            <a:pPr fontAlgn="auto">
              <a:lnSpc>
                <a:spcPct val="80000"/>
              </a:lnSpc>
              <a:spcAft>
                <a:spcPts val="0"/>
              </a:spcAft>
              <a:defRPr/>
            </a:pPr>
            <a:r>
              <a:rPr lang="en-US" sz="4400" b="1" dirty="0">
                <a:effectLst>
                  <a:outerShdw blurRad="38100" dist="38100" dir="2700000" algn="tl">
                    <a:srgbClr val="000000">
                      <a:alpha val="43137"/>
                    </a:srgbClr>
                  </a:outerShdw>
                </a:effectLst>
                <a:latin typeface="Enchanted" pitchFamily="18" charset="0"/>
              </a:rPr>
              <a:t>Pathways From </a:t>
            </a:r>
          </a:p>
          <a:p>
            <a:pPr fontAlgn="auto">
              <a:lnSpc>
                <a:spcPct val="80000"/>
              </a:lnSpc>
              <a:spcAft>
                <a:spcPts val="0"/>
              </a:spcAft>
              <a:defRPr/>
            </a:pPr>
            <a:r>
              <a:rPr lang="en-US" sz="4400" b="1" dirty="0">
                <a:effectLst>
                  <a:outerShdw blurRad="38100" dist="38100" dir="2700000" algn="tl">
                    <a:srgbClr val="000000">
                      <a:alpha val="43137"/>
                    </a:srgbClr>
                  </a:outerShdw>
                </a:effectLst>
                <a:latin typeface="Enchanted" pitchFamily="18" charset="0"/>
              </a:rPr>
              <a:t>Mistakes to Learning</a:t>
            </a:r>
          </a:p>
        </p:txBody>
      </p:sp>
      <p:sp>
        <p:nvSpPr>
          <p:cNvPr id="58371" name="Rectangle 3"/>
          <p:cNvSpPr>
            <a:spLocks noChangeArrowheads="1"/>
          </p:cNvSpPr>
          <p:nvPr/>
        </p:nvSpPr>
        <p:spPr bwMode="auto">
          <a:xfrm>
            <a:off x="685800" y="2392363"/>
            <a:ext cx="8229600" cy="3581400"/>
          </a:xfrm>
          <a:prstGeom prst="rect">
            <a:avLst/>
          </a:prstGeom>
          <a:noFill/>
          <a:ln w="9525">
            <a:noFill/>
            <a:miter lim="800000"/>
            <a:headEnd/>
            <a:tailEnd/>
          </a:ln>
        </p:spPr>
        <p:txBody>
          <a:bodyPr lIns="92075" tIns="46038" rIns="92075" bIns="46038"/>
          <a:lstStyle/>
          <a:p>
            <a:pPr marL="342900" indent="-342900">
              <a:spcBef>
                <a:spcPct val="20000"/>
              </a:spcBef>
              <a:buClr>
                <a:schemeClr val="tx2"/>
              </a:buClr>
              <a:buSzPct val="90000"/>
              <a:buFont typeface="Wingdings" pitchFamily="2" charset="2"/>
              <a:buChar char="n"/>
            </a:pPr>
            <a:r>
              <a:rPr lang="en-US" sz="3200">
                <a:latin typeface="Enchanted" pitchFamily="18" charset="0"/>
              </a:rPr>
              <a:t>Confession/Forgiveness</a:t>
            </a:r>
          </a:p>
          <a:p>
            <a:pPr marL="342900" indent="-342900">
              <a:spcBef>
                <a:spcPct val="20000"/>
              </a:spcBef>
              <a:buClr>
                <a:schemeClr val="tx2"/>
              </a:buClr>
              <a:buSzPct val="90000"/>
              <a:buFont typeface="Wingdings" pitchFamily="2" charset="2"/>
              <a:buChar char="n"/>
            </a:pPr>
            <a:r>
              <a:rPr lang="en-US" sz="3200">
                <a:latin typeface="Enchanted" pitchFamily="18" charset="0"/>
              </a:rPr>
              <a:t>Deal with the pain</a:t>
            </a:r>
          </a:p>
          <a:p>
            <a:pPr marL="800100" lvl="2" indent="-342900">
              <a:spcBef>
                <a:spcPct val="20000"/>
              </a:spcBef>
              <a:buClr>
                <a:schemeClr val="tx2"/>
              </a:buClr>
              <a:buSzPct val="90000"/>
              <a:buFont typeface="Wingdings" pitchFamily="2" charset="2"/>
              <a:buChar char="n"/>
            </a:pPr>
            <a:r>
              <a:rPr lang="en-US" sz="3200">
                <a:latin typeface="Enchanted" pitchFamily="18" charset="0"/>
              </a:rPr>
              <a:t>Give it meaning</a:t>
            </a:r>
          </a:p>
          <a:p>
            <a:pPr marL="342900" indent="-342900">
              <a:spcBef>
                <a:spcPct val="20000"/>
              </a:spcBef>
              <a:buClr>
                <a:schemeClr val="tx2"/>
              </a:buClr>
              <a:buSzPct val="90000"/>
              <a:buFont typeface="Wingdings" pitchFamily="2" charset="2"/>
              <a:buChar char="n"/>
            </a:pPr>
            <a:endParaRPr lang="en-US" sz="3200">
              <a:latin typeface="Enchanted"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barn(inHorizontal)">
                                      <p:cBhvr>
                                        <p:cTn id="7" dur="500"/>
                                        <p:tgtEl>
                                          <p:spTgt spid="583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58371">
                                            <p:txEl>
                                              <p:pRg st="1" end="1"/>
                                            </p:txEl>
                                          </p:spTgt>
                                        </p:tgtEl>
                                        <p:attrNameLst>
                                          <p:attrName>style.visibility</p:attrName>
                                        </p:attrNameLst>
                                      </p:cBhvr>
                                      <p:to>
                                        <p:strVal val="visible"/>
                                      </p:to>
                                    </p:set>
                                    <p:animEffect transition="in" filter="barn(inHorizontal)">
                                      <p:cBhvr>
                                        <p:cTn id="12" dur="500"/>
                                        <p:tgtEl>
                                          <p:spTgt spid="58371">
                                            <p:txEl>
                                              <p:pRg st="1" end="1"/>
                                            </p:txEl>
                                          </p:spTgt>
                                        </p:tgtEl>
                                      </p:cBhvr>
                                    </p:animEffect>
                                  </p:childTnLst>
                                </p:cTn>
                              </p:par>
                              <p:par>
                                <p:cTn id="13" presetID="16" presetClass="entr" presetSubtype="26" fill="hold" grpId="0" nodeType="withEffect">
                                  <p:stCondLst>
                                    <p:cond delay="0"/>
                                  </p:stCondLst>
                                  <p:childTnLst>
                                    <p:set>
                                      <p:cBhvr>
                                        <p:cTn id="14" dur="1" fill="hold">
                                          <p:stCondLst>
                                            <p:cond delay="0"/>
                                          </p:stCondLst>
                                        </p:cTn>
                                        <p:tgtEl>
                                          <p:spTgt spid="58371">
                                            <p:txEl>
                                              <p:pRg st="2" end="2"/>
                                            </p:txEl>
                                          </p:spTgt>
                                        </p:tgtEl>
                                        <p:attrNameLst>
                                          <p:attrName>style.visibility</p:attrName>
                                        </p:attrNameLst>
                                      </p:cBhvr>
                                      <p:to>
                                        <p:strVal val="visible"/>
                                      </p:to>
                                    </p:set>
                                    <p:animEffect transition="in" filter="barn(inHorizontal)">
                                      <p:cBhvr>
                                        <p:cTn id="15" dur="500"/>
                                        <p:tgtEl>
                                          <p:spTgt spid="583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bldLvl="2"/>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60419" name="Rectangle 2"/>
          <p:cNvSpPr>
            <a:spLocks noChangeArrowheads="1"/>
          </p:cNvSpPr>
          <p:nvPr/>
        </p:nvSpPr>
        <p:spPr bwMode="auto">
          <a:xfrm>
            <a:off x="674688" y="381000"/>
            <a:ext cx="7826375" cy="5529263"/>
          </a:xfrm>
          <a:prstGeom prst="rect">
            <a:avLst/>
          </a:prstGeom>
          <a:noFill/>
          <a:ln w="9525">
            <a:noFill/>
            <a:miter lim="800000"/>
            <a:headEnd/>
            <a:tailEnd/>
          </a:ln>
        </p:spPr>
        <p:txBody>
          <a:bodyPr/>
          <a:lstStyle/>
          <a:p>
            <a:pPr marL="342900" indent="-342900" fontAlgn="auto">
              <a:spcBef>
                <a:spcPct val="20000"/>
              </a:spcBef>
              <a:spcAft>
                <a:spcPts val="0"/>
              </a:spcAft>
              <a:buClr>
                <a:schemeClr val="tx2"/>
              </a:buClr>
              <a:buSzPct val="90000"/>
              <a:buFont typeface="Wingdings" pitchFamily="2" charset="2"/>
              <a:buNone/>
              <a:defRPr/>
            </a:pPr>
            <a:r>
              <a:rPr lang="en-US" sz="3200" dirty="0">
                <a:solidFill>
                  <a:schemeClr val="bg1"/>
                </a:solidFill>
                <a:effectLst>
                  <a:outerShdw blurRad="38100" dist="38100" dir="2700000" algn="tl">
                    <a:srgbClr val="000000">
                      <a:alpha val="43137"/>
                    </a:srgbClr>
                  </a:outerShdw>
                </a:effectLst>
                <a:latin typeface="Enchanted" pitchFamily="18" charset="0"/>
              </a:rPr>
              <a:t>	For a long time it had seemed to me that life was about to begin - real life.</a:t>
            </a:r>
          </a:p>
          <a:p>
            <a:pPr marL="342900" indent="-342900" fontAlgn="auto">
              <a:spcBef>
                <a:spcPct val="20000"/>
              </a:spcBef>
              <a:spcAft>
                <a:spcPts val="0"/>
              </a:spcAft>
              <a:buClr>
                <a:schemeClr val="tx2"/>
              </a:buClr>
              <a:buSzPct val="90000"/>
              <a:buFont typeface="Wingdings" pitchFamily="2" charset="2"/>
              <a:buNone/>
              <a:defRPr/>
            </a:pPr>
            <a:r>
              <a:rPr lang="en-US" sz="3200" dirty="0">
                <a:solidFill>
                  <a:schemeClr val="bg1"/>
                </a:solidFill>
                <a:effectLst>
                  <a:outerShdw blurRad="38100" dist="38100" dir="2700000" algn="tl">
                    <a:srgbClr val="000000">
                      <a:alpha val="43137"/>
                    </a:srgbClr>
                  </a:outerShdw>
                </a:effectLst>
                <a:latin typeface="Enchanted" pitchFamily="18" charset="0"/>
              </a:rPr>
              <a:t>	But there was always some obstacle in the way,  something to be got through first, some unfinished business, time still to be served, a debt to be paid.</a:t>
            </a:r>
          </a:p>
          <a:p>
            <a:pPr marL="342900" indent="-342900" fontAlgn="auto">
              <a:spcBef>
                <a:spcPct val="20000"/>
              </a:spcBef>
              <a:spcAft>
                <a:spcPts val="0"/>
              </a:spcAft>
              <a:buClr>
                <a:schemeClr val="tx2"/>
              </a:buClr>
              <a:buSzPct val="90000"/>
              <a:buFont typeface="Wingdings" pitchFamily="2" charset="2"/>
              <a:buNone/>
              <a:defRPr/>
            </a:pPr>
            <a:r>
              <a:rPr lang="en-US" sz="3200" dirty="0">
                <a:solidFill>
                  <a:schemeClr val="bg1"/>
                </a:solidFill>
                <a:effectLst>
                  <a:outerShdw blurRad="38100" dist="38100" dir="2700000" algn="tl">
                    <a:srgbClr val="000000">
                      <a:alpha val="43137"/>
                    </a:srgbClr>
                  </a:outerShdw>
                </a:effectLst>
                <a:latin typeface="Enchanted" pitchFamily="18" charset="0"/>
              </a:rPr>
              <a:t>	Then life would begin.</a:t>
            </a:r>
          </a:p>
          <a:p>
            <a:pPr marL="342900" indent="-342900" fontAlgn="auto">
              <a:spcBef>
                <a:spcPct val="20000"/>
              </a:spcBef>
              <a:spcAft>
                <a:spcPts val="0"/>
              </a:spcAft>
              <a:buClr>
                <a:schemeClr val="tx2"/>
              </a:buClr>
              <a:buSzPct val="90000"/>
              <a:buFont typeface="Wingdings" pitchFamily="2" charset="2"/>
              <a:buNone/>
              <a:defRPr/>
            </a:pPr>
            <a:r>
              <a:rPr lang="en-US" sz="3200" dirty="0">
                <a:solidFill>
                  <a:schemeClr val="bg1"/>
                </a:solidFill>
                <a:effectLst>
                  <a:outerShdw blurRad="38100" dist="38100" dir="2700000" algn="tl">
                    <a:srgbClr val="000000">
                      <a:alpha val="43137"/>
                    </a:srgbClr>
                  </a:outerShdw>
                </a:effectLst>
                <a:latin typeface="Enchanted" pitchFamily="18" charset="0"/>
              </a:rPr>
              <a:t>	At last it dawned on me that these obstacles were my life</a:t>
            </a:r>
          </a:p>
          <a:p>
            <a:pPr marL="342900" indent="-342900" fontAlgn="auto">
              <a:spcBef>
                <a:spcPct val="20000"/>
              </a:spcBef>
              <a:spcAft>
                <a:spcPts val="0"/>
              </a:spcAft>
              <a:buClr>
                <a:schemeClr val="tx2"/>
              </a:buClr>
              <a:buSzPct val="90000"/>
              <a:buFont typeface="Wingdings" pitchFamily="2" charset="2"/>
              <a:buNone/>
              <a:defRPr/>
            </a:pPr>
            <a:endParaRPr lang="en-US" sz="3200" dirty="0">
              <a:solidFill>
                <a:schemeClr val="bg1"/>
              </a:solidFill>
              <a:effectLst>
                <a:outerShdw blurRad="38100" dist="38100" dir="2700000" algn="tl">
                  <a:srgbClr val="000000">
                    <a:alpha val="43137"/>
                  </a:srgbClr>
                </a:outerShdw>
              </a:effectLst>
              <a:latin typeface="Enchanted" pitchFamily="18" charset="0"/>
            </a:endParaRPr>
          </a:p>
          <a:p>
            <a:pPr marL="342900" indent="-342900" algn="r" fontAlgn="auto">
              <a:spcBef>
                <a:spcPct val="20000"/>
              </a:spcBef>
              <a:spcAft>
                <a:spcPts val="0"/>
              </a:spcAft>
              <a:buClr>
                <a:schemeClr val="tx2"/>
              </a:buClr>
              <a:buSzPct val="90000"/>
              <a:buFont typeface="Wingdings" pitchFamily="2" charset="2"/>
              <a:buNone/>
              <a:defRPr/>
            </a:pPr>
            <a:r>
              <a:rPr lang="en-US" dirty="0">
                <a:solidFill>
                  <a:schemeClr val="bg1"/>
                </a:solidFill>
                <a:effectLst>
                  <a:outerShdw blurRad="38100" dist="38100" dir="2700000" algn="tl">
                    <a:srgbClr val="000000">
                      <a:alpha val="43137"/>
                    </a:srgbClr>
                  </a:outerShdw>
                </a:effectLst>
                <a:latin typeface="Enchanted" pitchFamily="18" charset="0"/>
              </a:rPr>
              <a:t>Albert D’Souza</a:t>
            </a:r>
          </a:p>
        </p:txBody>
      </p:sp>
    </p:spTree>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4000"/>
            <a:lum/>
          </a:blip>
          <a:srcRect/>
          <a:stretch>
            <a:fillRect l="-14000" r="-14000"/>
          </a:stretch>
        </a:blipFill>
        <a:effectLst/>
      </p:bgPr>
    </p:bg>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609600" y="266700"/>
            <a:ext cx="8324850" cy="1104900"/>
          </a:xfrm>
          <a:prstGeom prst="rect">
            <a:avLst/>
          </a:prstGeom>
          <a:solidFill>
            <a:schemeClr val="bg1">
              <a:alpha val="28000"/>
            </a:schemeClr>
          </a:solidFill>
          <a:ln w="9525">
            <a:noFill/>
            <a:miter lim="800000"/>
            <a:headEnd/>
            <a:tailEnd/>
          </a:ln>
          <a:effectLst>
            <a:outerShdw dist="35921" dir="2700000" algn="ctr" rotWithShape="0">
              <a:schemeClr val="bg2"/>
            </a:outerShdw>
          </a:effectLst>
        </p:spPr>
        <p:txBody>
          <a:bodyPr lIns="92075" tIns="46038" rIns="92075" bIns="46038" anchor="b"/>
          <a:lstStyle/>
          <a:p>
            <a:pPr fontAlgn="auto">
              <a:lnSpc>
                <a:spcPct val="80000"/>
              </a:lnSpc>
              <a:spcAft>
                <a:spcPts val="0"/>
              </a:spcAft>
              <a:defRPr/>
            </a:pPr>
            <a:r>
              <a:rPr lang="en-US" sz="4400" b="1" dirty="0">
                <a:effectLst>
                  <a:outerShdw blurRad="38100" dist="38100" dir="2700000" algn="tl">
                    <a:srgbClr val="000000">
                      <a:alpha val="43137"/>
                    </a:srgbClr>
                  </a:outerShdw>
                </a:effectLst>
                <a:latin typeface="Enchanted" pitchFamily="18" charset="0"/>
              </a:rPr>
              <a:t>Pathways From </a:t>
            </a:r>
            <a:br>
              <a:rPr lang="en-US" sz="4400" b="1" dirty="0">
                <a:effectLst>
                  <a:outerShdw blurRad="38100" dist="38100" dir="2700000" algn="tl">
                    <a:srgbClr val="000000">
                      <a:alpha val="43137"/>
                    </a:srgbClr>
                  </a:outerShdw>
                </a:effectLst>
                <a:latin typeface="Enchanted" pitchFamily="18" charset="0"/>
              </a:rPr>
            </a:br>
            <a:r>
              <a:rPr lang="en-US" sz="4400" b="1" dirty="0">
                <a:effectLst>
                  <a:outerShdw blurRad="38100" dist="38100" dir="2700000" algn="tl">
                    <a:srgbClr val="000000">
                      <a:alpha val="43137"/>
                    </a:srgbClr>
                  </a:outerShdw>
                </a:effectLst>
                <a:latin typeface="Enchanted" pitchFamily="18" charset="0"/>
              </a:rPr>
              <a:t>Mistakes to Learning</a:t>
            </a:r>
          </a:p>
        </p:txBody>
      </p:sp>
      <p:sp>
        <p:nvSpPr>
          <p:cNvPr id="124931" name="Rectangle 3"/>
          <p:cNvSpPr>
            <a:spLocks noChangeArrowheads="1"/>
          </p:cNvSpPr>
          <p:nvPr/>
        </p:nvSpPr>
        <p:spPr bwMode="auto">
          <a:xfrm>
            <a:off x="685800" y="1790700"/>
            <a:ext cx="8229600" cy="4381500"/>
          </a:xfrm>
          <a:prstGeom prst="rect">
            <a:avLst/>
          </a:prstGeom>
          <a:solidFill>
            <a:schemeClr val="bg1">
              <a:alpha val="27843"/>
            </a:schemeClr>
          </a:solidFill>
          <a:ln w="9525">
            <a:noFill/>
            <a:miter lim="800000"/>
            <a:headEnd/>
            <a:tailEnd/>
          </a:ln>
        </p:spPr>
        <p:txBody>
          <a:bodyPr lIns="92075" tIns="46038" rIns="92075" bIns="46038"/>
          <a:lstStyle/>
          <a:p>
            <a:pPr marL="342900" indent="-342900">
              <a:spcBef>
                <a:spcPct val="20000"/>
              </a:spcBef>
              <a:buClr>
                <a:schemeClr val="tx2"/>
              </a:buClr>
              <a:buSzPct val="90000"/>
              <a:buFont typeface="Wingdings" pitchFamily="2" charset="2"/>
              <a:buChar char="n"/>
            </a:pPr>
            <a:r>
              <a:rPr lang="en-US" sz="3200">
                <a:latin typeface="Enchanted" pitchFamily="18" charset="0"/>
              </a:rPr>
              <a:t>Take responsibility, not blame or a victim</a:t>
            </a:r>
          </a:p>
          <a:p>
            <a:pPr marL="342900" indent="-342900">
              <a:spcBef>
                <a:spcPct val="20000"/>
              </a:spcBef>
              <a:buClr>
                <a:schemeClr val="tx2"/>
              </a:buClr>
              <a:buSzPct val="90000"/>
              <a:buFont typeface="Wingdings" pitchFamily="2" charset="2"/>
              <a:buChar char="n"/>
            </a:pPr>
            <a:r>
              <a:rPr lang="en-US" sz="3200">
                <a:latin typeface="Enchanted" pitchFamily="18" charset="0"/>
              </a:rPr>
              <a:t>Confession/Forgiveness</a:t>
            </a:r>
          </a:p>
          <a:p>
            <a:pPr marL="342900" indent="-342900">
              <a:spcBef>
                <a:spcPct val="20000"/>
              </a:spcBef>
              <a:buClr>
                <a:schemeClr val="tx2"/>
              </a:buClr>
              <a:buSzPct val="90000"/>
              <a:buFont typeface="Wingdings" pitchFamily="2" charset="2"/>
              <a:buChar char="n"/>
            </a:pPr>
            <a:r>
              <a:rPr lang="en-US" sz="3200">
                <a:latin typeface="Enchanted" pitchFamily="18" charset="0"/>
              </a:rPr>
              <a:t>Deal with the pain</a:t>
            </a:r>
          </a:p>
          <a:p>
            <a:pPr marL="742950" lvl="1" indent="-285750">
              <a:spcBef>
                <a:spcPct val="20000"/>
              </a:spcBef>
              <a:buClr>
                <a:schemeClr val="tx2"/>
              </a:buClr>
              <a:buSzPct val="90000"/>
              <a:buFont typeface="Wingdings" pitchFamily="2" charset="2"/>
              <a:buChar char="n"/>
            </a:pPr>
            <a:r>
              <a:rPr lang="en-US" sz="3200">
                <a:latin typeface="Enchanted" pitchFamily="18" charset="0"/>
              </a:rPr>
              <a:t>Give it meaning</a:t>
            </a:r>
          </a:p>
          <a:p>
            <a:pPr marL="742950" lvl="1" indent="-285750">
              <a:spcBef>
                <a:spcPct val="20000"/>
              </a:spcBef>
              <a:buClr>
                <a:schemeClr val="tx2"/>
              </a:buClr>
              <a:buSzPct val="90000"/>
              <a:buFont typeface="Wingdings" pitchFamily="2" charset="2"/>
              <a:buChar char="n"/>
            </a:pPr>
            <a:r>
              <a:rPr lang="en-US" sz="3200">
                <a:latin typeface="Enchanted" pitchFamily="18" charset="0"/>
              </a:rPr>
              <a:t>Focus on the moment</a:t>
            </a:r>
          </a:p>
        </p:txBody>
      </p:sp>
    </p:spTree>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57347" name="Rectangle 3"/>
          <p:cNvSpPr>
            <a:spLocks noGrp="1" noChangeArrowheads="1"/>
          </p:cNvSpPr>
          <p:nvPr>
            <p:ph idx="1"/>
          </p:nvPr>
        </p:nvSpPr>
        <p:spPr>
          <a:xfrm>
            <a:off x="1143000" y="3429000"/>
            <a:ext cx="7772400" cy="3048000"/>
          </a:xfrm>
        </p:spPr>
        <p:txBody>
          <a:bodyPr>
            <a:normAutofit fontScale="77500" lnSpcReduction="20000"/>
          </a:bodyPr>
          <a:lstStyle/>
          <a:p>
            <a:pPr marL="0" indent="0" algn="ctr" fontAlgn="auto">
              <a:spcAft>
                <a:spcPts val="0"/>
              </a:spcAft>
              <a:buFont typeface="Wingdings" pitchFamily="2" charset="2"/>
              <a:buNone/>
              <a:defRPr/>
            </a:pPr>
            <a:endParaRPr lang="en-US" sz="4000" dirty="0" smtClean="0"/>
          </a:p>
          <a:p>
            <a:pPr marL="0" indent="0" algn="ctr" fontAlgn="auto">
              <a:spcAft>
                <a:spcPts val="0"/>
              </a:spcAft>
              <a:buFont typeface="Wingdings" pitchFamily="2" charset="2"/>
              <a:buNone/>
              <a:defRPr/>
            </a:pPr>
            <a:endParaRPr lang="en-US" sz="4000" dirty="0" smtClean="0"/>
          </a:p>
          <a:p>
            <a:pPr marL="0" indent="0" algn="ctr" fontAlgn="auto">
              <a:spcAft>
                <a:spcPts val="0"/>
              </a:spcAft>
              <a:buFont typeface="Wingdings" pitchFamily="2" charset="2"/>
              <a:buNone/>
              <a:defRPr/>
            </a:pPr>
            <a:r>
              <a:rPr lang="en-US" sz="4000" dirty="0" smtClean="0"/>
              <a:t>“Put your heart, mind, intellect and soul even to your smallest acts.  This is the secret of success.”</a:t>
            </a:r>
          </a:p>
          <a:p>
            <a:pPr marL="0" indent="0" algn="ctr" fontAlgn="auto">
              <a:spcAft>
                <a:spcPts val="0"/>
              </a:spcAft>
              <a:buFont typeface="Wingdings" pitchFamily="2" charset="2"/>
              <a:buNone/>
              <a:defRPr/>
            </a:pPr>
            <a:endParaRPr lang="en-US" sz="4000" dirty="0" smtClean="0"/>
          </a:p>
          <a:p>
            <a:pPr marL="0" indent="0" algn="r" fontAlgn="auto">
              <a:spcAft>
                <a:spcPts val="0"/>
              </a:spcAft>
              <a:buFont typeface="Wingdings" pitchFamily="2" charset="2"/>
              <a:buNone/>
              <a:defRPr/>
            </a:pPr>
            <a:r>
              <a:rPr lang="en-US" sz="2400" dirty="0" smtClean="0"/>
              <a:t>Swami Sivanda</a:t>
            </a:r>
          </a:p>
        </p:txBody>
      </p:sp>
    </p:spTree>
  </p:cSld>
  <p:clrMapOvr>
    <a:masterClrMapping/>
  </p:clrMapOvr>
  <p:transition>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4000"/>
            <a:lum/>
          </a:blip>
          <a:srcRect/>
          <a:stretch>
            <a:fillRect l="-14000" r="-14000"/>
          </a:stretch>
        </a:blipFill>
        <a:effectLst/>
      </p:bgPr>
    </p:bg>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590550" y="266700"/>
            <a:ext cx="8324850" cy="1104900"/>
          </a:xfrm>
          <a:prstGeom prst="rect">
            <a:avLst/>
          </a:prstGeom>
          <a:solidFill>
            <a:schemeClr val="bg1">
              <a:alpha val="28000"/>
            </a:schemeClr>
          </a:solidFill>
          <a:ln w="9525">
            <a:noFill/>
            <a:miter lim="800000"/>
            <a:headEnd/>
            <a:tailEnd/>
          </a:ln>
          <a:effectLst>
            <a:outerShdw dist="35921" dir="2700000" algn="ctr" rotWithShape="0">
              <a:schemeClr val="bg2"/>
            </a:outerShdw>
          </a:effectLst>
        </p:spPr>
        <p:txBody>
          <a:bodyPr lIns="92075" tIns="46038" rIns="92075" bIns="46038" anchor="b"/>
          <a:lstStyle/>
          <a:p>
            <a:pPr fontAlgn="auto">
              <a:lnSpc>
                <a:spcPct val="80000"/>
              </a:lnSpc>
              <a:spcAft>
                <a:spcPts val="0"/>
              </a:spcAft>
              <a:defRPr/>
            </a:pPr>
            <a:r>
              <a:rPr lang="en-US" sz="4400" b="1" dirty="0">
                <a:effectLst>
                  <a:outerShdw blurRad="38100" dist="38100" dir="2700000" algn="tl">
                    <a:srgbClr val="000000">
                      <a:alpha val="43137"/>
                    </a:srgbClr>
                  </a:outerShdw>
                </a:effectLst>
                <a:latin typeface="Enchanted" pitchFamily="18" charset="0"/>
              </a:rPr>
              <a:t>Pathways From </a:t>
            </a:r>
            <a:br>
              <a:rPr lang="en-US" sz="4400" b="1" dirty="0">
                <a:effectLst>
                  <a:outerShdw blurRad="38100" dist="38100" dir="2700000" algn="tl">
                    <a:srgbClr val="000000">
                      <a:alpha val="43137"/>
                    </a:srgbClr>
                  </a:outerShdw>
                </a:effectLst>
                <a:latin typeface="Enchanted" pitchFamily="18" charset="0"/>
              </a:rPr>
            </a:br>
            <a:r>
              <a:rPr lang="en-US" sz="4400" b="1" dirty="0">
                <a:effectLst>
                  <a:outerShdw blurRad="38100" dist="38100" dir="2700000" algn="tl">
                    <a:srgbClr val="000000">
                      <a:alpha val="43137"/>
                    </a:srgbClr>
                  </a:outerShdw>
                </a:effectLst>
                <a:latin typeface="Enchanted" pitchFamily="18" charset="0"/>
              </a:rPr>
              <a:t>Mistakes to Learning</a:t>
            </a:r>
          </a:p>
        </p:txBody>
      </p:sp>
      <p:sp>
        <p:nvSpPr>
          <p:cNvPr id="126979" name="Rectangle 3"/>
          <p:cNvSpPr>
            <a:spLocks noChangeArrowheads="1"/>
          </p:cNvSpPr>
          <p:nvPr/>
        </p:nvSpPr>
        <p:spPr bwMode="auto">
          <a:xfrm>
            <a:off x="685800" y="1790700"/>
            <a:ext cx="8229600" cy="4381500"/>
          </a:xfrm>
          <a:prstGeom prst="rect">
            <a:avLst/>
          </a:prstGeom>
          <a:solidFill>
            <a:schemeClr val="bg1">
              <a:alpha val="27843"/>
            </a:schemeClr>
          </a:solidFill>
          <a:ln w="9525">
            <a:noFill/>
            <a:miter lim="800000"/>
            <a:headEnd/>
            <a:tailEnd/>
          </a:ln>
        </p:spPr>
        <p:txBody>
          <a:bodyPr lIns="92075" tIns="46038" rIns="92075" bIns="46038"/>
          <a:lstStyle/>
          <a:p>
            <a:pPr marL="342900" indent="-342900">
              <a:spcBef>
                <a:spcPct val="20000"/>
              </a:spcBef>
              <a:buClr>
                <a:schemeClr val="tx2"/>
              </a:buClr>
              <a:buSzPct val="90000"/>
              <a:buFont typeface="Wingdings" pitchFamily="2" charset="2"/>
              <a:buChar char="n"/>
            </a:pPr>
            <a:r>
              <a:rPr lang="en-US" sz="3200">
                <a:latin typeface="Enchanted" pitchFamily="18" charset="0"/>
              </a:rPr>
              <a:t>Take responsibility, not blame or a victim</a:t>
            </a:r>
          </a:p>
          <a:p>
            <a:pPr marL="342900" indent="-342900">
              <a:spcBef>
                <a:spcPct val="20000"/>
              </a:spcBef>
              <a:buClr>
                <a:schemeClr val="tx2"/>
              </a:buClr>
              <a:buSzPct val="90000"/>
              <a:buFont typeface="Wingdings" pitchFamily="2" charset="2"/>
              <a:buChar char="n"/>
            </a:pPr>
            <a:r>
              <a:rPr lang="en-US" sz="3200">
                <a:latin typeface="Enchanted" pitchFamily="18" charset="0"/>
              </a:rPr>
              <a:t>Confession/Forgiveness</a:t>
            </a:r>
          </a:p>
          <a:p>
            <a:pPr marL="342900" indent="-342900">
              <a:spcBef>
                <a:spcPct val="20000"/>
              </a:spcBef>
              <a:buClr>
                <a:schemeClr val="tx2"/>
              </a:buClr>
              <a:buSzPct val="90000"/>
              <a:buFont typeface="Wingdings" pitchFamily="2" charset="2"/>
              <a:buChar char="n"/>
            </a:pPr>
            <a:r>
              <a:rPr lang="en-US" sz="3200">
                <a:latin typeface="Enchanted" pitchFamily="18" charset="0"/>
              </a:rPr>
              <a:t>Deal with the pain</a:t>
            </a:r>
          </a:p>
          <a:p>
            <a:pPr marL="742950" lvl="1" indent="-285750">
              <a:spcBef>
                <a:spcPct val="20000"/>
              </a:spcBef>
              <a:buClr>
                <a:schemeClr val="tx2"/>
              </a:buClr>
              <a:buSzPct val="90000"/>
              <a:buFont typeface="Wingdings" pitchFamily="2" charset="2"/>
              <a:buChar char="n"/>
            </a:pPr>
            <a:r>
              <a:rPr lang="en-US" sz="3200">
                <a:latin typeface="Enchanted" pitchFamily="18" charset="0"/>
              </a:rPr>
              <a:t>Give it meaning</a:t>
            </a:r>
          </a:p>
          <a:p>
            <a:pPr marL="742950" lvl="1" indent="-285750">
              <a:spcBef>
                <a:spcPct val="20000"/>
              </a:spcBef>
              <a:buClr>
                <a:schemeClr val="tx2"/>
              </a:buClr>
              <a:buSzPct val="90000"/>
              <a:buFont typeface="Wingdings" pitchFamily="2" charset="2"/>
              <a:buChar char="n"/>
            </a:pPr>
            <a:r>
              <a:rPr lang="en-US" sz="3200">
                <a:latin typeface="Enchanted" pitchFamily="18" charset="0"/>
              </a:rPr>
              <a:t>Focus on the moment</a:t>
            </a:r>
          </a:p>
          <a:p>
            <a:pPr marL="342900" indent="-342900">
              <a:spcBef>
                <a:spcPct val="20000"/>
              </a:spcBef>
              <a:buClr>
                <a:schemeClr val="tx2"/>
              </a:buClr>
              <a:buSzPct val="90000"/>
              <a:buFont typeface="Wingdings" pitchFamily="2" charset="2"/>
              <a:buNone/>
            </a:pPr>
            <a:endParaRPr lang="en-US" sz="3200">
              <a:latin typeface="Enchanted" pitchFamily="18" charset="0"/>
            </a:endParaRPr>
          </a:p>
          <a:p>
            <a:pPr marL="342900" indent="-342900">
              <a:spcBef>
                <a:spcPct val="20000"/>
              </a:spcBef>
              <a:buClr>
                <a:schemeClr val="tx2"/>
              </a:buClr>
              <a:buSzPct val="90000"/>
              <a:buFont typeface="Wingdings" pitchFamily="2" charset="2"/>
              <a:buChar char="n"/>
            </a:pPr>
            <a:endParaRPr lang="en-US" sz="3200">
              <a:latin typeface="Enchanted" pitchFamily="18" charset="0"/>
            </a:endParaRPr>
          </a:p>
        </p:txBody>
      </p:sp>
      <p:sp>
        <p:nvSpPr>
          <p:cNvPr id="60420" name="Text Box 4"/>
          <p:cNvSpPr txBox="1">
            <a:spLocks noChangeArrowheads="1"/>
          </p:cNvSpPr>
          <p:nvPr/>
        </p:nvSpPr>
        <p:spPr bwMode="auto">
          <a:xfrm>
            <a:off x="685800" y="4703763"/>
            <a:ext cx="2262188" cy="1176337"/>
          </a:xfrm>
          <a:prstGeom prst="rect">
            <a:avLst/>
          </a:prstGeom>
          <a:noFill/>
          <a:ln w="12700">
            <a:noFill/>
            <a:miter lim="800000"/>
            <a:headEnd/>
            <a:tailEnd/>
          </a:ln>
        </p:spPr>
        <p:txBody>
          <a:bodyPr wrap="none">
            <a:spAutoFit/>
          </a:bodyPr>
          <a:lstStyle/>
          <a:p>
            <a:pPr marL="338138" indent="-338138">
              <a:spcBef>
                <a:spcPct val="20000"/>
              </a:spcBef>
              <a:buClr>
                <a:schemeClr val="tx2"/>
              </a:buClr>
              <a:buSzPct val="90000"/>
              <a:buFont typeface="Wingdings" pitchFamily="2" charset="2"/>
              <a:buChar char="n"/>
            </a:pPr>
            <a:r>
              <a:rPr lang="en-US" sz="3200">
                <a:latin typeface="Enchanted" pitchFamily="18" charset="0"/>
              </a:rPr>
              <a:t>Curiosity</a:t>
            </a:r>
          </a:p>
          <a:p>
            <a:pPr marL="338138" indent="-338138">
              <a:spcBef>
                <a:spcPct val="20000"/>
              </a:spcBef>
              <a:buClr>
                <a:schemeClr val="tx2"/>
              </a:buClr>
              <a:buSzPct val="90000"/>
              <a:buFont typeface="Wingdings" pitchFamily="2" charset="2"/>
              <a:buChar char="n"/>
            </a:pPr>
            <a:r>
              <a:rPr lang="en-US" sz="3200">
                <a:latin typeface="Enchanted" pitchFamily="18" charset="0"/>
              </a:rPr>
              <a:t>Optimism</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0420">
                                            <p:txEl>
                                              <p:pRg st="0" end="0"/>
                                            </p:txEl>
                                          </p:spTgt>
                                        </p:tgtEl>
                                        <p:attrNameLst>
                                          <p:attrName>style.visibility</p:attrName>
                                        </p:attrNameLst>
                                      </p:cBhvr>
                                      <p:to>
                                        <p:strVal val="visible"/>
                                      </p:to>
                                    </p:set>
                                    <p:anim calcmode="lin" valueType="num">
                                      <p:cBhvr additive="base">
                                        <p:cTn id="7" dur="500" fill="hold"/>
                                        <p:tgtEl>
                                          <p:spTgt spid="6042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042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0420">
                                            <p:txEl>
                                              <p:pRg st="1" end="1"/>
                                            </p:txEl>
                                          </p:spTgt>
                                        </p:tgtEl>
                                        <p:attrNameLst>
                                          <p:attrName>style.visibility</p:attrName>
                                        </p:attrNameLst>
                                      </p:cBhvr>
                                      <p:to>
                                        <p:strVal val="visible"/>
                                      </p:to>
                                    </p:set>
                                    <p:anim calcmode="lin" valueType="num">
                                      <p:cBhvr additive="base">
                                        <p:cTn id="13" dur="500" fill="hold"/>
                                        <p:tgtEl>
                                          <p:spTgt spid="6042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0420">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build="p" autoUpdateAnimBg="0"/>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128002" name="Rectangle 2"/>
          <p:cNvSpPr>
            <a:spLocks noChangeArrowheads="1"/>
          </p:cNvSpPr>
          <p:nvPr/>
        </p:nvSpPr>
        <p:spPr bwMode="auto">
          <a:xfrm>
            <a:off x="1143000" y="1524000"/>
            <a:ext cx="7772400" cy="5410200"/>
          </a:xfrm>
          <a:prstGeom prst="rect">
            <a:avLst/>
          </a:prstGeom>
          <a:noFill/>
          <a:ln w="9525">
            <a:noFill/>
            <a:miter lim="800000"/>
            <a:headEnd/>
            <a:tailEnd/>
          </a:ln>
        </p:spPr>
        <p:txBody>
          <a:bodyPr lIns="92075" tIns="46038" rIns="92075" bIns="46038"/>
          <a:lstStyle/>
          <a:p>
            <a:pPr>
              <a:spcBef>
                <a:spcPct val="20000"/>
              </a:spcBef>
              <a:buClr>
                <a:schemeClr val="tx2"/>
              </a:buClr>
              <a:buSzPct val="90000"/>
              <a:buFont typeface="Wingdings" pitchFamily="2" charset="2"/>
              <a:buNone/>
            </a:pPr>
            <a:r>
              <a:rPr lang="en-US" sz="3200">
                <a:solidFill>
                  <a:schemeClr val="bg1"/>
                </a:solidFill>
                <a:latin typeface="Enchanted" pitchFamily="18" charset="0"/>
              </a:rPr>
              <a:t>“Hope is a state of the mind, not of the world.  Hope, in this deep and powerful sense, is not the same as joy that things are going well, or willingness to invest in enterprises that are obviously heading for success, but rather an ability to work for something because it is good, not just because it stands a chance to succeed.”</a:t>
            </a:r>
          </a:p>
          <a:p>
            <a:pPr>
              <a:spcBef>
                <a:spcPct val="20000"/>
              </a:spcBef>
              <a:buClr>
                <a:schemeClr val="tx2"/>
              </a:buClr>
              <a:buSzPct val="90000"/>
              <a:buFont typeface="Wingdings" pitchFamily="2" charset="2"/>
              <a:buNone/>
            </a:pPr>
            <a:endParaRPr lang="en-US" sz="3200">
              <a:solidFill>
                <a:schemeClr val="bg1"/>
              </a:solidFill>
              <a:latin typeface="Enchanted" pitchFamily="18" charset="0"/>
            </a:endParaRPr>
          </a:p>
          <a:p>
            <a:pPr algn="r">
              <a:spcBef>
                <a:spcPct val="20000"/>
              </a:spcBef>
              <a:buClr>
                <a:schemeClr val="tx2"/>
              </a:buClr>
              <a:buSzPct val="90000"/>
              <a:buFont typeface="Wingdings" pitchFamily="2" charset="2"/>
              <a:buNone/>
            </a:pPr>
            <a:r>
              <a:rPr lang="en-US">
                <a:solidFill>
                  <a:schemeClr val="bg1"/>
                </a:solidFill>
                <a:latin typeface="Enchanted" pitchFamily="18" charset="0"/>
              </a:rPr>
              <a:t>Vaclav Havel</a:t>
            </a:r>
          </a:p>
        </p:txBody>
      </p:sp>
    </p:spTree>
  </p:cSld>
  <p:clrMapOvr>
    <a:masterClrMapping/>
  </p:clrMapOvr>
  <p:transition>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4000"/>
            <a:lum/>
          </a:blip>
          <a:srcRect/>
          <a:stretch>
            <a:fillRect l="-21000" r="-21000"/>
          </a:stretch>
        </a:blipFill>
        <a:effectLst/>
      </p:bgPr>
    </p:bg>
    <p:spTree>
      <p:nvGrpSpPr>
        <p:cNvPr id="1" name=""/>
        <p:cNvGrpSpPr/>
        <p:nvPr/>
      </p:nvGrpSpPr>
      <p:grpSpPr>
        <a:xfrm>
          <a:off x="0" y="0"/>
          <a:ext cx="0" cy="0"/>
          <a:chOff x="0" y="0"/>
          <a:chExt cx="0" cy="0"/>
        </a:xfrm>
      </p:grpSpPr>
      <p:sp>
        <p:nvSpPr>
          <p:cNvPr id="76802" name="Rectangle 2"/>
          <p:cNvSpPr>
            <a:spLocks noChangeArrowheads="1"/>
          </p:cNvSpPr>
          <p:nvPr/>
        </p:nvSpPr>
        <p:spPr bwMode="auto">
          <a:xfrm>
            <a:off x="590550" y="266700"/>
            <a:ext cx="8324850" cy="1104900"/>
          </a:xfrm>
          <a:prstGeom prst="rect">
            <a:avLst/>
          </a:prstGeom>
          <a:solidFill>
            <a:schemeClr val="bg1">
              <a:alpha val="28000"/>
            </a:schemeClr>
          </a:solidFill>
          <a:ln w="9525">
            <a:noFill/>
            <a:miter lim="800000"/>
            <a:headEnd/>
            <a:tailEnd/>
          </a:ln>
          <a:effectLst>
            <a:outerShdw dist="35921" dir="2700000" algn="ctr" rotWithShape="0">
              <a:schemeClr val="bg2"/>
            </a:outerShdw>
          </a:effectLst>
        </p:spPr>
        <p:txBody>
          <a:bodyPr lIns="92075" tIns="46038" rIns="92075" bIns="46038" anchor="b"/>
          <a:lstStyle/>
          <a:p>
            <a:pPr fontAlgn="auto">
              <a:lnSpc>
                <a:spcPct val="80000"/>
              </a:lnSpc>
              <a:spcAft>
                <a:spcPts val="0"/>
              </a:spcAft>
              <a:defRPr/>
            </a:pPr>
            <a:r>
              <a:rPr lang="en-US" sz="4400" b="1" dirty="0">
                <a:effectLst>
                  <a:outerShdw blurRad="38100" dist="38100" dir="2700000" algn="tl">
                    <a:srgbClr val="000000">
                      <a:alpha val="43137"/>
                    </a:srgbClr>
                  </a:outerShdw>
                </a:effectLst>
                <a:latin typeface="Enchanted" pitchFamily="18" charset="0"/>
              </a:rPr>
              <a:t>Pathways From </a:t>
            </a:r>
            <a:br>
              <a:rPr lang="en-US" sz="4400" b="1" dirty="0">
                <a:effectLst>
                  <a:outerShdw blurRad="38100" dist="38100" dir="2700000" algn="tl">
                    <a:srgbClr val="000000">
                      <a:alpha val="43137"/>
                    </a:srgbClr>
                  </a:outerShdw>
                </a:effectLst>
                <a:latin typeface="Enchanted" pitchFamily="18" charset="0"/>
              </a:rPr>
            </a:br>
            <a:r>
              <a:rPr lang="en-US" sz="4400" b="1" dirty="0">
                <a:effectLst>
                  <a:outerShdw blurRad="38100" dist="38100" dir="2700000" algn="tl">
                    <a:srgbClr val="000000">
                      <a:alpha val="43137"/>
                    </a:srgbClr>
                  </a:outerShdw>
                </a:effectLst>
                <a:latin typeface="Enchanted" pitchFamily="18" charset="0"/>
              </a:rPr>
              <a:t>Mistakes to Learning</a:t>
            </a:r>
          </a:p>
        </p:txBody>
      </p:sp>
      <p:sp>
        <p:nvSpPr>
          <p:cNvPr id="129027" name="Rectangle 3"/>
          <p:cNvSpPr>
            <a:spLocks noChangeArrowheads="1"/>
          </p:cNvSpPr>
          <p:nvPr/>
        </p:nvSpPr>
        <p:spPr bwMode="auto">
          <a:xfrm>
            <a:off x="685800" y="1790700"/>
            <a:ext cx="8229600" cy="4762500"/>
          </a:xfrm>
          <a:prstGeom prst="rect">
            <a:avLst/>
          </a:prstGeom>
          <a:solidFill>
            <a:schemeClr val="bg1">
              <a:alpha val="27843"/>
            </a:schemeClr>
          </a:solidFill>
          <a:ln w="9525">
            <a:noFill/>
            <a:miter lim="800000"/>
            <a:headEnd/>
            <a:tailEnd/>
          </a:ln>
        </p:spPr>
        <p:txBody>
          <a:bodyPr lIns="92075" tIns="46038" rIns="92075" bIns="46038"/>
          <a:lstStyle/>
          <a:p>
            <a:pPr marL="342900" indent="-342900">
              <a:spcBef>
                <a:spcPct val="20000"/>
              </a:spcBef>
              <a:buClr>
                <a:schemeClr val="tx2"/>
              </a:buClr>
              <a:buSzPct val="90000"/>
              <a:buFont typeface="Wingdings" pitchFamily="2" charset="2"/>
              <a:buChar char="n"/>
            </a:pPr>
            <a:r>
              <a:rPr lang="en-US" sz="3200">
                <a:latin typeface="Enchanted" pitchFamily="18" charset="0"/>
              </a:rPr>
              <a:t>Take responsibility, not blame or a victim</a:t>
            </a:r>
          </a:p>
          <a:p>
            <a:pPr marL="342900" indent="-342900">
              <a:spcBef>
                <a:spcPct val="20000"/>
              </a:spcBef>
              <a:buClr>
                <a:schemeClr val="tx2"/>
              </a:buClr>
              <a:buSzPct val="90000"/>
              <a:buFont typeface="Wingdings" pitchFamily="2" charset="2"/>
              <a:buChar char="n"/>
            </a:pPr>
            <a:r>
              <a:rPr lang="en-US" sz="3200">
                <a:latin typeface="Enchanted" pitchFamily="18" charset="0"/>
              </a:rPr>
              <a:t>Confession/Forgiveness</a:t>
            </a:r>
          </a:p>
          <a:p>
            <a:pPr marL="342900" indent="-342900">
              <a:spcBef>
                <a:spcPct val="20000"/>
              </a:spcBef>
              <a:buClr>
                <a:schemeClr val="tx2"/>
              </a:buClr>
              <a:buSzPct val="90000"/>
              <a:buFont typeface="Wingdings" pitchFamily="2" charset="2"/>
              <a:buChar char="n"/>
            </a:pPr>
            <a:r>
              <a:rPr lang="en-US" sz="3200">
                <a:latin typeface="Enchanted" pitchFamily="18" charset="0"/>
              </a:rPr>
              <a:t>Deal with the pain</a:t>
            </a:r>
          </a:p>
          <a:p>
            <a:pPr marL="742950" lvl="1" indent="-285750">
              <a:spcBef>
                <a:spcPct val="20000"/>
              </a:spcBef>
              <a:buClr>
                <a:schemeClr val="tx2"/>
              </a:buClr>
              <a:buSzPct val="90000"/>
              <a:buFont typeface="Wingdings" pitchFamily="2" charset="2"/>
              <a:buChar char="n"/>
            </a:pPr>
            <a:r>
              <a:rPr lang="en-US" sz="3200">
                <a:latin typeface="Enchanted" pitchFamily="18" charset="0"/>
              </a:rPr>
              <a:t>Give it meaning</a:t>
            </a:r>
          </a:p>
          <a:p>
            <a:pPr marL="742950" lvl="1" indent="-285750">
              <a:spcBef>
                <a:spcPct val="20000"/>
              </a:spcBef>
              <a:buClr>
                <a:schemeClr val="tx2"/>
              </a:buClr>
              <a:buSzPct val="90000"/>
              <a:buFont typeface="Wingdings" pitchFamily="2" charset="2"/>
              <a:buChar char="n"/>
            </a:pPr>
            <a:r>
              <a:rPr lang="en-US" sz="3200">
                <a:latin typeface="Enchanted" pitchFamily="18" charset="0"/>
              </a:rPr>
              <a:t>Focus on the moment</a:t>
            </a:r>
          </a:p>
          <a:p>
            <a:pPr marL="342900" indent="-342900">
              <a:spcBef>
                <a:spcPct val="20000"/>
              </a:spcBef>
              <a:buClr>
                <a:schemeClr val="tx2"/>
              </a:buClr>
              <a:buSzPct val="90000"/>
              <a:buFont typeface="Wingdings" pitchFamily="2" charset="2"/>
              <a:buChar char="n"/>
            </a:pPr>
            <a:r>
              <a:rPr lang="en-US" sz="3200">
                <a:latin typeface="Enchanted" pitchFamily="18" charset="0"/>
              </a:rPr>
              <a:t>Curiosity</a:t>
            </a:r>
          </a:p>
          <a:p>
            <a:pPr marL="342900" indent="-342900">
              <a:spcBef>
                <a:spcPct val="20000"/>
              </a:spcBef>
              <a:buClr>
                <a:schemeClr val="tx2"/>
              </a:buClr>
              <a:buSzPct val="90000"/>
              <a:buFont typeface="Wingdings" pitchFamily="2" charset="2"/>
              <a:buChar char="n"/>
            </a:pPr>
            <a:r>
              <a:rPr lang="en-US" sz="3200">
                <a:latin typeface="Enchanted" pitchFamily="18" charset="0"/>
              </a:rPr>
              <a:t>Optimism</a:t>
            </a:r>
          </a:p>
          <a:p>
            <a:pPr marL="342900" indent="-342900">
              <a:spcBef>
                <a:spcPct val="20000"/>
              </a:spcBef>
              <a:buClr>
                <a:schemeClr val="tx2"/>
              </a:buClr>
              <a:buSzPct val="90000"/>
              <a:buFont typeface="Wingdings" pitchFamily="2" charset="2"/>
              <a:buNone/>
            </a:pPr>
            <a:endParaRPr lang="en-US" sz="3200">
              <a:latin typeface="Enchanted" pitchFamily="18" charset="0"/>
            </a:endParaRPr>
          </a:p>
          <a:p>
            <a:pPr marL="342900" indent="-342900">
              <a:spcBef>
                <a:spcPct val="20000"/>
              </a:spcBef>
              <a:buClr>
                <a:schemeClr val="tx2"/>
              </a:buClr>
              <a:buSzPct val="90000"/>
              <a:buFont typeface="Wingdings" pitchFamily="2" charset="2"/>
              <a:buChar char="n"/>
            </a:pPr>
            <a:endParaRPr lang="en-US" sz="3200">
              <a:latin typeface="Enchanted" pitchFamily="18" charset="0"/>
            </a:endParaRPr>
          </a:p>
        </p:txBody>
      </p:sp>
      <p:sp>
        <p:nvSpPr>
          <p:cNvPr id="76804" name="Text Box 4"/>
          <p:cNvSpPr txBox="1">
            <a:spLocks noChangeArrowheads="1"/>
          </p:cNvSpPr>
          <p:nvPr/>
        </p:nvSpPr>
        <p:spPr bwMode="auto">
          <a:xfrm>
            <a:off x="685800" y="5897563"/>
            <a:ext cx="1912938" cy="579437"/>
          </a:xfrm>
          <a:prstGeom prst="rect">
            <a:avLst/>
          </a:prstGeom>
          <a:noFill/>
          <a:ln w="12700">
            <a:noFill/>
            <a:miter lim="800000"/>
            <a:headEnd/>
            <a:tailEnd/>
          </a:ln>
        </p:spPr>
        <p:txBody>
          <a:bodyPr wrap="none">
            <a:spAutoFit/>
          </a:bodyPr>
          <a:lstStyle/>
          <a:p>
            <a:pPr marL="338138" indent="-338138">
              <a:spcBef>
                <a:spcPct val="20000"/>
              </a:spcBef>
              <a:buClr>
                <a:schemeClr val="tx2"/>
              </a:buClr>
              <a:buSzPct val="90000"/>
              <a:buFont typeface="Wingdings" pitchFamily="2" charset="2"/>
              <a:buChar char="n"/>
            </a:pPr>
            <a:r>
              <a:rPr lang="en-US" sz="3200">
                <a:latin typeface="Enchanted" pitchFamily="18" charset="0"/>
              </a:rPr>
              <a:t>Support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804">
                                            <p:txEl>
                                              <p:pRg st="0" end="0"/>
                                            </p:txEl>
                                          </p:spTgt>
                                        </p:tgtEl>
                                        <p:attrNameLst>
                                          <p:attrName>style.visibility</p:attrName>
                                        </p:attrNameLst>
                                      </p:cBhvr>
                                      <p:to>
                                        <p:strVal val="visible"/>
                                      </p:to>
                                    </p:set>
                                    <p:anim calcmode="lin" valueType="num">
                                      <p:cBhvr additive="base">
                                        <p:cTn id="7" dur="500" fill="hold"/>
                                        <p:tgtEl>
                                          <p:spTgt spid="7680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680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build="p"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2467" name="Rectangle 3"/>
          <p:cNvSpPr>
            <a:spLocks noGrp="1" noChangeArrowheads="1"/>
          </p:cNvSpPr>
          <p:nvPr>
            <p:ph idx="1"/>
          </p:nvPr>
        </p:nvSpPr>
        <p:spPr>
          <a:xfrm>
            <a:off x="609600" y="1447800"/>
            <a:ext cx="7772400" cy="2667000"/>
          </a:xfrm>
        </p:spPr>
        <p:txBody>
          <a:bodyPr/>
          <a:lstStyle/>
          <a:p>
            <a:pPr marL="0" indent="0" algn="ctr" fontAlgn="auto">
              <a:lnSpc>
                <a:spcPct val="90000"/>
              </a:lnSpc>
              <a:spcAft>
                <a:spcPts val="0"/>
              </a:spcAft>
              <a:buFont typeface="Wingdings" pitchFamily="2" charset="2"/>
              <a:buNone/>
              <a:defRPr/>
            </a:pPr>
            <a:r>
              <a:rPr lang="en-US" sz="3600" dirty="0" smtClean="0"/>
              <a:t>“If you are very, very careful,</a:t>
            </a:r>
          </a:p>
          <a:p>
            <a:pPr marL="0" indent="0" algn="ctr" fontAlgn="auto">
              <a:lnSpc>
                <a:spcPct val="90000"/>
              </a:lnSpc>
              <a:spcAft>
                <a:spcPts val="0"/>
              </a:spcAft>
              <a:buFont typeface="Wingdings" pitchFamily="2" charset="2"/>
              <a:buNone/>
              <a:defRPr/>
            </a:pPr>
            <a:r>
              <a:rPr lang="en-US" sz="3600" dirty="0" smtClean="0"/>
              <a:t>nothing good</a:t>
            </a:r>
            <a:br>
              <a:rPr lang="en-US" sz="3600" dirty="0" smtClean="0"/>
            </a:br>
            <a:r>
              <a:rPr lang="en-US" sz="3600" dirty="0" smtClean="0"/>
              <a:t>or bad will ever happen to you.”</a:t>
            </a:r>
          </a:p>
          <a:p>
            <a:pPr marL="0" indent="0" algn="ctr" fontAlgn="auto">
              <a:lnSpc>
                <a:spcPct val="90000"/>
              </a:lnSpc>
              <a:spcAft>
                <a:spcPts val="0"/>
              </a:spcAft>
              <a:buFont typeface="Wingdings" pitchFamily="2" charset="2"/>
              <a:buNone/>
              <a:defRPr/>
            </a:pPr>
            <a:endParaRPr lang="en-US" sz="3600" dirty="0" smtClean="0"/>
          </a:p>
          <a:p>
            <a:pPr marL="0" indent="0" algn="r" fontAlgn="auto">
              <a:lnSpc>
                <a:spcPct val="90000"/>
              </a:lnSpc>
              <a:spcAft>
                <a:spcPts val="0"/>
              </a:spcAft>
              <a:buFont typeface="Wingdings" pitchFamily="2" charset="2"/>
              <a:buNone/>
              <a:defRPr/>
            </a:pPr>
            <a:r>
              <a:rPr lang="en-US" sz="2000" dirty="0" smtClean="0"/>
              <a:t>Anonymous</a:t>
            </a:r>
          </a:p>
        </p:txBody>
      </p:sp>
    </p:spTree>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5000" b="-25000"/>
          </a:stretch>
        </a:blipFill>
        <a:effectLst/>
      </p:bgPr>
    </p:bg>
    <p:spTree>
      <p:nvGrpSpPr>
        <p:cNvPr id="1" name=""/>
        <p:cNvGrpSpPr/>
        <p:nvPr/>
      </p:nvGrpSpPr>
      <p:grpSpPr>
        <a:xfrm>
          <a:off x="0" y="0"/>
          <a:ext cx="0" cy="0"/>
          <a:chOff x="0" y="0"/>
          <a:chExt cx="0" cy="0"/>
        </a:xfrm>
      </p:grpSpPr>
      <p:sp>
        <p:nvSpPr>
          <p:cNvPr id="131074" name="Rectangle 3"/>
          <p:cNvSpPr txBox="1">
            <a:spLocks noChangeArrowheads="1"/>
          </p:cNvSpPr>
          <p:nvPr/>
        </p:nvSpPr>
        <p:spPr bwMode="auto">
          <a:xfrm>
            <a:off x="304800" y="0"/>
            <a:ext cx="7772400" cy="2667000"/>
          </a:xfrm>
          <a:prstGeom prst="rect">
            <a:avLst/>
          </a:prstGeom>
          <a:noFill/>
          <a:ln w="9525">
            <a:noFill/>
            <a:miter lim="800000"/>
            <a:headEnd/>
            <a:tailEnd/>
          </a:ln>
        </p:spPr>
        <p:txBody>
          <a:bodyPr/>
          <a:lstStyle/>
          <a:p>
            <a:pPr algn="ctr">
              <a:spcBef>
                <a:spcPct val="20000"/>
              </a:spcBef>
              <a:buClr>
                <a:schemeClr val="tx2"/>
              </a:buClr>
              <a:buSzPct val="90000"/>
              <a:buFont typeface="Wingdings" pitchFamily="2" charset="2"/>
              <a:buNone/>
            </a:pPr>
            <a:r>
              <a:rPr lang="en-US" sz="4400" b="1">
                <a:solidFill>
                  <a:schemeClr val="bg1"/>
                </a:solidFill>
                <a:latin typeface="Enchanted" pitchFamily="18" charset="0"/>
              </a:rPr>
              <a:t>Do you want to value </a:t>
            </a:r>
          </a:p>
          <a:p>
            <a:pPr algn="ctr">
              <a:spcBef>
                <a:spcPct val="20000"/>
              </a:spcBef>
              <a:buClr>
                <a:schemeClr val="tx2"/>
              </a:buClr>
              <a:buSzPct val="90000"/>
              <a:buFont typeface="Wingdings" pitchFamily="2" charset="2"/>
              <a:buNone/>
            </a:pPr>
            <a:r>
              <a:rPr lang="en-US" sz="4400" b="1">
                <a:solidFill>
                  <a:schemeClr val="bg1"/>
                </a:solidFill>
                <a:latin typeface="Enchanted" pitchFamily="18" charset="0"/>
              </a:rPr>
              <a:t/>
            </a:r>
            <a:br>
              <a:rPr lang="en-US" sz="4400" b="1">
                <a:solidFill>
                  <a:schemeClr val="bg1"/>
                </a:solidFill>
                <a:latin typeface="Enchanted" pitchFamily="18" charset="0"/>
              </a:rPr>
            </a:br>
            <a:r>
              <a:rPr lang="en-US" sz="4400" b="1">
                <a:solidFill>
                  <a:schemeClr val="bg1"/>
                </a:solidFill>
                <a:latin typeface="Enchanted" pitchFamily="18" charset="0"/>
              </a:rPr>
              <a:t>what you are achieving</a:t>
            </a:r>
          </a:p>
          <a:p>
            <a:pPr algn="ctr">
              <a:spcBef>
                <a:spcPct val="20000"/>
              </a:spcBef>
              <a:buClr>
                <a:schemeClr val="tx2"/>
              </a:buClr>
              <a:buSzPct val="90000"/>
              <a:buFont typeface="Wingdings" pitchFamily="2" charset="2"/>
              <a:buNone/>
            </a:pPr>
            <a:r>
              <a:rPr lang="en-US" sz="4400" b="1">
                <a:solidFill>
                  <a:schemeClr val="bg1"/>
                </a:solidFill>
                <a:latin typeface="Enchanted" pitchFamily="18" charset="0"/>
              </a:rPr>
              <a:t>or</a:t>
            </a:r>
          </a:p>
          <a:p>
            <a:pPr algn="ctr">
              <a:spcBef>
                <a:spcPct val="20000"/>
              </a:spcBef>
              <a:buClr>
                <a:schemeClr val="tx2"/>
              </a:buClr>
              <a:buSzPct val="90000"/>
              <a:buFont typeface="Wingdings" pitchFamily="2" charset="2"/>
              <a:buNone/>
            </a:pPr>
            <a:r>
              <a:rPr lang="en-US" sz="4400" b="1">
                <a:solidFill>
                  <a:schemeClr val="bg1"/>
                </a:solidFill>
                <a:latin typeface="Enchanted" pitchFamily="18" charset="0"/>
              </a:rPr>
              <a:t>how high you are reaching?</a:t>
            </a: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2000" y="3276600"/>
            <a:ext cx="7772400" cy="1500188"/>
          </a:xfrm>
        </p:spPr>
        <p:txBody>
          <a:bodyPr>
            <a:noAutofit/>
          </a:bodyPr>
          <a:lstStyle/>
          <a:p>
            <a:pPr fontAlgn="auto">
              <a:spcAft>
                <a:spcPts val="0"/>
              </a:spcAft>
              <a:buFont typeface="Arial" pitchFamily="34" charset="0"/>
              <a:buNone/>
              <a:defRPr/>
            </a:pPr>
            <a:r>
              <a:rPr lang="en-US" sz="3200" dirty="0" smtClean="0">
                <a:solidFill>
                  <a:schemeClr val="bg1"/>
                </a:solidFill>
              </a:rPr>
              <a:t>The ultimate measure of a person is not where he or she stands in moments of comfort and convenience, but where he or she stands at times of challenge and controversy.</a:t>
            </a:r>
          </a:p>
          <a:p>
            <a:pPr fontAlgn="auto">
              <a:spcAft>
                <a:spcPts val="0"/>
              </a:spcAft>
              <a:buFont typeface="Arial" pitchFamily="34" charset="0"/>
              <a:buNone/>
              <a:defRPr/>
            </a:pPr>
            <a:endParaRPr lang="en-US" sz="3200" dirty="0" smtClean="0">
              <a:solidFill>
                <a:schemeClr val="bg1"/>
              </a:solidFill>
            </a:endParaRPr>
          </a:p>
          <a:p>
            <a:pPr algn="r" fontAlgn="auto">
              <a:spcAft>
                <a:spcPts val="0"/>
              </a:spcAft>
              <a:buFont typeface="Arial" pitchFamily="34" charset="0"/>
              <a:buNone/>
              <a:defRPr/>
            </a:pPr>
            <a:r>
              <a:rPr lang="en-US" sz="2400" dirty="0" smtClean="0">
                <a:solidFill>
                  <a:schemeClr val="bg1"/>
                </a:solidFill>
              </a:rPr>
              <a:t>Martin Luther King, Jr.</a:t>
            </a:r>
            <a:endParaRPr lang="en-US" sz="24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39999">
              <a:srgbClr val="85C2FF"/>
            </a:gs>
            <a:gs pos="70000">
              <a:srgbClr val="C4D6EB"/>
            </a:gs>
            <a:gs pos="100000">
              <a:srgbClr val="FFEBFA"/>
            </a:gs>
            <a:gs pos="100000">
              <a:srgbClr val="FFEBFA"/>
            </a:gs>
          </a:gsLst>
          <a:path path="shape">
            <a:fillToRect l="50000" t="50000" r="50000" b="50000"/>
          </a:path>
        </a:gradFill>
        <a:effectLst/>
      </p:bgPr>
    </p:bg>
    <p:spTree>
      <p:nvGrpSpPr>
        <p:cNvPr id="1" name=""/>
        <p:cNvGrpSpPr/>
        <p:nvPr/>
      </p:nvGrpSpPr>
      <p:grpSpPr>
        <a:xfrm>
          <a:off x="0" y="0"/>
          <a:ext cx="0" cy="0"/>
          <a:chOff x="0" y="0"/>
          <a:chExt cx="0" cy="0"/>
        </a:xfrm>
      </p:grpSpPr>
      <p:sp>
        <p:nvSpPr>
          <p:cNvPr id="132098" name="Rectangle 4"/>
          <p:cNvSpPr>
            <a:spLocks noChangeArrowheads="1"/>
          </p:cNvSpPr>
          <p:nvPr/>
        </p:nvSpPr>
        <p:spPr bwMode="auto">
          <a:xfrm>
            <a:off x="1371600" y="2438400"/>
            <a:ext cx="7239000" cy="990600"/>
          </a:xfrm>
          <a:prstGeom prst="rect">
            <a:avLst/>
          </a:prstGeom>
          <a:solidFill>
            <a:schemeClr val="accent1"/>
          </a:solidFill>
          <a:ln w="9525">
            <a:miter lim="800000"/>
            <a:headEnd/>
            <a:tailEnd/>
          </a:ln>
          <a:scene3d>
            <a:camera prst="legacyObliqueTopRight"/>
            <a:lightRig rig="legacyFlat4" dir="b"/>
          </a:scene3d>
          <a:sp3d extrusionH="430200" prstMaterial="legacyMatte">
            <a:bevelT w="13500" h="13500" prst="angle"/>
            <a:bevelB w="13500" h="13500" prst="angle"/>
            <a:extrusionClr>
              <a:schemeClr val="accent1"/>
            </a:extrusionClr>
          </a:sp3d>
        </p:spPr>
        <p:txBody>
          <a:bodyPr wrap="none" anchor="ctr">
            <a:flatTx/>
          </a:bodyPr>
          <a:lstStyle/>
          <a:p>
            <a:endParaRPr lang="en-US">
              <a:latin typeface="Calibri" pitchFamily="34" charset="0"/>
            </a:endParaRPr>
          </a:p>
        </p:txBody>
      </p:sp>
      <p:sp>
        <p:nvSpPr>
          <p:cNvPr id="64514" name="Rectangle 2"/>
          <p:cNvSpPr>
            <a:spLocks noChangeArrowheads="1"/>
          </p:cNvSpPr>
          <p:nvPr/>
        </p:nvSpPr>
        <p:spPr bwMode="auto">
          <a:xfrm>
            <a:off x="1143000" y="990600"/>
            <a:ext cx="7772400" cy="5181600"/>
          </a:xfrm>
          <a:prstGeom prst="rect">
            <a:avLst/>
          </a:prstGeom>
          <a:noFill/>
          <a:ln w="9525">
            <a:noFill/>
            <a:miter lim="800000"/>
            <a:headEnd/>
            <a:tailEnd/>
          </a:ln>
        </p:spPr>
        <p:txBody>
          <a:bodyPr lIns="92075" tIns="46038" rIns="92075" bIns="46038"/>
          <a:lstStyle/>
          <a:p>
            <a:pPr algn="ctr">
              <a:spcBef>
                <a:spcPct val="20000"/>
              </a:spcBef>
              <a:buClr>
                <a:schemeClr val="tx2"/>
              </a:buClr>
              <a:buSzPct val="90000"/>
              <a:buFont typeface="Wingdings" pitchFamily="2" charset="2"/>
              <a:buNone/>
            </a:pPr>
            <a:endParaRPr lang="en-US" sz="4000">
              <a:latin typeface="Enchanted" pitchFamily="18" charset="0"/>
            </a:endParaRPr>
          </a:p>
          <a:p>
            <a:pPr algn="ctr">
              <a:spcBef>
                <a:spcPct val="20000"/>
              </a:spcBef>
              <a:buClr>
                <a:schemeClr val="tx2"/>
              </a:buClr>
              <a:buSzPct val="90000"/>
              <a:buFont typeface="Wingdings" pitchFamily="2" charset="2"/>
              <a:buNone/>
            </a:pPr>
            <a:endParaRPr lang="en-US" sz="4000">
              <a:latin typeface="Enchanted" pitchFamily="18" charset="0"/>
            </a:endParaRPr>
          </a:p>
          <a:p>
            <a:pPr algn="ctr">
              <a:spcBef>
                <a:spcPct val="20000"/>
              </a:spcBef>
              <a:buClr>
                <a:schemeClr val="tx2"/>
              </a:buClr>
              <a:buSzPct val="90000"/>
              <a:buFont typeface="Wingdings" pitchFamily="2" charset="2"/>
              <a:buNone/>
            </a:pPr>
            <a:r>
              <a:rPr lang="en-US" sz="4800" b="1">
                <a:solidFill>
                  <a:schemeClr val="bg1"/>
                </a:solidFill>
                <a:latin typeface="Enchanted" pitchFamily="18" charset="0"/>
              </a:rPr>
              <a:t>Beethoven was a “failure.”</a:t>
            </a:r>
          </a:p>
          <a:p>
            <a:pPr algn="ctr">
              <a:spcBef>
                <a:spcPct val="20000"/>
              </a:spcBef>
              <a:buClr>
                <a:schemeClr val="tx2"/>
              </a:buClr>
              <a:buSzPct val="90000"/>
              <a:buFont typeface="Wingdings" pitchFamily="2" charset="2"/>
              <a:buNone/>
            </a:pPr>
            <a:endParaRPr lang="en-US" sz="4800">
              <a:latin typeface="Enchanted" pitchFamily="18" charset="0"/>
            </a:endParaRPr>
          </a:p>
          <a:p>
            <a:pPr algn="ctr">
              <a:spcBef>
                <a:spcPct val="20000"/>
              </a:spcBef>
              <a:buClr>
                <a:schemeClr val="tx2"/>
              </a:buClr>
              <a:buSzPct val="90000"/>
              <a:buFont typeface="Wingdings" pitchFamily="2" charset="2"/>
              <a:buNone/>
            </a:pPr>
            <a:r>
              <a:rPr lang="en-US" sz="4000">
                <a:latin typeface="Enchanted" pitchFamily="18" charset="0"/>
              </a:rPr>
              <a:t>His life’s goal was to create music to “transcend fate.”</a:t>
            </a:r>
            <a:endParaRPr lang="en-US">
              <a:latin typeface="Enchanted"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64514">
                                            <p:txEl>
                                              <p:pRg st="2" end="2"/>
                                            </p:txEl>
                                          </p:spTgt>
                                        </p:tgtEl>
                                        <p:attrNameLst>
                                          <p:attrName>style.visibility</p:attrName>
                                        </p:attrNameLst>
                                      </p:cBhvr>
                                      <p:to>
                                        <p:strVal val="visible"/>
                                      </p:to>
                                    </p:set>
                                    <p:anim calcmode="lin" valueType="num">
                                      <p:cBhvr>
                                        <p:cTn id="7" dur="500" fill="hold"/>
                                        <p:tgtEl>
                                          <p:spTgt spid="64514">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64514">
                                            <p:txEl>
                                              <p:pRg st="2" end="2"/>
                                            </p:txEl>
                                          </p:spTgt>
                                        </p:tgtEl>
                                        <p:attrNameLst>
                                          <p:attrName>ppt_h</p:attrName>
                                        </p:attrNameLst>
                                      </p:cBhvr>
                                      <p:tavLst>
                                        <p:tav tm="0">
                                          <p:val>
                                            <p:fltVal val="0"/>
                                          </p:val>
                                        </p:tav>
                                        <p:tav tm="100000">
                                          <p:val>
                                            <p:strVal val="#ppt_h"/>
                                          </p:val>
                                        </p:tav>
                                      </p:tavLst>
                                    </p:anim>
                                    <p:anim calcmode="lin" valueType="num">
                                      <p:cBhvr>
                                        <p:cTn id="9" dur="500" fill="hold"/>
                                        <p:tgtEl>
                                          <p:spTgt spid="64514">
                                            <p:txEl>
                                              <p:pRg st="2" end="2"/>
                                            </p:txEl>
                                          </p:spTgt>
                                        </p:tgtEl>
                                        <p:attrNameLst>
                                          <p:attrName>ppt_x</p:attrName>
                                        </p:attrNameLst>
                                      </p:cBhvr>
                                      <p:tavLst>
                                        <p:tav tm="0">
                                          <p:val>
                                            <p:fltVal val="0.5"/>
                                          </p:val>
                                        </p:tav>
                                        <p:tav tm="100000">
                                          <p:val>
                                            <p:strVal val="#ppt_x"/>
                                          </p:val>
                                        </p:tav>
                                      </p:tavLst>
                                    </p:anim>
                                    <p:anim calcmode="lin" valueType="num">
                                      <p:cBhvr>
                                        <p:cTn id="10" dur="500" fill="hold"/>
                                        <p:tgtEl>
                                          <p:spTgt spid="64514">
                                            <p:txEl>
                                              <p:pRg st="2" end="2"/>
                                            </p:txEl>
                                          </p:spTgt>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528" fill="hold" grpId="0" nodeType="clickEffect">
                                  <p:stCondLst>
                                    <p:cond delay="0"/>
                                  </p:stCondLst>
                                  <p:childTnLst>
                                    <p:set>
                                      <p:cBhvr>
                                        <p:cTn id="14" dur="1" fill="hold">
                                          <p:stCondLst>
                                            <p:cond delay="0"/>
                                          </p:stCondLst>
                                        </p:cTn>
                                        <p:tgtEl>
                                          <p:spTgt spid="64514">
                                            <p:txEl>
                                              <p:pRg st="4" end="4"/>
                                            </p:txEl>
                                          </p:spTgt>
                                        </p:tgtEl>
                                        <p:attrNameLst>
                                          <p:attrName>style.visibility</p:attrName>
                                        </p:attrNameLst>
                                      </p:cBhvr>
                                      <p:to>
                                        <p:strVal val="visible"/>
                                      </p:to>
                                    </p:set>
                                    <p:anim calcmode="lin" valueType="num">
                                      <p:cBhvr>
                                        <p:cTn id="15" dur="500" fill="hold"/>
                                        <p:tgtEl>
                                          <p:spTgt spid="64514">
                                            <p:txEl>
                                              <p:pRg st="4" end="4"/>
                                            </p:txEl>
                                          </p:spTgt>
                                        </p:tgtEl>
                                        <p:attrNameLst>
                                          <p:attrName>ppt_w</p:attrName>
                                        </p:attrNameLst>
                                      </p:cBhvr>
                                      <p:tavLst>
                                        <p:tav tm="0">
                                          <p:val>
                                            <p:fltVal val="0"/>
                                          </p:val>
                                        </p:tav>
                                        <p:tav tm="100000">
                                          <p:val>
                                            <p:strVal val="#ppt_w"/>
                                          </p:val>
                                        </p:tav>
                                      </p:tavLst>
                                    </p:anim>
                                    <p:anim calcmode="lin" valueType="num">
                                      <p:cBhvr>
                                        <p:cTn id="16" dur="500" fill="hold"/>
                                        <p:tgtEl>
                                          <p:spTgt spid="64514">
                                            <p:txEl>
                                              <p:pRg st="4" end="4"/>
                                            </p:txEl>
                                          </p:spTgt>
                                        </p:tgtEl>
                                        <p:attrNameLst>
                                          <p:attrName>ppt_h</p:attrName>
                                        </p:attrNameLst>
                                      </p:cBhvr>
                                      <p:tavLst>
                                        <p:tav tm="0">
                                          <p:val>
                                            <p:fltVal val="0"/>
                                          </p:val>
                                        </p:tav>
                                        <p:tav tm="100000">
                                          <p:val>
                                            <p:strVal val="#ppt_h"/>
                                          </p:val>
                                        </p:tav>
                                      </p:tavLst>
                                    </p:anim>
                                    <p:anim calcmode="lin" valueType="num">
                                      <p:cBhvr>
                                        <p:cTn id="17" dur="500" fill="hold"/>
                                        <p:tgtEl>
                                          <p:spTgt spid="64514">
                                            <p:txEl>
                                              <p:pRg st="4" end="4"/>
                                            </p:txEl>
                                          </p:spTgt>
                                        </p:tgtEl>
                                        <p:attrNameLst>
                                          <p:attrName>ppt_x</p:attrName>
                                        </p:attrNameLst>
                                      </p:cBhvr>
                                      <p:tavLst>
                                        <p:tav tm="0">
                                          <p:val>
                                            <p:fltVal val="0.5"/>
                                          </p:val>
                                        </p:tav>
                                        <p:tav tm="100000">
                                          <p:val>
                                            <p:strVal val="#ppt_x"/>
                                          </p:val>
                                        </p:tav>
                                      </p:tavLst>
                                    </p:anim>
                                    <p:anim calcmode="lin" valueType="num">
                                      <p:cBhvr>
                                        <p:cTn id="18" dur="500" fill="hold"/>
                                        <p:tgtEl>
                                          <p:spTgt spid="64514">
                                            <p:txEl>
                                              <p:pRg st="4" end="4"/>
                                            </p:tx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autoUpdateAnimBg="0"/>
    </p:bldLst>
  </p:timing>
</p:sld>
</file>

<file path=ppt/slides/slide1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gs>
            <a:gs pos="39999">
              <a:srgbClr val="85C2FF"/>
            </a:gs>
            <a:gs pos="70000">
              <a:srgbClr val="C4D6EB"/>
            </a:gs>
            <a:gs pos="100000">
              <a:srgbClr val="FFEBF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133122" name="Rectangle 4"/>
          <p:cNvSpPr>
            <a:spLocks noChangeArrowheads="1"/>
          </p:cNvSpPr>
          <p:nvPr/>
        </p:nvSpPr>
        <p:spPr bwMode="auto">
          <a:xfrm>
            <a:off x="1371600" y="2438400"/>
            <a:ext cx="7239000" cy="990600"/>
          </a:xfrm>
          <a:prstGeom prst="rect">
            <a:avLst/>
          </a:prstGeom>
          <a:solidFill>
            <a:schemeClr val="accent1"/>
          </a:solidFill>
          <a:ln w="9525">
            <a:miter lim="800000"/>
            <a:headEnd/>
            <a:tailEnd/>
          </a:ln>
          <a:scene3d>
            <a:camera prst="legacyObliqueTopRight"/>
            <a:lightRig rig="legacyFlat4" dir="b"/>
          </a:scene3d>
          <a:sp3d extrusionH="430200" prstMaterial="legacyMatte">
            <a:bevelT w="13500" h="13500" prst="angle"/>
            <a:bevelB w="13500" h="13500" prst="angle"/>
            <a:extrusionClr>
              <a:schemeClr val="accent1"/>
            </a:extrusionClr>
          </a:sp3d>
        </p:spPr>
        <p:txBody>
          <a:bodyPr wrap="none" anchor="ctr">
            <a:flatTx/>
          </a:bodyPr>
          <a:lstStyle/>
          <a:p>
            <a:endParaRPr lang="en-US">
              <a:latin typeface="Calibri" pitchFamily="34" charset="0"/>
            </a:endParaRPr>
          </a:p>
        </p:txBody>
      </p:sp>
      <p:sp>
        <p:nvSpPr>
          <p:cNvPr id="65539" name="Rectangle 3"/>
          <p:cNvSpPr>
            <a:spLocks noChangeArrowheads="1"/>
          </p:cNvSpPr>
          <p:nvPr/>
        </p:nvSpPr>
        <p:spPr bwMode="auto">
          <a:xfrm>
            <a:off x="1143000" y="990600"/>
            <a:ext cx="7772400" cy="5181600"/>
          </a:xfrm>
          <a:prstGeom prst="rect">
            <a:avLst/>
          </a:prstGeom>
          <a:noFill/>
          <a:ln w="9525">
            <a:noFill/>
            <a:miter lim="800000"/>
            <a:headEnd/>
            <a:tailEnd/>
          </a:ln>
        </p:spPr>
        <p:txBody>
          <a:bodyPr lIns="92075" tIns="46038" rIns="92075" bIns="46038"/>
          <a:lstStyle/>
          <a:p>
            <a:pPr algn="ctr">
              <a:spcBef>
                <a:spcPct val="20000"/>
              </a:spcBef>
              <a:buClr>
                <a:schemeClr val="tx2"/>
              </a:buClr>
              <a:buSzPct val="90000"/>
              <a:buFont typeface="Wingdings" pitchFamily="2" charset="2"/>
              <a:buNone/>
            </a:pPr>
            <a:endParaRPr lang="en-US" sz="4000">
              <a:latin typeface="Enchanted" pitchFamily="18" charset="0"/>
            </a:endParaRPr>
          </a:p>
          <a:p>
            <a:pPr algn="ctr">
              <a:spcBef>
                <a:spcPct val="20000"/>
              </a:spcBef>
              <a:buClr>
                <a:schemeClr val="tx2"/>
              </a:buClr>
              <a:buSzPct val="90000"/>
              <a:buFont typeface="Wingdings" pitchFamily="2" charset="2"/>
              <a:buNone/>
            </a:pPr>
            <a:endParaRPr lang="en-US" sz="4000">
              <a:latin typeface="Enchanted" pitchFamily="18" charset="0"/>
            </a:endParaRPr>
          </a:p>
          <a:p>
            <a:pPr algn="ctr">
              <a:spcBef>
                <a:spcPct val="20000"/>
              </a:spcBef>
              <a:buClr>
                <a:schemeClr val="tx2"/>
              </a:buClr>
              <a:buSzPct val="90000"/>
              <a:buFont typeface="Wingdings" pitchFamily="2" charset="2"/>
              <a:buNone/>
            </a:pPr>
            <a:r>
              <a:rPr lang="en-US" sz="4800" b="1">
                <a:solidFill>
                  <a:schemeClr val="bg1"/>
                </a:solidFill>
                <a:latin typeface="Enchanted" pitchFamily="18" charset="0"/>
              </a:rPr>
              <a:t>Socrates was a “failure.”</a:t>
            </a:r>
          </a:p>
          <a:p>
            <a:pPr algn="ctr">
              <a:spcBef>
                <a:spcPct val="20000"/>
              </a:spcBef>
              <a:buClr>
                <a:schemeClr val="tx2"/>
              </a:buClr>
              <a:buSzPct val="90000"/>
              <a:buFont typeface="Wingdings" pitchFamily="2" charset="2"/>
              <a:buNone/>
            </a:pPr>
            <a:endParaRPr lang="en-US" sz="4800">
              <a:latin typeface="Enchanted" pitchFamily="18" charset="0"/>
            </a:endParaRPr>
          </a:p>
          <a:p>
            <a:pPr algn="ctr">
              <a:spcBef>
                <a:spcPct val="20000"/>
              </a:spcBef>
              <a:buClr>
                <a:schemeClr val="tx2"/>
              </a:buClr>
              <a:buSzPct val="90000"/>
              <a:buFont typeface="Wingdings" pitchFamily="2" charset="2"/>
              <a:buNone/>
            </a:pPr>
            <a:r>
              <a:rPr lang="en-US" sz="4000">
                <a:latin typeface="Enchanted" pitchFamily="18" charset="0"/>
              </a:rPr>
              <a:t>His life’s dream was to make people happy by making them reasonable and just.</a:t>
            </a:r>
            <a:endParaRPr lang="en-US">
              <a:latin typeface="Enchanted"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65539">
                                            <p:txEl>
                                              <p:pRg st="2" end="2"/>
                                            </p:txEl>
                                          </p:spTgt>
                                        </p:tgtEl>
                                        <p:attrNameLst>
                                          <p:attrName>style.visibility</p:attrName>
                                        </p:attrNameLst>
                                      </p:cBhvr>
                                      <p:to>
                                        <p:strVal val="visible"/>
                                      </p:to>
                                    </p:set>
                                    <p:anim calcmode="lin" valueType="num">
                                      <p:cBhvr>
                                        <p:cTn id="7" dur="500" fill="hold"/>
                                        <p:tgtEl>
                                          <p:spTgt spid="65539">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65539">
                                            <p:txEl>
                                              <p:pRg st="2" end="2"/>
                                            </p:txEl>
                                          </p:spTgt>
                                        </p:tgtEl>
                                        <p:attrNameLst>
                                          <p:attrName>ppt_h</p:attrName>
                                        </p:attrNameLst>
                                      </p:cBhvr>
                                      <p:tavLst>
                                        <p:tav tm="0">
                                          <p:val>
                                            <p:fltVal val="0"/>
                                          </p:val>
                                        </p:tav>
                                        <p:tav tm="100000">
                                          <p:val>
                                            <p:strVal val="#ppt_h"/>
                                          </p:val>
                                        </p:tav>
                                      </p:tavLst>
                                    </p:anim>
                                    <p:anim calcmode="lin" valueType="num">
                                      <p:cBhvr>
                                        <p:cTn id="9" dur="500" fill="hold"/>
                                        <p:tgtEl>
                                          <p:spTgt spid="65539">
                                            <p:txEl>
                                              <p:pRg st="2" end="2"/>
                                            </p:txEl>
                                          </p:spTgt>
                                        </p:tgtEl>
                                        <p:attrNameLst>
                                          <p:attrName>ppt_x</p:attrName>
                                        </p:attrNameLst>
                                      </p:cBhvr>
                                      <p:tavLst>
                                        <p:tav tm="0">
                                          <p:val>
                                            <p:fltVal val="0.5"/>
                                          </p:val>
                                        </p:tav>
                                        <p:tav tm="100000">
                                          <p:val>
                                            <p:strVal val="#ppt_x"/>
                                          </p:val>
                                        </p:tav>
                                      </p:tavLst>
                                    </p:anim>
                                    <p:anim calcmode="lin" valueType="num">
                                      <p:cBhvr>
                                        <p:cTn id="10" dur="500" fill="hold"/>
                                        <p:tgtEl>
                                          <p:spTgt spid="65539">
                                            <p:txEl>
                                              <p:pRg st="2" end="2"/>
                                            </p:txEl>
                                          </p:spTgt>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528" fill="hold" grpId="0" nodeType="clickEffect">
                                  <p:stCondLst>
                                    <p:cond delay="0"/>
                                  </p:stCondLst>
                                  <p:childTnLst>
                                    <p:set>
                                      <p:cBhvr>
                                        <p:cTn id="14" dur="1" fill="hold">
                                          <p:stCondLst>
                                            <p:cond delay="0"/>
                                          </p:stCondLst>
                                        </p:cTn>
                                        <p:tgtEl>
                                          <p:spTgt spid="65539">
                                            <p:txEl>
                                              <p:pRg st="4" end="4"/>
                                            </p:txEl>
                                          </p:spTgt>
                                        </p:tgtEl>
                                        <p:attrNameLst>
                                          <p:attrName>style.visibility</p:attrName>
                                        </p:attrNameLst>
                                      </p:cBhvr>
                                      <p:to>
                                        <p:strVal val="visible"/>
                                      </p:to>
                                    </p:set>
                                    <p:anim calcmode="lin" valueType="num">
                                      <p:cBhvr>
                                        <p:cTn id="15" dur="500" fill="hold"/>
                                        <p:tgtEl>
                                          <p:spTgt spid="65539">
                                            <p:txEl>
                                              <p:pRg st="4" end="4"/>
                                            </p:txEl>
                                          </p:spTgt>
                                        </p:tgtEl>
                                        <p:attrNameLst>
                                          <p:attrName>ppt_w</p:attrName>
                                        </p:attrNameLst>
                                      </p:cBhvr>
                                      <p:tavLst>
                                        <p:tav tm="0">
                                          <p:val>
                                            <p:fltVal val="0"/>
                                          </p:val>
                                        </p:tav>
                                        <p:tav tm="100000">
                                          <p:val>
                                            <p:strVal val="#ppt_w"/>
                                          </p:val>
                                        </p:tav>
                                      </p:tavLst>
                                    </p:anim>
                                    <p:anim calcmode="lin" valueType="num">
                                      <p:cBhvr>
                                        <p:cTn id="16" dur="500" fill="hold"/>
                                        <p:tgtEl>
                                          <p:spTgt spid="65539">
                                            <p:txEl>
                                              <p:pRg st="4" end="4"/>
                                            </p:txEl>
                                          </p:spTgt>
                                        </p:tgtEl>
                                        <p:attrNameLst>
                                          <p:attrName>ppt_h</p:attrName>
                                        </p:attrNameLst>
                                      </p:cBhvr>
                                      <p:tavLst>
                                        <p:tav tm="0">
                                          <p:val>
                                            <p:fltVal val="0"/>
                                          </p:val>
                                        </p:tav>
                                        <p:tav tm="100000">
                                          <p:val>
                                            <p:strVal val="#ppt_h"/>
                                          </p:val>
                                        </p:tav>
                                      </p:tavLst>
                                    </p:anim>
                                    <p:anim calcmode="lin" valueType="num">
                                      <p:cBhvr>
                                        <p:cTn id="17" dur="500" fill="hold"/>
                                        <p:tgtEl>
                                          <p:spTgt spid="65539">
                                            <p:txEl>
                                              <p:pRg st="4" end="4"/>
                                            </p:txEl>
                                          </p:spTgt>
                                        </p:tgtEl>
                                        <p:attrNameLst>
                                          <p:attrName>ppt_x</p:attrName>
                                        </p:attrNameLst>
                                      </p:cBhvr>
                                      <p:tavLst>
                                        <p:tav tm="0">
                                          <p:val>
                                            <p:fltVal val="0.5"/>
                                          </p:val>
                                        </p:tav>
                                        <p:tav tm="100000">
                                          <p:val>
                                            <p:strVal val="#ppt_x"/>
                                          </p:val>
                                        </p:tav>
                                      </p:tavLst>
                                    </p:anim>
                                    <p:anim calcmode="lin" valueType="num">
                                      <p:cBhvr>
                                        <p:cTn id="18" dur="500" fill="hold"/>
                                        <p:tgtEl>
                                          <p:spTgt spid="65539">
                                            <p:txEl>
                                              <p:pRg st="4" end="4"/>
                                            </p:tx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autoUpdateAnimBg="0"/>
    </p:bldLst>
  </p:timing>
</p:sld>
</file>

<file path=ppt/slides/slide1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gs>
            <a:gs pos="39999">
              <a:srgbClr val="85C2FF"/>
            </a:gs>
            <a:gs pos="70000">
              <a:srgbClr val="C4D6EB"/>
            </a:gs>
            <a:gs pos="100000">
              <a:srgbClr val="FFEBF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134146" name="Rectangle 4"/>
          <p:cNvSpPr>
            <a:spLocks noChangeArrowheads="1"/>
          </p:cNvSpPr>
          <p:nvPr/>
        </p:nvSpPr>
        <p:spPr bwMode="auto">
          <a:xfrm>
            <a:off x="1371600" y="2438400"/>
            <a:ext cx="7239000" cy="990600"/>
          </a:xfrm>
          <a:prstGeom prst="rect">
            <a:avLst/>
          </a:prstGeom>
          <a:solidFill>
            <a:schemeClr val="accent1"/>
          </a:solidFill>
          <a:ln w="9525">
            <a:miter lim="800000"/>
            <a:headEnd/>
            <a:tailEnd/>
          </a:ln>
          <a:scene3d>
            <a:camera prst="legacyObliqueTopRight"/>
            <a:lightRig rig="legacyFlat4" dir="b"/>
          </a:scene3d>
          <a:sp3d extrusionH="430200" prstMaterial="legacyMatte">
            <a:bevelT w="13500" h="13500" prst="angle"/>
            <a:bevelB w="13500" h="13500" prst="angle"/>
            <a:extrusionClr>
              <a:schemeClr val="accent1"/>
            </a:extrusionClr>
          </a:sp3d>
        </p:spPr>
        <p:txBody>
          <a:bodyPr wrap="none" anchor="ctr">
            <a:flatTx/>
          </a:bodyPr>
          <a:lstStyle/>
          <a:p>
            <a:endParaRPr lang="en-US">
              <a:latin typeface="Calibri" pitchFamily="34" charset="0"/>
            </a:endParaRPr>
          </a:p>
        </p:txBody>
      </p:sp>
      <p:sp>
        <p:nvSpPr>
          <p:cNvPr id="66563" name="Rectangle 3"/>
          <p:cNvSpPr>
            <a:spLocks noChangeArrowheads="1"/>
          </p:cNvSpPr>
          <p:nvPr/>
        </p:nvSpPr>
        <p:spPr bwMode="auto">
          <a:xfrm>
            <a:off x="1066800" y="914400"/>
            <a:ext cx="7924800" cy="5181600"/>
          </a:xfrm>
          <a:prstGeom prst="rect">
            <a:avLst/>
          </a:prstGeom>
          <a:noFill/>
          <a:ln w="9525">
            <a:noFill/>
            <a:miter lim="800000"/>
            <a:headEnd/>
            <a:tailEnd/>
          </a:ln>
        </p:spPr>
        <p:txBody>
          <a:bodyPr lIns="92075" tIns="46038" rIns="92075" bIns="46038"/>
          <a:lstStyle/>
          <a:p>
            <a:pPr algn="ctr">
              <a:spcBef>
                <a:spcPct val="20000"/>
              </a:spcBef>
              <a:buClr>
                <a:schemeClr val="tx2"/>
              </a:buClr>
              <a:buSzPct val="90000"/>
              <a:buFont typeface="Wingdings" pitchFamily="2" charset="2"/>
              <a:buNone/>
            </a:pPr>
            <a:endParaRPr lang="en-US" sz="4000">
              <a:latin typeface="Enchanted" pitchFamily="18" charset="0"/>
            </a:endParaRPr>
          </a:p>
          <a:p>
            <a:pPr algn="ctr">
              <a:spcBef>
                <a:spcPct val="20000"/>
              </a:spcBef>
              <a:buClr>
                <a:schemeClr val="tx2"/>
              </a:buClr>
              <a:buSzPct val="90000"/>
              <a:buFont typeface="Wingdings" pitchFamily="2" charset="2"/>
              <a:buNone/>
            </a:pPr>
            <a:endParaRPr lang="en-US" sz="4000">
              <a:latin typeface="Enchanted" pitchFamily="18" charset="0"/>
            </a:endParaRPr>
          </a:p>
          <a:p>
            <a:pPr algn="ctr">
              <a:spcBef>
                <a:spcPct val="20000"/>
              </a:spcBef>
              <a:buClr>
                <a:schemeClr val="tx2"/>
              </a:buClr>
              <a:buSzPct val="90000"/>
              <a:buFont typeface="Wingdings" pitchFamily="2" charset="2"/>
              <a:buNone/>
            </a:pPr>
            <a:r>
              <a:rPr lang="en-US" sz="4700" b="1">
                <a:solidFill>
                  <a:schemeClr val="bg1"/>
                </a:solidFill>
                <a:latin typeface="Enchanted" pitchFamily="18" charset="0"/>
              </a:rPr>
              <a:t>John Milton was a “failure.”</a:t>
            </a:r>
          </a:p>
          <a:p>
            <a:pPr algn="ctr">
              <a:spcBef>
                <a:spcPct val="20000"/>
              </a:spcBef>
              <a:buClr>
                <a:schemeClr val="tx2"/>
              </a:buClr>
              <a:buSzPct val="90000"/>
              <a:buFont typeface="Wingdings" pitchFamily="2" charset="2"/>
              <a:buNone/>
            </a:pPr>
            <a:endParaRPr lang="en-US" sz="4800">
              <a:latin typeface="Enchanted" pitchFamily="18" charset="0"/>
            </a:endParaRPr>
          </a:p>
          <a:p>
            <a:pPr algn="ctr">
              <a:spcBef>
                <a:spcPct val="20000"/>
              </a:spcBef>
              <a:buClr>
                <a:schemeClr val="tx2"/>
              </a:buClr>
              <a:buSzPct val="90000"/>
              <a:buFont typeface="Wingdings" pitchFamily="2" charset="2"/>
              <a:buNone/>
            </a:pPr>
            <a:r>
              <a:rPr lang="en-US" sz="4000">
                <a:latin typeface="Enchanted" pitchFamily="18" charset="0"/>
              </a:rPr>
              <a:t>His life’s ambition was to “Justify the ways of God to man.”  His effort resulted in Paradise Lost.</a:t>
            </a:r>
            <a:endParaRPr lang="en-US">
              <a:latin typeface="Enchanted"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66563">
                                            <p:txEl>
                                              <p:pRg st="2" end="2"/>
                                            </p:txEl>
                                          </p:spTgt>
                                        </p:tgtEl>
                                        <p:attrNameLst>
                                          <p:attrName>style.visibility</p:attrName>
                                        </p:attrNameLst>
                                      </p:cBhvr>
                                      <p:to>
                                        <p:strVal val="visible"/>
                                      </p:to>
                                    </p:set>
                                    <p:anim calcmode="lin" valueType="num">
                                      <p:cBhvr>
                                        <p:cTn id="7" dur="500" fill="hold"/>
                                        <p:tgtEl>
                                          <p:spTgt spid="6656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66563">
                                            <p:txEl>
                                              <p:pRg st="2" end="2"/>
                                            </p:txEl>
                                          </p:spTgt>
                                        </p:tgtEl>
                                        <p:attrNameLst>
                                          <p:attrName>ppt_h</p:attrName>
                                        </p:attrNameLst>
                                      </p:cBhvr>
                                      <p:tavLst>
                                        <p:tav tm="0">
                                          <p:val>
                                            <p:fltVal val="0"/>
                                          </p:val>
                                        </p:tav>
                                        <p:tav tm="100000">
                                          <p:val>
                                            <p:strVal val="#ppt_h"/>
                                          </p:val>
                                        </p:tav>
                                      </p:tavLst>
                                    </p:anim>
                                    <p:anim calcmode="lin" valueType="num">
                                      <p:cBhvr>
                                        <p:cTn id="9" dur="500" fill="hold"/>
                                        <p:tgtEl>
                                          <p:spTgt spid="66563">
                                            <p:txEl>
                                              <p:pRg st="2" end="2"/>
                                            </p:txEl>
                                          </p:spTgt>
                                        </p:tgtEl>
                                        <p:attrNameLst>
                                          <p:attrName>ppt_x</p:attrName>
                                        </p:attrNameLst>
                                      </p:cBhvr>
                                      <p:tavLst>
                                        <p:tav tm="0">
                                          <p:val>
                                            <p:fltVal val="0.5"/>
                                          </p:val>
                                        </p:tav>
                                        <p:tav tm="100000">
                                          <p:val>
                                            <p:strVal val="#ppt_x"/>
                                          </p:val>
                                        </p:tav>
                                      </p:tavLst>
                                    </p:anim>
                                    <p:anim calcmode="lin" valueType="num">
                                      <p:cBhvr>
                                        <p:cTn id="10" dur="500" fill="hold"/>
                                        <p:tgtEl>
                                          <p:spTgt spid="66563">
                                            <p:txEl>
                                              <p:pRg st="2" end="2"/>
                                            </p:txEl>
                                          </p:spTgt>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528" fill="hold" grpId="0" nodeType="clickEffect">
                                  <p:stCondLst>
                                    <p:cond delay="0"/>
                                  </p:stCondLst>
                                  <p:childTnLst>
                                    <p:set>
                                      <p:cBhvr>
                                        <p:cTn id="14" dur="1" fill="hold">
                                          <p:stCondLst>
                                            <p:cond delay="0"/>
                                          </p:stCondLst>
                                        </p:cTn>
                                        <p:tgtEl>
                                          <p:spTgt spid="66563">
                                            <p:txEl>
                                              <p:pRg st="4" end="4"/>
                                            </p:txEl>
                                          </p:spTgt>
                                        </p:tgtEl>
                                        <p:attrNameLst>
                                          <p:attrName>style.visibility</p:attrName>
                                        </p:attrNameLst>
                                      </p:cBhvr>
                                      <p:to>
                                        <p:strVal val="visible"/>
                                      </p:to>
                                    </p:set>
                                    <p:anim calcmode="lin" valueType="num">
                                      <p:cBhvr>
                                        <p:cTn id="15" dur="500" fill="hold"/>
                                        <p:tgtEl>
                                          <p:spTgt spid="66563">
                                            <p:txEl>
                                              <p:pRg st="4" end="4"/>
                                            </p:txEl>
                                          </p:spTgt>
                                        </p:tgtEl>
                                        <p:attrNameLst>
                                          <p:attrName>ppt_w</p:attrName>
                                        </p:attrNameLst>
                                      </p:cBhvr>
                                      <p:tavLst>
                                        <p:tav tm="0">
                                          <p:val>
                                            <p:fltVal val="0"/>
                                          </p:val>
                                        </p:tav>
                                        <p:tav tm="100000">
                                          <p:val>
                                            <p:strVal val="#ppt_w"/>
                                          </p:val>
                                        </p:tav>
                                      </p:tavLst>
                                    </p:anim>
                                    <p:anim calcmode="lin" valueType="num">
                                      <p:cBhvr>
                                        <p:cTn id="16" dur="500" fill="hold"/>
                                        <p:tgtEl>
                                          <p:spTgt spid="66563">
                                            <p:txEl>
                                              <p:pRg st="4" end="4"/>
                                            </p:txEl>
                                          </p:spTgt>
                                        </p:tgtEl>
                                        <p:attrNameLst>
                                          <p:attrName>ppt_h</p:attrName>
                                        </p:attrNameLst>
                                      </p:cBhvr>
                                      <p:tavLst>
                                        <p:tav tm="0">
                                          <p:val>
                                            <p:fltVal val="0"/>
                                          </p:val>
                                        </p:tav>
                                        <p:tav tm="100000">
                                          <p:val>
                                            <p:strVal val="#ppt_h"/>
                                          </p:val>
                                        </p:tav>
                                      </p:tavLst>
                                    </p:anim>
                                    <p:anim calcmode="lin" valueType="num">
                                      <p:cBhvr>
                                        <p:cTn id="17" dur="500" fill="hold"/>
                                        <p:tgtEl>
                                          <p:spTgt spid="66563">
                                            <p:txEl>
                                              <p:pRg st="4" end="4"/>
                                            </p:txEl>
                                          </p:spTgt>
                                        </p:tgtEl>
                                        <p:attrNameLst>
                                          <p:attrName>ppt_x</p:attrName>
                                        </p:attrNameLst>
                                      </p:cBhvr>
                                      <p:tavLst>
                                        <p:tav tm="0">
                                          <p:val>
                                            <p:fltVal val="0.5"/>
                                          </p:val>
                                        </p:tav>
                                        <p:tav tm="100000">
                                          <p:val>
                                            <p:strVal val="#ppt_x"/>
                                          </p:val>
                                        </p:tav>
                                      </p:tavLst>
                                    </p:anim>
                                    <p:anim calcmode="lin" valueType="num">
                                      <p:cBhvr>
                                        <p:cTn id="18" dur="500" fill="hold"/>
                                        <p:tgtEl>
                                          <p:spTgt spid="66563">
                                            <p:txEl>
                                              <p:pRg st="4" end="4"/>
                                            </p:tx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p:bldLst>
  </p:timing>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514600"/>
            <a:ext cx="7772400" cy="1470025"/>
          </a:xfrm>
        </p:spPr>
        <p:txBody>
          <a:bodyPr>
            <a:normAutofit fontScale="90000"/>
          </a:bodyPr>
          <a:lstStyle/>
          <a:p>
            <a:pPr fontAlgn="auto">
              <a:spcBef>
                <a:spcPct val="20000"/>
              </a:spcBef>
              <a:spcAft>
                <a:spcPts val="0"/>
              </a:spcAft>
              <a:defRPr/>
            </a:pPr>
            <a:r>
              <a:rPr lang="en-US" dirty="0" smtClean="0"/>
              <a:t>“A life spent making mistakes is not only honorable  but more useful than a life spent in doing nothing.”</a:t>
            </a:r>
            <a:br>
              <a:rPr lang="en-US" dirty="0" smtClean="0"/>
            </a:br>
            <a:r>
              <a:rPr lang="en-US" dirty="0" smtClean="0"/>
              <a:t/>
            </a:r>
            <a:br>
              <a:rPr lang="en-US" dirty="0" smtClean="0"/>
            </a:br>
            <a:r>
              <a:rPr lang="en-US" dirty="0" smtClean="0"/>
              <a:t/>
            </a:r>
            <a:br>
              <a:rPr lang="en-US" dirty="0" smtClean="0"/>
            </a:br>
            <a:r>
              <a:rPr lang="en-US" sz="3600" dirty="0" smtClean="0"/>
              <a:t>George Bernard Shaw</a:t>
            </a:r>
            <a:r>
              <a:rPr lang="en-US" dirty="0" smtClean="0"/>
              <a:t/>
            </a:r>
            <a:br>
              <a:rPr lang="en-US" dirty="0" smtClean="0"/>
            </a:b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fontAlgn="auto">
              <a:spcAft>
                <a:spcPts val="0"/>
              </a:spcAft>
              <a:defRPr/>
            </a:pPr>
            <a:r>
              <a:rPr lang="en-US" dirty="0" smtClean="0"/>
              <a:t>Skill #6:   State  vs. Goal</a:t>
            </a:r>
            <a:endParaRPr lang="en-US" dirty="0"/>
          </a:p>
        </p:txBody>
      </p:sp>
      <p:sp>
        <p:nvSpPr>
          <p:cNvPr id="3" name="Content Placeholder 2"/>
          <p:cNvSpPr>
            <a:spLocks noGrp="1"/>
          </p:cNvSpPr>
          <p:nvPr>
            <p:ph idx="1"/>
          </p:nvPr>
        </p:nvSpPr>
        <p:spPr>
          <a:xfrm>
            <a:off x="2590800" y="1600200"/>
            <a:ext cx="6096000" cy="4525963"/>
          </a:xfrm>
        </p:spPr>
        <p:txBody>
          <a:bodyPr/>
          <a:lstStyle/>
          <a:p>
            <a:pPr fontAlgn="auto">
              <a:spcAft>
                <a:spcPts val="0"/>
              </a:spcAft>
              <a:defRPr/>
            </a:pPr>
            <a:r>
              <a:rPr lang="en-US" dirty="0" smtClean="0"/>
              <a:t>The purpose of any goal is to </a:t>
            </a:r>
            <a:r>
              <a:rPr lang="en-US" u="sng" dirty="0" smtClean="0"/>
              <a:t>create a desired state</a:t>
            </a:r>
            <a:endParaRPr lang="en-US" dirty="0" smtClean="0"/>
          </a:p>
          <a:p>
            <a:pPr fontAlgn="auto">
              <a:spcAft>
                <a:spcPts val="0"/>
              </a:spcAft>
              <a:defRPr/>
            </a:pPr>
            <a:r>
              <a:rPr lang="en-US" dirty="0" smtClean="0"/>
              <a:t>Create the state in the pursuit of the goal</a:t>
            </a:r>
          </a:p>
          <a:p>
            <a:pPr fontAlgn="auto">
              <a:spcAft>
                <a:spcPts val="0"/>
              </a:spcAft>
              <a:defRPr/>
            </a:pPr>
            <a:r>
              <a:rPr lang="en-US" dirty="0" smtClean="0"/>
              <a:t>Examples:</a:t>
            </a:r>
          </a:p>
          <a:p>
            <a:pPr lvl="1" fontAlgn="auto">
              <a:spcAft>
                <a:spcPts val="0"/>
              </a:spcAft>
              <a:defRPr/>
            </a:pPr>
            <a:r>
              <a:rPr lang="en-US" dirty="0" smtClean="0"/>
              <a:t>Disneyland</a:t>
            </a:r>
          </a:p>
          <a:p>
            <a:pPr lvl="1" fontAlgn="auto">
              <a:spcAft>
                <a:spcPts val="0"/>
              </a:spcAft>
              <a:defRPr/>
            </a:pPr>
            <a:r>
              <a:rPr lang="en-US" dirty="0" smtClean="0"/>
              <a:t>HP</a:t>
            </a:r>
          </a:p>
          <a:p>
            <a:pPr lvl="1" fontAlgn="auto">
              <a:spcAft>
                <a:spcPts val="0"/>
              </a:spcAft>
              <a:defRPr/>
            </a:pPr>
            <a:r>
              <a:rPr lang="en-US" dirty="0" smtClean="0"/>
              <a:t>John Wooden</a:t>
            </a:r>
          </a:p>
          <a:p>
            <a:pPr fontAlgn="auto">
              <a:spcAft>
                <a:spcPts val="0"/>
              </a:spcAft>
              <a:defRPr/>
            </a:pP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2000" r="-12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7800" y="838200"/>
            <a:ext cx="7239000" cy="4525963"/>
          </a:xfrm>
        </p:spPr>
        <p:txBody>
          <a:bodyPr/>
          <a:lstStyle/>
          <a:p>
            <a:pPr marL="0" indent="0" fontAlgn="auto">
              <a:spcAft>
                <a:spcPts val="0"/>
              </a:spcAft>
              <a:buFont typeface="Wingdings" pitchFamily="2" charset="2"/>
              <a:buNone/>
              <a:defRPr/>
            </a:pPr>
            <a:r>
              <a:rPr lang="en-US" dirty="0" smtClean="0"/>
              <a:t>In this world, there are only two tragedies. One is not getting what one wants, and the other is getting it.</a:t>
            </a:r>
          </a:p>
          <a:p>
            <a:pPr marL="0" indent="0" fontAlgn="auto">
              <a:spcAft>
                <a:spcPts val="0"/>
              </a:spcAft>
              <a:buFont typeface="Wingdings" pitchFamily="2" charset="2"/>
              <a:buNone/>
              <a:defRPr/>
            </a:pPr>
            <a:endParaRPr lang="en-US" dirty="0" smtClean="0"/>
          </a:p>
          <a:p>
            <a:pPr marL="0" indent="0" algn="r" fontAlgn="auto">
              <a:spcAft>
                <a:spcPts val="0"/>
              </a:spcAft>
              <a:buFont typeface="Wingdings" pitchFamily="2" charset="2"/>
              <a:buNone/>
              <a:defRPr/>
            </a:pPr>
            <a:r>
              <a:rPr lang="en-US" dirty="0" smtClean="0"/>
              <a:t>Oscar Wilde</a:t>
            </a:r>
          </a:p>
          <a:p>
            <a:pPr marL="0" indent="0" fontAlgn="auto">
              <a:spcAft>
                <a:spcPts val="0"/>
              </a:spcAft>
              <a:buFont typeface="Wingdings" pitchFamily="2" charset="2"/>
              <a:buNone/>
              <a:defRPr/>
            </a:pPr>
            <a:r>
              <a:rPr lang="en-US" dirty="0" smtClean="0"/>
              <a:t>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6000" r="-16000"/>
          </a:stretch>
        </a:blipFill>
        <a:effectLst/>
      </p:bgPr>
    </p:bg>
    <p:spTree>
      <p:nvGrpSpPr>
        <p:cNvPr id="1" name=""/>
        <p:cNvGrpSpPr/>
        <p:nvPr/>
      </p:nvGrpSpPr>
      <p:grpSpPr>
        <a:xfrm>
          <a:off x="0" y="0"/>
          <a:ext cx="0" cy="0"/>
          <a:chOff x="0" y="0"/>
          <a:chExt cx="0" cy="0"/>
        </a:xfrm>
      </p:grpSpPr>
      <p:sp>
        <p:nvSpPr>
          <p:cNvPr id="4" name="Content Placeholder 2"/>
          <p:cNvSpPr>
            <a:spLocks noGrp="1"/>
          </p:cNvSpPr>
          <p:nvPr>
            <p:ph idx="1"/>
          </p:nvPr>
        </p:nvSpPr>
        <p:spPr>
          <a:xfrm>
            <a:off x="1447800" y="838200"/>
            <a:ext cx="7239000" cy="4525963"/>
          </a:xfrm>
        </p:spPr>
        <p:txBody>
          <a:bodyPr/>
          <a:lstStyle/>
          <a:p>
            <a:pPr marL="0" indent="0" fontAlgn="auto">
              <a:spcAft>
                <a:spcPts val="0"/>
              </a:spcAft>
              <a:buFont typeface="Wingdings" pitchFamily="2" charset="2"/>
              <a:buNone/>
              <a:defRPr/>
            </a:pPr>
            <a:r>
              <a:rPr lang="en-US" dirty="0" smtClean="0"/>
              <a:t>All paradises fail. Each one has a serpent in it that demands the opposite of the peace and tranquility of the Garden of Eden.</a:t>
            </a:r>
            <a:br>
              <a:rPr lang="en-US" dirty="0" smtClean="0"/>
            </a:br>
            <a:endParaRPr lang="en-US" dirty="0" smtClean="0"/>
          </a:p>
          <a:p>
            <a:pPr marL="0" indent="0" algn="r" fontAlgn="auto">
              <a:spcAft>
                <a:spcPts val="0"/>
              </a:spcAft>
              <a:buFont typeface="Wingdings" pitchFamily="2" charset="2"/>
              <a:buNone/>
              <a:defRPr/>
            </a:pPr>
            <a:r>
              <a:rPr lang="en-US" dirty="0" smtClean="0"/>
              <a:t>Robert  A. Johnson</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2"/>
    </p:bld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fontAlgn="auto">
              <a:spcAft>
                <a:spcPts val="0"/>
              </a:spcAft>
              <a:defRPr/>
            </a:pPr>
            <a:r>
              <a:rPr lang="en-US" dirty="0" smtClean="0"/>
              <a:t>Skill #6:   State  vs. Goal</a:t>
            </a:r>
            <a:endParaRPr lang="en-US" dirty="0"/>
          </a:p>
        </p:txBody>
      </p:sp>
      <p:sp>
        <p:nvSpPr>
          <p:cNvPr id="3" name="Content Placeholder 2"/>
          <p:cNvSpPr>
            <a:spLocks noGrp="1"/>
          </p:cNvSpPr>
          <p:nvPr>
            <p:ph idx="1"/>
          </p:nvPr>
        </p:nvSpPr>
        <p:spPr>
          <a:xfrm>
            <a:off x="2590800" y="1600200"/>
            <a:ext cx="6096000" cy="4525963"/>
          </a:xfrm>
        </p:spPr>
        <p:txBody>
          <a:bodyPr/>
          <a:lstStyle/>
          <a:p>
            <a:pPr fontAlgn="auto">
              <a:spcAft>
                <a:spcPts val="0"/>
              </a:spcAft>
              <a:defRPr/>
            </a:pPr>
            <a:r>
              <a:rPr lang="en-US" dirty="0" smtClean="0"/>
              <a:t>What state am I seeking for myself?</a:t>
            </a:r>
          </a:p>
          <a:p>
            <a:pPr fontAlgn="auto">
              <a:spcAft>
                <a:spcPts val="0"/>
              </a:spcAft>
              <a:defRPr/>
            </a:pPr>
            <a:r>
              <a:rPr lang="en-US" dirty="0" smtClean="0"/>
              <a:t>What state do I want for my customer?</a:t>
            </a:r>
          </a:p>
          <a:p>
            <a:pPr fontAlgn="auto">
              <a:spcAft>
                <a:spcPts val="0"/>
              </a:spcAft>
              <a:defRPr/>
            </a:pPr>
            <a:r>
              <a:rPr lang="en-US" dirty="0" smtClean="0"/>
              <a:t>What state do I want for my employee(s)</a:t>
            </a:r>
          </a:p>
          <a:p>
            <a:pPr fontAlgn="auto">
              <a:spcAft>
                <a:spcPts val="0"/>
              </a:spcAft>
              <a:defRPr/>
            </a:pPr>
            <a:r>
              <a:rPr lang="en-US" dirty="0" smtClean="0"/>
              <a:t>What state do I want for my family/friends?</a:t>
            </a:r>
          </a:p>
          <a:p>
            <a:pPr fontAlgn="auto">
              <a:spcAft>
                <a:spcPts val="0"/>
              </a:spcAft>
              <a:defRPr/>
            </a:pP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3">
                                            <p:txEl>
                                              <p:pRg st="1" end="1"/>
                                            </p:txEl>
                                          </p:spTgt>
                                        </p:tgtEl>
                                        <p:attrNameLst>
                                          <p:attrName>ppt_x</p:attrName>
                                        </p:attrNameLst>
                                      </p:cBhvr>
                                    </p:anim>
                                    <p:anim from="0" to="-1.0" calcmode="lin" valueType="num">
                                      <p:cBhvr>
                                        <p:cTn id="16" dur="200" decel="50000" autoRev="1" fill="hold">
                                          <p:stCondLst>
                                            <p:cond delay="600"/>
                                          </p:stCondLst>
                                        </p:cTn>
                                        <p:tgtEl>
                                          <p:spTgt spid="3">
                                            <p:txEl>
                                              <p:pRg st="1" end="1"/>
                                            </p:txEl>
                                          </p:spTgt>
                                        </p:tgtEl>
                                        <p:attrNameLst>
                                          <p:attrName>xshear</p:attrName>
                                        </p:attrNameLst>
                                      </p:cBhvr>
                                    </p:anim>
                                    <p:animScale>
                                      <p:cBhvr>
                                        <p:cTn id="17" dur="200" decel="100000" autoRev="1" fill="hold">
                                          <p:stCondLst>
                                            <p:cond delay="600"/>
                                          </p:stCondLst>
                                        </p:cTn>
                                        <p:tgtEl>
                                          <p:spTgt spid="3">
                                            <p:txEl>
                                              <p:pRg st="1" end="1"/>
                                            </p:txEl>
                                          </p:spTgt>
                                        </p:tgtEl>
                                      </p:cBhvr>
                                      <p:from x="100000" y="100000"/>
                                      <p:to x="80000" y="100000"/>
                                    </p:animScale>
                                    <p:anim by="(#ppt_h/3+#ppt_w*0.1)" calcmode="lin" valueType="num">
                                      <p:cBhvr additive="sum">
                                        <p:cTn id="18" dur="200" decel="100000" autoRev="1" fill="hold">
                                          <p:stCondLst>
                                            <p:cond delay="600"/>
                                          </p:stCondLst>
                                        </p:cTn>
                                        <p:tgtEl>
                                          <p:spTgt spid="3">
                                            <p:txEl>
                                              <p:pRg st="1" end="1"/>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from="(-#ppt_w/2)" to="(#ppt_x)" calcmode="lin" valueType="num">
                                      <p:cBhvr>
                                        <p:cTn id="23" dur="600" fill="hold">
                                          <p:stCondLst>
                                            <p:cond delay="0"/>
                                          </p:stCondLst>
                                        </p:cTn>
                                        <p:tgtEl>
                                          <p:spTgt spid="3">
                                            <p:txEl>
                                              <p:pRg st="2" end="2"/>
                                            </p:txEl>
                                          </p:spTgt>
                                        </p:tgtEl>
                                        <p:attrNameLst>
                                          <p:attrName>ppt_x</p:attrName>
                                        </p:attrNameLst>
                                      </p:cBhvr>
                                    </p:anim>
                                    <p:anim from="0" to="-1.0" calcmode="lin" valueType="num">
                                      <p:cBhvr>
                                        <p:cTn id="24" dur="200" decel="50000" autoRev="1" fill="hold">
                                          <p:stCondLst>
                                            <p:cond delay="600"/>
                                          </p:stCondLst>
                                        </p:cTn>
                                        <p:tgtEl>
                                          <p:spTgt spid="3">
                                            <p:txEl>
                                              <p:pRg st="2" end="2"/>
                                            </p:txEl>
                                          </p:spTgt>
                                        </p:tgtEl>
                                        <p:attrNameLst>
                                          <p:attrName>xshear</p:attrName>
                                        </p:attrNameLst>
                                      </p:cBhvr>
                                    </p:anim>
                                    <p:animScale>
                                      <p:cBhvr>
                                        <p:cTn id="25" dur="200" decel="100000" autoRev="1" fill="hold">
                                          <p:stCondLst>
                                            <p:cond delay="600"/>
                                          </p:stCondLst>
                                        </p:cTn>
                                        <p:tgtEl>
                                          <p:spTgt spid="3">
                                            <p:txEl>
                                              <p:pRg st="2" end="2"/>
                                            </p:txEl>
                                          </p:spTgt>
                                        </p:tgtEl>
                                      </p:cBhvr>
                                      <p:from x="100000" y="100000"/>
                                      <p:to x="80000" y="100000"/>
                                    </p:animScale>
                                    <p:anim by="(#ppt_h/3+#ppt_w*0.1)" calcmode="lin" valueType="num">
                                      <p:cBhvr additive="sum">
                                        <p:cTn id="26" dur="200" decel="100000" autoRev="1" fill="hold">
                                          <p:stCondLst>
                                            <p:cond delay="600"/>
                                          </p:stCondLst>
                                        </p:cTn>
                                        <p:tgtEl>
                                          <p:spTgt spid="3">
                                            <p:txEl>
                                              <p:pRg st="2" end="2"/>
                                            </p:txEl>
                                          </p:spTgt>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from="(-#ppt_w/2)" to="(#ppt_x)" calcmode="lin" valueType="num">
                                      <p:cBhvr>
                                        <p:cTn id="31" dur="600" fill="hold">
                                          <p:stCondLst>
                                            <p:cond delay="0"/>
                                          </p:stCondLst>
                                        </p:cTn>
                                        <p:tgtEl>
                                          <p:spTgt spid="3">
                                            <p:txEl>
                                              <p:pRg st="3" end="3"/>
                                            </p:txEl>
                                          </p:spTgt>
                                        </p:tgtEl>
                                        <p:attrNameLst>
                                          <p:attrName>ppt_x</p:attrName>
                                        </p:attrNameLst>
                                      </p:cBhvr>
                                    </p:anim>
                                    <p:anim from="0" to="-1.0" calcmode="lin" valueType="num">
                                      <p:cBhvr>
                                        <p:cTn id="32" dur="200" decel="50000" autoRev="1" fill="hold">
                                          <p:stCondLst>
                                            <p:cond delay="600"/>
                                          </p:stCondLst>
                                        </p:cTn>
                                        <p:tgtEl>
                                          <p:spTgt spid="3">
                                            <p:txEl>
                                              <p:pRg st="3" end="3"/>
                                            </p:txEl>
                                          </p:spTgt>
                                        </p:tgtEl>
                                        <p:attrNameLst>
                                          <p:attrName>xshear</p:attrName>
                                        </p:attrNameLst>
                                      </p:cBhvr>
                                    </p:anim>
                                    <p:animScale>
                                      <p:cBhvr>
                                        <p:cTn id="33" dur="200" decel="100000" autoRev="1" fill="hold">
                                          <p:stCondLst>
                                            <p:cond delay="600"/>
                                          </p:stCondLst>
                                        </p:cTn>
                                        <p:tgtEl>
                                          <p:spTgt spid="3">
                                            <p:txEl>
                                              <p:pRg st="3" end="3"/>
                                            </p:txEl>
                                          </p:spTgt>
                                        </p:tgtEl>
                                      </p:cBhvr>
                                      <p:from x="100000" y="100000"/>
                                      <p:to x="80000" y="100000"/>
                                    </p:animScale>
                                    <p:anim by="(#ppt_h/3+#ppt_w*0.1)" calcmode="lin" valueType="num">
                                      <p:cBhvr additive="sum">
                                        <p:cTn id="34" dur="200" decel="100000" autoRev="1" fill="hold">
                                          <p:stCondLst>
                                            <p:cond delay="600"/>
                                          </p:stCondLst>
                                        </p:cTn>
                                        <p:tgtEl>
                                          <p:spTgt spid="3">
                                            <p:txEl>
                                              <p:pRg st="3" end="3"/>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fontAlgn="auto">
              <a:spcAft>
                <a:spcPts val="0"/>
              </a:spcAft>
              <a:defRPr/>
            </a:pPr>
            <a:r>
              <a:rPr lang="en-US" dirty="0" smtClean="0"/>
              <a:t>Skill #6:   State  vs. Goal</a:t>
            </a:r>
            <a:endParaRPr lang="en-US" dirty="0"/>
          </a:p>
        </p:txBody>
      </p:sp>
      <p:sp>
        <p:nvSpPr>
          <p:cNvPr id="3" name="Content Placeholder 2"/>
          <p:cNvSpPr>
            <a:spLocks noGrp="1"/>
          </p:cNvSpPr>
          <p:nvPr>
            <p:ph idx="1"/>
          </p:nvPr>
        </p:nvSpPr>
        <p:spPr>
          <a:xfrm>
            <a:off x="2514600" y="1600200"/>
            <a:ext cx="6172200" cy="4525963"/>
          </a:xfrm>
        </p:spPr>
        <p:txBody>
          <a:bodyPr/>
          <a:lstStyle/>
          <a:p>
            <a:pPr fontAlgn="auto">
              <a:spcAft>
                <a:spcPts val="0"/>
              </a:spcAft>
              <a:defRPr/>
            </a:pPr>
            <a:r>
              <a:rPr lang="en-US" dirty="0" smtClean="0"/>
              <a:t>Strategies for Creating Your Own Choir</a:t>
            </a:r>
          </a:p>
          <a:p>
            <a:pPr lvl="1" fontAlgn="auto">
              <a:spcAft>
                <a:spcPts val="0"/>
              </a:spcAft>
              <a:defRPr/>
            </a:pPr>
            <a:r>
              <a:rPr lang="en-US" dirty="0" smtClean="0"/>
              <a:t>Fake it till you make it</a:t>
            </a:r>
          </a:p>
          <a:p>
            <a:pPr lvl="1" fontAlgn="auto">
              <a:spcAft>
                <a:spcPts val="0"/>
              </a:spcAft>
              <a:defRPr/>
            </a:pPr>
            <a:r>
              <a:rPr lang="en-US" dirty="0" smtClean="0"/>
              <a:t>Setting an intention</a:t>
            </a:r>
          </a:p>
          <a:p>
            <a:pPr lvl="1" fontAlgn="auto">
              <a:spcAft>
                <a:spcPts val="0"/>
              </a:spcAft>
              <a:defRPr/>
            </a:pPr>
            <a:r>
              <a:rPr lang="en-US" dirty="0" smtClean="0"/>
              <a:t>Practicing the Choir</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The Skills of Passion</a:t>
            </a:r>
            <a:endParaRPr lang="en-US" dirty="0"/>
          </a:p>
        </p:txBody>
      </p:sp>
      <p:sp>
        <p:nvSpPr>
          <p:cNvPr id="5" name="Content Placeholder 4"/>
          <p:cNvSpPr>
            <a:spLocks noGrp="1"/>
          </p:cNvSpPr>
          <p:nvPr>
            <p:ph idx="1"/>
          </p:nvPr>
        </p:nvSpPr>
        <p:spPr/>
        <p:txBody>
          <a:bodyPr/>
          <a:lstStyle/>
          <a:p>
            <a:pPr fontAlgn="auto">
              <a:spcAft>
                <a:spcPts val="0"/>
              </a:spcAft>
              <a:buFont typeface="Wingdings" pitchFamily="2" charset="2"/>
              <a:buNone/>
              <a:defRPr/>
            </a:pPr>
            <a:r>
              <a:rPr lang="en-US" dirty="0" smtClean="0"/>
              <a:t> Biology of Wants</a:t>
            </a:r>
          </a:p>
          <a:p>
            <a:pPr fontAlgn="auto">
              <a:spcAft>
                <a:spcPts val="0"/>
              </a:spcAft>
              <a:buFont typeface="Wingdings" pitchFamily="2" charset="2"/>
              <a:buNone/>
              <a:defRPr/>
            </a:pPr>
            <a:r>
              <a:rPr lang="en-US" dirty="0" smtClean="0"/>
              <a:t>Service to Others and Themselves</a:t>
            </a:r>
          </a:p>
          <a:p>
            <a:pPr fontAlgn="auto">
              <a:spcAft>
                <a:spcPts val="0"/>
              </a:spcAft>
              <a:buFont typeface="Wingdings" pitchFamily="2" charset="2"/>
              <a:buNone/>
              <a:defRPr/>
            </a:pPr>
            <a:r>
              <a:rPr lang="en-US" dirty="0" smtClean="0"/>
              <a:t>Optimism/Pessimism</a:t>
            </a:r>
          </a:p>
          <a:p>
            <a:pPr fontAlgn="auto">
              <a:spcAft>
                <a:spcPts val="0"/>
              </a:spcAft>
              <a:buFont typeface="Wingdings" pitchFamily="2" charset="2"/>
              <a:buNone/>
              <a:defRPr/>
            </a:pPr>
            <a:r>
              <a:rPr lang="en-US" dirty="0" smtClean="0"/>
              <a:t>Mindset</a:t>
            </a:r>
          </a:p>
          <a:p>
            <a:pPr fontAlgn="auto">
              <a:spcAft>
                <a:spcPts val="0"/>
              </a:spcAft>
              <a:buFont typeface="Wingdings" pitchFamily="2" charset="2"/>
              <a:buNone/>
              <a:defRPr/>
            </a:pPr>
            <a:r>
              <a:rPr lang="en-US" dirty="0" smtClean="0"/>
              <a:t>Awareness and Acceptance of Mistakes</a:t>
            </a:r>
          </a:p>
          <a:p>
            <a:pPr fontAlgn="auto">
              <a:spcAft>
                <a:spcPts val="0"/>
              </a:spcAft>
              <a:buFont typeface="Wingdings" pitchFamily="2" charset="2"/>
              <a:buNone/>
              <a:defRPr/>
            </a:pPr>
            <a:r>
              <a:rPr lang="en-US" dirty="0" smtClean="0"/>
              <a:t>State  vs.  Goal</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Skill #1:  The Biology of Wants</a:t>
            </a:r>
            <a:endParaRPr lang="en-US" dirty="0"/>
          </a:p>
        </p:txBody>
      </p:sp>
      <p:sp>
        <p:nvSpPr>
          <p:cNvPr id="3" name="Content Placeholder 2"/>
          <p:cNvSpPr>
            <a:spLocks noGrp="1"/>
          </p:cNvSpPr>
          <p:nvPr>
            <p:ph idx="1"/>
          </p:nvPr>
        </p:nvSpPr>
        <p:spPr/>
        <p:txBody>
          <a:bodyPr/>
          <a:lstStyle/>
          <a:p>
            <a:pPr fontAlgn="auto">
              <a:spcAft>
                <a:spcPts val="0"/>
              </a:spcAft>
              <a:defRPr/>
            </a:pPr>
            <a:r>
              <a:rPr lang="en-US" dirty="0" smtClean="0"/>
              <a:t>Wants:  Idle</a:t>
            </a:r>
          </a:p>
          <a:p>
            <a:pPr fontAlgn="auto">
              <a:spcAft>
                <a:spcPts val="0"/>
              </a:spcAft>
              <a:defRPr/>
            </a:pPr>
            <a:r>
              <a:rPr lang="en-US" dirty="0" smtClean="0"/>
              <a:t>Wants:  Important</a:t>
            </a:r>
          </a:p>
          <a:p>
            <a:pPr fontAlgn="auto">
              <a:spcAft>
                <a:spcPts val="0"/>
              </a:spcAft>
              <a:defRPr/>
            </a:pPr>
            <a:r>
              <a:rPr lang="en-US" dirty="0" smtClean="0"/>
              <a:t>ENTITLEMENT</a:t>
            </a:r>
          </a:p>
          <a:p>
            <a:pPr fontAlgn="auto">
              <a:spcAft>
                <a:spcPts val="0"/>
              </a:spcAft>
              <a:defRPr/>
            </a:pP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1" nodeType="clickEffect">
                                  <p:stCondLst>
                                    <p:cond delay="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1" end="1"/>
                                            </p:txEl>
                                          </p:spTgt>
                                        </p:tgtEl>
                                        <p:attrNameLst>
                                          <p:attrName>ppt_w</p:attrName>
                                        </p:attrNameLst>
                                      </p:cBhvr>
                                    </p:anim>
                                    <p:anim by="(#ppt_w*0.50)" calcmode="lin" valueType="num">
                                      <p:cBhvr>
                                        <p:cTn id="16" dur="500" decel="50000" autoRev="1" fill="hold">
                                          <p:stCondLst>
                                            <p:cond delay="0"/>
                                          </p:stCondLst>
                                        </p:cTn>
                                        <p:tgtEl>
                                          <p:spTgt spid="3">
                                            <p:txEl>
                                              <p:pRg st="1" end="1"/>
                                            </p:txEl>
                                          </p:spTgt>
                                        </p:tgtEl>
                                        <p:attrNameLst>
                                          <p:attrName>ppt_x</p:attrName>
                                        </p:attrNameLst>
                                      </p:cBhvr>
                                    </p:anim>
                                    <p:anim from="(-#ppt_h/2)" to="(#ppt_y)" calcmode="lin" valueType="num">
                                      <p:cBhvr>
                                        <p:cTn id="17" dur="1000" fill="hold">
                                          <p:stCondLst>
                                            <p:cond delay="0"/>
                                          </p:stCondLst>
                                        </p:cTn>
                                        <p:tgtEl>
                                          <p:spTgt spid="3">
                                            <p:txEl>
                                              <p:pRg st="1" end="1"/>
                                            </p:txEl>
                                          </p:spTgt>
                                        </p:tgtEl>
                                        <p:attrNameLst>
                                          <p:attrName>ppt_y</p:attrName>
                                        </p:attrNameLst>
                                      </p:cBhvr>
                                    </p:anim>
                                    <p:animRot by="21600000">
                                      <p:cBhvr>
                                        <p:cTn id="18" dur="1000" fill="hold">
                                          <p:stCondLst>
                                            <p:cond delay="0"/>
                                          </p:stCondLst>
                                        </p:cTn>
                                        <p:tgtEl>
                                          <p:spTgt spid="3">
                                            <p:txEl>
                                              <p:pRg st="1" end="1"/>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1" nodeType="clickEffect">
                                  <p:stCondLst>
                                    <p:cond delay="0"/>
                                  </p:stCondLst>
                                  <p:iterate type="lt">
                                    <p:tmPct val="10000"/>
                                  </p:iterate>
                                  <p:childTnLst>
                                    <p:set>
                                      <p:cBhvr>
                                        <p:cTn id="22" dur="1" fill="hold">
                                          <p:stCondLst>
                                            <p:cond delay="0"/>
                                          </p:stCondLst>
                                        </p:cTn>
                                        <p:tgtEl>
                                          <p:spTgt spid="3">
                                            <p:txEl>
                                              <p:pRg st="2" end="2"/>
                                            </p:txEl>
                                          </p:spTgt>
                                        </p:tgtEl>
                                        <p:attrNameLst>
                                          <p:attrName>style.visibility</p:attrName>
                                        </p:attrNameLst>
                                      </p:cBhvr>
                                      <p:to>
                                        <p:strVal val="visible"/>
                                      </p:to>
                                    </p:set>
                                    <p:anim by="(-#ppt_w*2)" calcmode="lin" valueType="num">
                                      <p:cBhvr rctx="PPT">
                                        <p:cTn id="23" dur="500" autoRev="1" fill="hold">
                                          <p:stCondLst>
                                            <p:cond delay="0"/>
                                          </p:stCondLst>
                                        </p:cTn>
                                        <p:tgtEl>
                                          <p:spTgt spid="3">
                                            <p:txEl>
                                              <p:pRg st="2" end="2"/>
                                            </p:txEl>
                                          </p:spTgt>
                                        </p:tgtEl>
                                        <p:attrNameLst>
                                          <p:attrName>ppt_w</p:attrName>
                                        </p:attrNameLst>
                                      </p:cBhvr>
                                    </p:anim>
                                    <p:anim by="(#ppt_w*0.50)" calcmode="lin" valueType="num">
                                      <p:cBhvr>
                                        <p:cTn id="24" dur="500" decel="50000" autoRev="1" fill="hold">
                                          <p:stCondLst>
                                            <p:cond delay="0"/>
                                          </p:stCondLst>
                                        </p:cTn>
                                        <p:tgtEl>
                                          <p:spTgt spid="3">
                                            <p:txEl>
                                              <p:pRg st="2" end="2"/>
                                            </p:txEl>
                                          </p:spTgt>
                                        </p:tgtEl>
                                        <p:attrNameLst>
                                          <p:attrName>ppt_x</p:attrName>
                                        </p:attrNameLst>
                                      </p:cBhvr>
                                    </p:anim>
                                    <p:anim from="(-#ppt_h/2)" to="(#ppt_y)" calcmode="lin" valueType="num">
                                      <p:cBhvr>
                                        <p:cTn id="25" dur="1000" fill="hold">
                                          <p:stCondLst>
                                            <p:cond delay="0"/>
                                          </p:stCondLst>
                                        </p:cTn>
                                        <p:tgtEl>
                                          <p:spTgt spid="3">
                                            <p:txEl>
                                              <p:pRg st="2" end="2"/>
                                            </p:txEl>
                                          </p:spTgt>
                                        </p:tgtEl>
                                        <p:attrNameLst>
                                          <p:attrName>ppt_y</p:attrName>
                                        </p:attrNameLst>
                                      </p:cBhvr>
                                    </p:anim>
                                    <p:animRot by="21600000">
                                      <p:cBhvr>
                                        <p:cTn id="26" dur="1000" fill="hold">
                                          <p:stCondLst>
                                            <p:cond delay="0"/>
                                          </p:stCondLst>
                                        </p:cTn>
                                        <p:tgtEl>
                                          <p:spTgt spid="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bldLvl="2"/>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sp>
        <p:nvSpPr>
          <p:cNvPr id="3" name="Content Placeholder 2"/>
          <p:cNvSpPr>
            <a:spLocks noGrp="1"/>
          </p:cNvSpPr>
          <p:nvPr>
            <p:ph idx="1"/>
          </p:nvPr>
        </p:nvSpPr>
        <p:spPr/>
        <p:txBody>
          <a:bodyPr/>
          <a:lstStyle/>
          <a:p>
            <a:pPr fontAlgn="auto">
              <a:spcAft>
                <a:spcPts val="0"/>
              </a:spcAft>
              <a:defRPr/>
            </a:pPr>
            <a:endParaRPr lang="en-US" dirty="0"/>
          </a:p>
        </p:txBody>
      </p:sp>
    </p:spTree>
  </p:cSld>
  <p:clrMapOvr>
    <a:masterClrMapping/>
  </p:clrMapOvr>
  <p:transition>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sp>
        <p:nvSpPr>
          <p:cNvPr id="3" name="Content Placeholder 2"/>
          <p:cNvSpPr>
            <a:spLocks noGrp="1"/>
          </p:cNvSpPr>
          <p:nvPr>
            <p:ph idx="1"/>
          </p:nvPr>
        </p:nvSpPr>
        <p:spPr/>
        <p:txBody>
          <a:bodyPr/>
          <a:lstStyle/>
          <a:p>
            <a:pPr fontAlgn="auto">
              <a:spcAft>
                <a:spcPts val="0"/>
              </a:spcAft>
              <a:defRPr/>
            </a:pPr>
            <a:endParaRPr lang="en-US"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An Exercise</a:t>
            </a:r>
            <a:endParaRPr lang="en-US" dirty="0"/>
          </a:p>
        </p:txBody>
      </p:sp>
      <p:sp>
        <p:nvSpPr>
          <p:cNvPr id="3" name="Content Placeholder 2"/>
          <p:cNvSpPr>
            <a:spLocks noGrp="1"/>
          </p:cNvSpPr>
          <p:nvPr>
            <p:ph idx="1"/>
          </p:nvPr>
        </p:nvSpPr>
        <p:spPr>
          <a:xfrm>
            <a:off x="457200" y="3505200"/>
            <a:ext cx="8229600" cy="2620963"/>
          </a:xfrm>
        </p:spPr>
        <p:txBody>
          <a:bodyPr/>
          <a:lstStyle/>
          <a:p>
            <a:pPr algn="ctr" fontAlgn="auto">
              <a:spcAft>
                <a:spcPts val="0"/>
              </a:spcAft>
              <a:buFont typeface="Wingdings" pitchFamily="2" charset="2"/>
              <a:buNone/>
              <a:defRPr/>
            </a:pPr>
            <a:r>
              <a:rPr lang="en-US" sz="4000" dirty="0" smtClean="0"/>
              <a:t>I want you to . . . </a:t>
            </a:r>
          </a:p>
          <a:p>
            <a:pPr algn="ctr" fontAlgn="auto">
              <a:spcAft>
                <a:spcPts val="0"/>
              </a:spcAft>
              <a:buFont typeface="Wingdings" pitchFamily="2" charset="2"/>
              <a:buNone/>
              <a:defRPr/>
            </a:pPr>
            <a:r>
              <a:rPr lang="en-US" sz="4000" dirty="0" smtClean="0"/>
              <a:t>or </a:t>
            </a:r>
          </a:p>
          <a:p>
            <a:pPr algn="ctr" fontAlgn="auto">
              <a:spcAft>
                <a:spcPts val="0"/>
              </a:spcAft>
              <a:buFont typeface="Wingdings" pitchFamily="2" charset="2"/>
              <a:buNone/>
              <a:defRPr/>
            </a:pPr>
            <a:r>
              <a:rPr lang="en-US" sz="4000" dirty="0" smtClean="0"/>
              <a:t>I wish you would  . . .</a:t>
            </a:r>
            <a:endParaRPr lang="en-US" sz="4000"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smtClean="0"/>
              <a:t>To Make It Even More Complicated…</a:t>
            </a:r>
            <a:endParaRPr lang="en-US" dirty="0"/>
          </a:p>
        </p:txBody>
      </p:sp>
      <p:sp>
        <p:nvSpPr>
          <p:cNvPr id="3" name="Content Placeholder 2"/>
          <p:cNvSpPr>
            <a:spLocks noGrp="1"/>
          </p:cNvSpPr>
          <p:nvPr>
            <p:ph idx="1"/>
          </p:nvPr>
        </p:nvSpPr>
        <p:spPr>
          <a:xfrm>
            <a:off x="457200" y="3962400"/>
            <a:ext cx="8229600" cy="2895600"/>
          </a:xfrm>
        </p:spPr>
        <p:txBody>
          <a:bodyPr/>
          <a:lstStyle/>
          <a:p>
            <a:pPr marL="0" indent="0" fontAlgn="auto">
              <a:spcAft>
                <a:spcPts val="0"/>
              </a:spcAft>
              <a:buFont typeface="Wingdings" pitchFamily="2" charset="2"/>
              <a:buNone/>
              <a:defRPr/>
            </a:pPr>
            <a:r>
              <a:rPr lang="en-US" dirty="0" smtClean="0"/>
              <a:t>Gender Differences</a:t>
            </a:r>
          </a:p>
          <a:p>
            <a:pPr marL="0" indent="0" fontAlgn="auto">
              <a:spcAft>
                <a:spcPts val="0"/>
              </a:spcAft>
              <a:buFont typeface="Wingdings" pitchFamily="2" charset="2"/>
              <a:buNone/>
              <a:defRPr/>
            </a:pPr>
            <a:endParaRPr lang="en-US" dirty="0" smtClean="0"/>
          </a:p>
          <a:p>
            <a:pPr marL="0" indent="0" fontAlgn="auto">
              <a:spcAft>
                <a:spcPts val="0"/>
              </a:spcAft>
              <a:buFont typeface="Wingdings" pitchFamily="2" charset="2"/>
              <a:buNone/>
              <a:defRPr/>
            </a:pPr>
            <a:r>
              <a:rPr lang="en-US" sz="3600" dirty="0" smtClean="0"/>
              <a:t>INSIDE OUTERS vs. OUTSIDE INNERS</a:t>
            </a:r>
            <a:endParaRPr lang="en-US" sz="36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7800" y="2332038"/>
            <a:ext cx="3429000" cy="3840162"/>
          </a:xfrm>
        </p:spPr>
        <p:txBody>
          <a:bodyPr/>
          <a:lstStyle/>
          <a:p>
            <a:pPr marL="0" indent="0" fontAlgn="auto">
              <a:spcAft>
                <a:spcPts val="0"/>
              </a:spcAft>
              <a:buFont typeface="Wingdings" pitchFamily="2" charset="2"/>
              <a:buNone/>
              <a:defRPr/>
            </a:pPr>
            <a:r>
              <a:rPr lang="en-US" dirty="0" smtClean="0">
                <a:solidFill>
                  <a:schemeClr val="tx1"/>
                </a:solidFill>
              </a:rPr>
              <a:t>All my life I wanted to be somebody.  </a:t>
            </a:r>
            <a:br>
              <a:rPr lang="en-US" dirty="0" smtClean="0">
                <a:solidFill>
                  <a:schemeClr val="tx1"/>
                </a:solidFill>
              </a:rPr>
            </a:br>
            <a:r>
              <a:rPr lang="en-US" dirty="0" smtClean="0">
                <a:solidFill>
                  <a:schemeClr val="tx1"/>
                </a:solidFill>
              </a:rPr>
              <a:t>I guess I should have been more specific.</a:t>
            </a:r>
          </a:p>
          <a:p>
            <a:pPr marL="0" indent="0" fontAlgn="auto">
              <a:spcAft>
                <a:spcPts val="0"/>
              </a:spcAft>
              <a:buFont typeface="Wingdings" pitchFamily="2" charset="2"/>
              <a:buNone/>
              <a:defRPr/>
            </a:pPr>
            <a:endParaRPr lang="en-US" dirty="0" smtClean="0">
              <a:solidFill>
                <a:schemeClr val="tx1"/>
              </a:solidFill>
            </a:endParaRPr>
          </a:p>
          <a:p>
            <a:pPr marL="0" indent="0" algn="r" fontAlgn="auto">
              <a:spcAft>
                <a:spcPts val="0"/>
              </a:spcAft>
              <a:buFont typeface="Wingdings" pitchFamily="2" charset="2"/>
              <a:buNone/>
              <a:defRPr/>
            </a:pPr>
            <a:r>
              <a:rPr lang="en-US" dirty="0" smtClean="0">
                <a:solidFill>
                  <a:schemeClr val="tx1"/>
                </a:solidFill>
              </a:rPr>
              <a:t>Lily Tomlin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smtClean="0">
                <a:solidFill>
                  <a:schemeClr val="tx1"/>
                </a:solidFill>
              </a:rPr>
              <a:t>Skill #2:   Service to Others and…….to Themselves</a:t>
            </a:r>
            <a:endParaRPr lang="en-US" dirty="0">
              <a:solidFill>
                <a:schemeClr val="tx1"/>
              </a:solidFill>
            </a:endParaRPr>
          </a:p>
        </p:txBody>
      </p:sp>
      <p:sp>
        <p:nvSpPr>
          <p:cNvPr id="3" name="Content Placeholder 2"/>
          <p:cNvSpPr>
            <a:spLocks noGrp="1"/>
          </p:cNvSpPr>
          <p:nvPr>
            <p:ph idx="1"/>
          </p:nvPr>
        </p:nvSpPr>
        <p:spPr/>
        <p:txBody>
          <a:bodyPr/>
          <a:lstStyle/>
          <a:p>
            <a:pPr fontAlgn="auto">
              <a:spcAft>
                <a:spcPts val="0"/>
              </a:spcAft>
              <a:buFont typeface="Wingdings" pitchFamily="2" charset="2"/>
              <a:buNone/>
              <a:defRPr/>
            </a:pPr>
            <a:endParaRPr lang="en-US" dirty="0" smtClean="0">
              <a:solidFill>
                <a:schemeClr val="tx1"/>
              </a:solidFill>
            </a:endParaRPr>
          </a:p>
          <a:p>
            <a:pPr fontAlgn="auto">
              <a:spcAft>
                <a:spcPts val="0"/>
              </a:spcAft>
              <a:buFont typeface="Wingdings" pitchFamily="2" charset="2"/>
              <a:buNone/>
              <a:defRPr/>
            </a:pPr>
            <a:r>
              <a:rPr lang="en-US" dirty="0" smtClean="0">
                <a:solidFill>
                  <a:schemeClr val="tx1"/>
                </a:solidFill>
              </a:rPr>
              <a:t>Not certain others, but all others</a:t>
            </a:r>
            <a:endParaRPr lang="en-US" dirty="0">
              <a:solidFill>
                <a:schemeClr val="tx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from="(-#ppt_w/2)" to="(#ppt_x)" calcmode="lin" valueType="num">
                                      <p:cBhvr>
                                        <p:cTn id="7" dur="600" fill="hold">
                                          <p:stCondLst>
                                            <p:cond delay="0"/>
                                          </p:stCondLst>
                                        </p:cTn>
                                        <p:tgtEl>
                                          <p:spTgt spid="3">
                                            <p:txEl>
                                              <p:pRg st="1" end="1"/>
                                            </p:txEl>
                                          </p:spTgt>
                                        </p:tgtEl>
                                        <p:attrNameLst>
                                          <p:attrName>ppt_x</p:attrName>
                                        </p:attrNameLst>
                                      </p:cBhvr>
                                    </p:anim>
                                    <p:anim from="0" to="-1.0" calcmode="lin" valueType="num">
                                      <p:cBhvr>
                                        <p:cTn id="8" dur="200" decel="50000" autoRev="1" fill="hold">
                                          <p:stCondLst>
                                            <p:cond delay="600"/>
                                          </p:stCondLst>
                                        </p:cTn>
                                        <p:tgtEl>
                                          <p:spTgt spid="3">
                                            <p:txEl>
                                              <p:pRg st="1" end="1"/>
                                            </p:txEl>
                                          </p:spTgt>
                                        </p:tgtEl>
                                        <p:attrNameLst>
                                          <p:attrName>xshear</p:attrName>
                                        </p:attrNameLst>
                                      </p:cBhvr>
                                    </p:anim>
                                    <p:animScale>
                                      <p:cBhvr>
                                        <p:cTn id="9" dur="200" decel="100000" autoRev="1" fill="hold">
                                          <p:stCondLst>
                                            <p:cond delay="600"/>
                                          </p:stCondLst>
                                        </p:cTn>
                                        <p:tgtEl>
                                          <p:spTgt spid="3">
                                            <p:txEl>
                                              <p:pRg st="1" end="1"/>
                                            </p:txEl>
                                          </p:spTgt>
                                        </p:tgtEl>
                                      </p:cBhvr>
                                      <p:from x="100000" y="100000"/>
                                      <p:to x="80000" y="100000"/>
                                    </p:animScale>
                                    <p:anim by="(#ppt_h/3+#ppt_w*0.1)" calcmode="lin" valueType="num">
                                      <p:cBhvr additive="sum">
                                        <p:cTn id="10" dur="200" decel="100000" autoRev="1" fill="hold">
                                          <p:stCondLst>
                                            <p:cond delay="600"/>
                                          </p:stCondLst>
                                        </p:cTn>
                                        <p:tgtEl>
                                          <p:spTgt spid="3">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609600" y="457200"/>
            <a:ext cx="7772400" cy="1362075"/>
          </a:xfrm>
        </p:spPr>
        <p:txBody>
          <a:bodyPr>
            <a:noAutofit/>
          </a:bodyPr>
          <a:lstStyle/>
          <a:p>
            <a:pPr algn="ctr" fontAlgn="auto">
              <a:spcAft>
                <a:spcPts val="0"/>
              </a:spcAft>
              <a:defRPr/>
            </a:pPr>
            <a:r>
              <a:rPr lang="en-US" sz="3600" dirty="0" smtClean="0">
                <a:solidFill>
                  <a:schemeClr val="tx1"/>
                </a:solidFill>
              </a:rPr>
              <a:t>A Definition: </a:t>
            </a:r>
            <a:br>
              <a:rPr lang="en-US" sz="3600" dirty="0" smtClean="0">
                <a:solidFill>
                  <a:schemeClr val="tx1"/>
                </a:solidFill>
              </a:rPr>
            </a:br>
            <a:r>
              <a:rPr lang="en-US" sz="3600" dirty="0" smtClean="0">
                <a:solidFill>
                  <a:schemeClr val="tx1"/>
                </a:solidFill>
              </a:rPr>
              <a:t>Doing for Others,  What is Right,  without expecting  anything in return </a:t>
            </a:r>
            <a:br>
              <a:rPr lang="en-US" sz="3600" dirty="0" smtClean="0">
                <a:solidFill>
                  <a:schemeClr val="tx1"/>
                </a:solidFill>
              </a:rPr>
            </a:br>
            <a:r>
              <a:rPr lang="en-US" sz="3600" dirty="0" smtClean="0">
                <a:solidFill>
                  <a:schemeClr val="tx1"/>
                </a:solidFill>
              </a:rPr>
              <a:t/>
            </a:r>
            <a:br>
              <a:rPr lang="en-US" sz="3600" dirty="0" smtClean="0">
                <a:solidFill>
                  <a:schemeClr val="tx1"/>
                </a:solidFill>
              </a:rPr>
            </a:br>
            <a:r>
              <a:rPr lang="en-US" sz="3600" dirty="0">
                <a:solidFill>
                  <a:schemeClr val="tx1"/>
                </a:solidFill>
              </a:rPr>
              <a:t>Giving freely and </a:t>
            </a:r>
            <a:br>
              <a:rPr lang="en-US" sz="3600" dirty="0">
                <a:solidFill>
                  <a:schemeClr val="tx1"/>
                </a:solidFill>
              </a:rPr>
            </a:br>
            <a:r>
              <a:rPr lang="en-US" sz="3600" dirty="0">
                <a:solidFill>
                  <a:schemeClr val="tx1"/>
                </a:solidFill>
              </a:rPr>
              <a:t>unconditionally</a:t>
            </a:r>
            <a:r>
              <a:rPr lang="en-US" sz="3600" dirty="0">
                <a:ln w="18415" cmpd="sng">
                  <a:solidFill>
                    <a:srgbClr val="FFFFFF"/>
                  </a:solidFill>
                  <a:prstDash val="solid"/>
                </a:ln>
              </a:rPr>
              <a:t/>
            </a:r>
            <a:br>
              <a:rPr lang="en-US" sz="3600" dirty="0">
                <a:ln w="18415" cmpd="sng">
                  <a:solidFill>
                    <a:srgbClr val="FFFFFF"/>
                  </a:solidFill>
                  <a:prstDash val="solid"/>
                </a:ln>
              </a:rPr>
            </a:br>
            <a:endParaRPr lang="en-US" sz="3600" dirty="0" smtClean="0">
              <a:solidFill>
                <a:schemeClr val="tx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fontAlgn="auto">
              <a:spcAft>
                <a:spcPts val="0"/>
              </a:spcAft>
              <a:buFont typeface="Wingdings" pitchFamily="2" charset="2"/>
              <a:buNone/>
              <a:defRPr/>
            </a:pPr>
            <a:r>
              <a:rPr lang="en-US" sz="5400" dirty="0" smtClean="0"/>
              <a:t>Samurai means “to serve”</a:t>
            </a:r>
            <a:endParaRPr lang="en-US" sz="5400" dirty="0"/>
          </a:p>
        </p:txBody>
      </p:sp>
      <p:pic>
        <p:nvPicPr>
          <p:cNvPr id="36866" name="Picture 3" descr="Mooko-HakataWall.jpg"/>
          <p:cNvPicPr>
            <a:picLocks noChangeAspect="1"/>
          </p:cNvPicPr>
          <p:nvPr/>
        </p:nvPicPr>
        <p:blipFill>
          <a:blip r:embed="rId2"/>
          <a:srcRect/>
          <a:stretch>
            <a:fillRect/>
          </a:stretch>
        </p:blipFill>
        <p:spPr bwMode="auto">
          <a:xfrm>
            <a:off x="990600" y="3200400"/>
            <a:ext cx="7239000" cy="2895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5000" r="-15000"/>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2103438"/>
            <a:ext cx="8229600" cy="4525962"/>
          </a:xfrm>
        </p:spPr>
        <p:txBody>
          <a:bodyPr/>
          <a:lstStyle/>
          <a:p>
            <a:pPr marL="0" indent="0" fontAlgn="auto">
              <a:spcAft>
                <a:spcPts val="0"/>
              </a:spcAft>
              <a:buFont typeface="Wingdings" pitchFamily="2" charset="2"/>
              <a:buNone/>
              <a:defRPr/>
            </a:pPr>
            <a:r>
              <a:rPr lang="en-US" dirty="0" smtClean="0"/>
              <a:t>You can’t live a perfect day without doing something for someone who will never be able to repay you.</a:t>
            </a:r>
          </a:p>
          <a:p>
            <a:pPr algn="r" fontAlgn="auto">
              <a:spcAft>
                <a:spcPts val="0"/>
              </a:spcAft>
              <a:buFont typeface="Wingdings" pitchFamily="2" charset="2"/>
              <a:buNone/>
              <a:defRPr/>
            </a:pPr>
            <a:r>
              <a:rPr lang="en-US" dirty="0" smtClean="0"/>
              <a:t>John Wooden</a:t>
            </a:r>
            <a:endParaRPr 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ctrTitle"/>
          </p:nvPr>
        </p:nvSpPr>
        <p:spPr>
          <a:xfrm>
            <a:off x="685800" y="493713"/>
            <a:ext cx="7772400" cy="1143000"/>
          </a:xfrm>
        </p:spPr>
        <p:txBody>
          <a:bodyPr>
            <a:noAutofit/>
          </a:bodyPr>
          <a:lstStyle/>
          <a:p>
            <a:pPr fontAlgn="auto">
              <a:spcAft>
                <a:spcPts val="0"/>
              </a:spcAft>
              <a:defRPr/>
            </a:pPr>
            <a:r>
              <a:rPr lang="en-US" sz="4800" dirty="0"/>
              <a:t>How Successful</a:t>
            </a:r>
            <a:br>
              <a:rPr lang="en-US" sz="4800" dirty="0"/>
            </a:br>
            <a:r>
              <a:rPr lang="en-US" sz="4800" dirty="0"/>
              <a:t>People Succeed</a:t>
            </a:r>
          </a:p>
        </p:txBody>
      </p:sp>
      <p:sp>
        <p:nvSpPr>
          <p:cNvPr id="2053" name="Rectangle 5"/>
          <p:cNvSpPr>
            <a:spLocks noGrp="1" noChangeArrowheads="1"/>
          </p:cNvSpPr>
          <p:nvPr>
            <p:ph type="subTitle" idx="1"/>
          </p:nvPr>
        </p:nvSpPr>
        <p:spPr>
          <a:xfrm>
            <a:off x="1066800" y="4114800"/>
            <a:ext cx="6905625" cy="1752600"/>
          </a:xfrm>
        </p:spPr>
        <p:txBody>
          <a:bodyPr>
            <a:noAutofit/>
          </a:bodyPr>
          <a:lstStyle/>
          <a:p>
            <a:pPr marL="342900" indent="-342900" fontAlgn="auto">
              <a:spcAft>
                <a:spcPts val="0"/>
              </a:spcAft>
              <a:buClr>
                <a:schemeClr val="bg1"/>
              </a:buClr>
              <a:buSzPct val="75000"/>
              <a:buFont typeface="Arial" pitchFamily="34" charset="0"/>
              <a:buNone/>
              <a:defRPr/>
            </a:pPr>
            <a:r>
              <a:rPr lang="en-US" sz="4000" dirty="0">
                <a:ln w="18415" cmpd="sng">
                  <a:noFill/>
                  <a:prstDash val="solid"/>
                </a:ln>
              </a:rPr>
              <a:t>Strategies for Sustaining Excellence and Enthusiasm in Health, Relationship, and Work</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fontAlgn="auto">
              <a:spcAft>
                <a:spcPts val="0"/>
              </a:spcAft>
              <a:buFont typeface="Wingdings" pitchFamily="2" charset="2"/>
              <a:buNone/>
              <a:defRPr/>
            </a:pPr>
            <a:r>
              <a:rPr lang="en-US" dirty="0" smtClean="0"/>
              <a:t>Be the change you want to see in the world.</a:t>
            </a:r>
          </a:p>
          <a:p>
            <a:pPr algn="r" fontAlgn="auto">
              <a:spcAft>
                <a:spcPts val="0"/>
              </a:spcAft>
              <a:buFont typeface="Wingdings" pitchFamily="2" charset="2"/>
              <a:buNone/>
              <a:defRPr/>
            </a:pPr>
            <a:r>
              <a:rPr lang="en-US" dirty="0" smtClean="0"/>
              <a:t>Gandhi</a:t>
            </a:r>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fontAlgn="auto">
              <a:spcAft>
                <a:spcPts val="0"/>
              </a:spcAft>
              <a:buFont typeface="Wingdings" pitchFamily="2" charset="2"/>
              <a:buNone/>
              <a:defRPr/>
            </a:pPr>
            <a:r>
              <a:rPr lang="en-US" dirty="0" smtClean="0"/>
              <a:t>Life’s most persistent and urgent question is:</a:t>
            </a:r>
          </a:p>
          <a:p>
            <a:pPr marL="0" indent="0" fontAlgn="auto">
              <a:spcAft>
                <a:spcPts val="0"/>
              </a:spcAft>
              <a:buFont typeface="Wingdings" pitchFamily="2" charset="2"/>
              <a:buNone/>
              <a:defRPr/>
            </a:pPr>
            <a:r>
              <a:rPr lang="en-US" dirty="0" smtClean="0"/>
              <a:t>What are you doing for others?</a:t>
            </a:r>
          </a:p>
          <a:p>
            <a:pPr algn="r" fontAlgn="auto">
              <a:spcAft>
                <a:spcPts val="0"/>
              </a:spcAft>
              <a:buFont typeface="Wingdings" pitchFamily="2" charset="2"/>
              <a:buNone/>
              <a:defRPr/>
            </a:pPr>
            <a:r>
              <a:rPr lang="en-US" dirty="0" smtClean="0"/>
              <a:t>Martin Luther King</a:t>
            </a:r>
            <a:endParaRPr lang="en-US"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8000" r="-8000"/>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304800"/>
            <a:ext cx="8077200" cy="3035300"/>
          </a:xfrm>
        </p:spPr>
        <p:txBody>
          <a:bodyPr>
            <a:normAutofit fontScale="85000" lnSpcReduction="10000"/>
          </a:bodyPr>
          <a:lstStyle/>
          <a:p>
            <a:pPr fontAlgn="auto">
              <a:spcAft>
                <a:spcPts val="0"/>
              </a:spcAft>
              <a:buFont typeface="Arial" pitchFamily="34" charset="0"/>
              <a:buNone/>
              <a:defRPr/>
            </a:pPr>
            <a:endParaRPr lang="en-US" dirty="0" smtClean="0"/>
          </a:p>
          <a:p>
            <a:pPr marL="0" lvl="2" algn="ctr" fontAlgn="auto">
              <a:spcAft>
                <a:spcPts val="0"/>
              </a:spcAft>
              <a:buFont typeface="Arial" pitchFamily="34" charset="0"/>
              <a:buNone/>
              <a:defRPr/>
            </a:pPr>
            <a:r>
              <a:rPr lang="en-US" sz="4800" dirty="0" smtClean="0">
                <a:solidFill>
                  <a:schemeClr val="bg1"/>
                </a:solidFill>
              </a:rPr>
              <a:t>Let no one ever come to you without leaving better and happier.</a:t>
            </a:r>
          </a:p>
          <a:p>
            <a:pPr lvl="2" algn="ctr" fontAlgn="auto">
              <a:spcAft>
                <a:spcPts val="0"/>
              </a:spcAft>
              <a:buFont typeface="Arial" pitchFamily="34" charset="0"/>
              <a:buNone/>
              <a:defRPr/>
            </a:pPr>
            <a:endParaRPr lang="en-US" sz="4800" dirty="0" smtClean="0">
              <a:solidFill>
                <a:schemeClr val="bg1"/>
              </a:solidFill>
            </a:endParaRPr>
          </a:p>
          <a:p>
            <a:pPr algn="r" fontAlgn="auto">
              <a:spcAft>
                <a:spcPts val="0"/>
              </a:spcAft>
              <a:buFont typeface="Arial" pitchFamily="34" charset="0"/>
              <a:buNone/>
              <a:defRPr/>
            </a:pPr>
            <a:r>
              <a:rPr lang="en-US" sz="3000" dirty="0" smtClean="0">
                <a:solidFill>
                  <a:schemeClr val="bg1"/>
                </a:solidFill>
              </a:rPr>
              <a:t>Mother Teresa</a:t>
            </a:r>
          </a:p>
          <a:p>
            <a:pPr fontAlgn="auto">
              <a:spcAft>
                <a:spcPts val="0"/>
              </a:spcAft>
              <a:buFont typeface="Arial" pitchFamily="34" charset="0"/>
              <a:buNone/>
              <a:defRPr/>
            </a:pPr>
            <a:endParaRPr lang="en-US" sz="2200" dirty="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533400" y="1371600"/>
            <a:ext cx="7772400" cy="1362075"/>
          </a:xfrm>
        </p:spPr>
        <p:txBody>
          <a:bodyPr>
            <a:noAutofit/>
          </a:bodyPr>
          <a:lstStyle/>
          <a:p>
            <a:pPr algn="ctr" fontAlgn="auto">
              <a:spcAft>
                <a:spcPts val="0"/>
              </a:spcAft>
              <a:defRPr/>
            </a:pPr>
            <a:r>
              <a:rPr lang="en-US" sz="4800" dirty="0" smtClean="0"/>
              <a:t>Service/Gift</a:t>
            </a:r>
            <a:r>
              <a:rPr lang="en-US" sz="4800" b="0" dirty="0" smtClean="0"/>
              <a:t/>
            </a:r>
            <a:br>
              <a:rPr lang="en-US" sz="4800" b="0" dirty="0" smtClean="0"/>
            </a:br>
            <a:r>
              <a:rPr lang="en-US" sz="4800" dirty="0" smtClean="0"/>
              <a:t>vs.</a:t>
            </a:r>
            <a:br>
              <a:rPr lang="en-US" sz="4800" dirty="0" smtClean="0"/>
            </a:br>
            <a:r>
              <a:rPr lang="en-US" sz="4800" dirty="0" smtClean="0"/>
              <a:t>Bribe/Exchange</a:t>
            </a:r>
            <a:endParaRPr lang="en-US" sz="4400" b="0"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648200" y="457200"/>
            <a:ext cx="3810000" cy="1362075"/>
          </a:xfrm>
        </p:spPr>
        <p:txBody>
          <a:bodyPr>
            <a:noAutofit/>
          </a:bodyPr>
          <a:lstStyle/>
          <a:p>
            <a:pPr algn="ctr" fontAlgn="auto">
              <a:spcAft>
                <a:spcPts val="0"/>
              </a:spcAft>
              <a:defRPr/>
            </a:pPr>
            <a:r>
              <a:rPr lang="en-US" dirty="0" smtClean="0"/>
              <a:t>Using service  as  a “classroom”  to learn personal lessons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1524000"/>
            <a:ext cx="7772400" cy="2882900"/>
          </a:xfrm>
        </p:spPr>
        <p:txBody>
          <a:bodyPr>
            <a:normAutofit fontScale="62500" lnSpcReduction="20000"/>
          </a:bodyPr>
          <a:lstStyle/>
          <a:p>
            <a:pPr fontAlgn="auto">
              <a:spcAft>
                <a:spcPts val="0"/>
              </a:spcAft>
              <a:buFont typeface="Arial" pitchFamily="34" charset="0"/>
              <a:buNone/>
              <a:defRPr/>
            </a:pPr>
            <a:r>
              <a:rPr lang="en-US" sz="7000" dirty="0" smtClean="0">
                <a:solidFill>
                  <a:schemeClr val="bg1"/>
                </a:solidFill>
              </a:rPr>
              <a:t>I thank God for my handicaps for, through them, I have found myself, my work, and my God.</a:t>
            </a:r>
          </a:p>
          <a:p>
            <a:pPr fontAlgn="auto">
              <a:spcAft>
                <a:spcPts val="0"/>
              </a:spcAft>
              <a:buFont typeface="Arial" pitchFamily="34" charset="0"/>
              <a:buNone/>
              <a:defRPr/>
            </a:pPr>
            <a:endParaRPr lang="en-US" sz="3100" dirty="0" smtClean="0">
              <a:solidFill>
                <a:schemeClr val="bg1"/>
              </a:solidFill>
            </a:endParaRPr>
          </a:p>
          <a:p>
            <a:pPr algn="r" fontAlgn="auto">
              <a:spcAft>
                <a:spcPts val="0"/>
              </a:spcAft>
              <a:buFont typeface="Arial" pitchFamily="34" charset="0"/>
              <a:buNone/>
              <a:defRPr/>
            </a:pPr>
            <a:r>
              <a:rPr lang="en-US" sz="5100" dirty="0" smtClean="0">
                <a:solidFill>
                  <a:schemeClr val="bg1"/>
                </a:solidFill>
              </a:rPr>
              <a:t>Helen Keller</a:t>
            </a:r>
          </a:p>
          <a:p>
            <a:pPr fontAlgn="auto">
              <a:spcAft>
                <a:spcPts val="0"/>
              </a:spcAft>
              <a:buFont typeface="Arial" pitchFamily="34" charset="0"/>
              <a:buNone/>
              <a:defRPr/>
            </a:pPr>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fontAlgn="auto">
              <a:spcAft>
                <a:spcPts val="0"/>
              </a:spcAft>
              <a:defRPr/>
            </a:pPr>
            <a:r>
              <a:rPr lang="en-US" sz="4800" dirty="0"/>
              <a:t>E</a:t>
            </a:r>
            <a:r>
              <a:rPr lang="en-US" sz="4800" dirty="0" smtClean="0"/>
              <a:t>xamples</a:t>
            </a:r>
            <a:endParaRPr lang="en-US" sz="4000" b="0" dirty="0" smtClean="0">
              <a:latin typeface="+mn-lt"/>
            </a:endParaRPr>
          </a:p>
        </p:txBody>
      </p:sp>
      <p:sp>
        <p:nvSpPr>
          <p:cNvPr id="3" name="Content Placeholder 2"/>
          <p:cNvSpPr>
            <a:spLocks noGrp="1"/>
          </p:cNvSpPr>
          <p:nvPr>
            <p:ph idx="1"/>
          </p:nvPr>
        </p:nvSpPr>
        <p:spPr>
          <a:xfrm>
            <a:off x="457200" y="1600200"/>
            <a:ext cx="8229600" cy="5029200"/>
          </a:xfrm>
        </p:spPr>
        <p:txBody>
          <a:bodyPr/>
          <a:lstStyle/>
          <a:p>
            <a:pPr fontAlgn="auto">
              <a:spcAft>
                <a:spcPts val="0"/>
              </a:spcAft>
              <a:defRPr/>
            </a:pPr>
            <a:r>
              <a:rPr lang="en-US" sz="3600" dirty="0" smtClean="0"/>
              <a:t>Mother Teresa</a:t>
            </a:r>
          </a:p>
          <a:p>
            <a:pPr lvl="1" fontAlgn="auto">
              <a:spcAft>
                <a:spcPts val="0"/>
              </a:spcAft>
              <a:buFont typeface="Arial" pitchFamily="34" charset="0"/>
              <a:buNone/>
              <a:defRPr/>
            </a:pPr>
            <a:r>
              <a:rPr lang="en-US" sz="3200" dirty="0" smtClean="0"/>
              <a:t>	“God never gives you anything you cannot handle. Sometimes, I wish God did not trust me so much.”</a:t>
            </a:r>
          </a:p>
          <a:p>
            <a:pPr lvl="1" fontAlgn="auto">
              <a:spcAft>
                <a:spcPts val="0"/>
              </a:spcAft>
              <a:buFont typeface="Arial" pitchFamily="34" charset="0"/>
              <a:buNone/>
              <a:defRPr/>
            </a:pPr>
            <a:endParaRPr lang="en-US" sz="3200" dirty="0" smtClean="0"/>
          </a:p>
          <a:p>
            <a:pPr fontAlgn="auto">
              <a:spcAft>
                <a:spcPts val="0"/>
              </a:spcAft>
              <a:defRPr/>
            </a:pPr>
            <a:r>
              <a:rPr lang="en-US" sz="3600" dirty="0" smtClean="0"/>
              <a:t>Type A (Cardiac-Prone) Personality</a:t>
            </a:r>
          </a:p>
          <a:p>
            <a:pPr fontAlgn="auto">
              <a:spcAft>
                <a:spcPts val="0"/>
              </a:spcAft>
              <a:defRPr/>
            </a:pPr>
            <a:endParaRPr lang="en-US" sz="3600" dirty="0" smtClean="0"/>
          </a:p>
          <a:p>
            <a:pPr fontAlgn="auto">
              <a:spcAft>
                <a:spcPts val="0"/>
              </a:spcAft>
              <a:defRPr/>
            </a:pPr>
            <a:r>
              <a:rPr lang="en-US" sz="3600" dirty="0" smtClean="0"/>
              <a:t>Nelson Mandela</a:t>
            </a:r>
            <a:endParaRPr lang="en-US" sz="36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sp>
        <p:nvSpPr>
          <p:cNvPr id="3" name="Content Placeholder 2"/>
          <p:cNvSpPr>
            <a:spLocks noGrp="1"/>
          </p:cNvSpPr>
          <p:nvPr>
            <p:ph idx="1"/>
          </p:nvPr>
        </p:nvSpPr>
        <p:spPr>
          <a:xfrm>
            <a:off x="457200" y="1600200"/>
            <a:ext cx="8229600" cy="4876800"/>
          </a:xfrm>
        </p:spPr>
        <p:txBody>
          <a:bodyPr>
            <a:normAutofit lnSpcReduction="10000"/>
          </a:bodyPr>
          <a:lstStyle/>
          <a:p>
            <a:pPr marL="0" indent="0" fontAlgn="auto">
              <a:spcAft>
                <a:spcPts val="0"/>
              </a:spcAft>
              <a:buFont typeface="Wingdings" pitchFamily="2" charset="2"/>
              <a:buNone/>
              <a:defRPr/>
            </a:pPr>
            <a:r>
              <a:rPr lang="en-US" dirty="0" smtClean="0"/>
              <a:t>“Nelson Mandela using his time in prison to learn the language and history of Afrikaners’ and steeped himself in rugby, the Afrikaners’ favorite sport.  Following his release in 1990, he gradually won the confidence of the white minority while reaching out to old adversaries, including his former jailers and prosecutors.”</a:t>
            </a:r>
          </a:p>
          <a:p>
            <a:pPr marL="0" indent="0" fontAlgn="auto">
              <a:spcAft>
                <a:spcPts val="0"/>
              </a:spcAft>
              <a:buFont typeface="Wingdings" pitchFamily="2" charset="2"/>
              <a:buNone/>
              <a:defRPr/>
            </a:pPr>
            <a:endParaRPr lang="en-US" dirty="0" smtClean="0"/>
          </a:p>
          <a:p>
            <a:pPr marL="0" indent="0" algn="r" fontAlgn="auto">
              <a:spcAft>
                <a:spcPts val="0"/>
              </a:spcAft>
              <a:buFont typeface="Wingdings" pitchFamily="2" charset="2"/>
              <a:buNone/>
              <a:defRPr/>
            </a:pPr>
            <a:r>
              <a:rPr lang="en-US" sz="2400" dirty="0" smtClean="0"/>
              <a:t>Wall Street Journal</a:t>
            </a:r>
          </a:p>
          <a:p>
            <a:pPr marL="0" indent="0" algn="r" fontAlgn="auto">
              <a:spcAft>
                <a:spcPts val="0"/>
              </a:spcAft>
              <a:buFont typeface="Wingdings" pitchFamily="2" charset="2"/>
              <a:buNone/>
              <a:defRPr/>
            </a:pPr>
            <a:r>
              <a:rPr lang="en-US" sz="2400" dirty="0" smtClean="0"/>
              <a:t>September 2, 2009, pA13</a:t>
            </a:r>
            <a:endParaRPr lang="en-US" dirty="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Classrooms:</a:t>
            </a:r>
            <a:endParaRPr lang="en-US" dirty="0"/>
          </a:p>
        </p:txBody>
      </p:sp>
      <p:sp>
        <p:nvSpPr>
          <p:cNvPr id="3" name="Content Placeholder 2"/>
          <p:cNvSpPr>
            <a:spLocks noGrp="1"/>
          </p:cNvSpPr>
          <p:nvPr>
            <p:ph idx="1"/>
          </p:nvPr>
        </p:nvSpPr>
        <p:spPr/>
        <p:txBody>
          <a:bodyPr/>
          <a:lstStyle/>
          <a:p>
            <a:pPr fontAlgn="auto">
              <a:spcAft>
                <a:spcPts val="0"/>
              </a:spcAft>
              <a:defRPr/>
            </a:pPr>
            <a:r>
              <a:rPr lang="en-US" dirty="0" smtClean="0"/>
              <a:t>Courage</a:t>
            </a:r>
          </a:p>
          <a:p>
            <a:pPr fontAlgn="auto">
              <a:spcAft>
                <a:spcPts val="0"/>
              </a:spcAft>
              <a:defRPr/>
            </a:pPr>
            <a:r>
              <a:rPr lang="en-US" dirty="0" smtClean="0"/>
              <a:t>Optimism</a:t>
            </a:r>
          </a:p>
          <a:p>
            <a:pPr fontAlgn="auto">
              <a:spcAft>
                <a:spcPts val="0"/>
              </a:spcAft>
              <a:defRPr/>
            </a:pPr>
            <a:r>
              <a:rPr lang="en-US" dirty="0" smtClean="0"/>
              <a:t>Understanding</a:t>
            </a:r>
          </a:p>
          <a:p>
            <a:pPr fontAlgn="auto">
              <a:spcAft>
                <a:spcPts val="0"/>
              </a:spcAft>
              <a:defRPr/>
            </a:pPr>
            <a:r>
              <a:rPr lang="en-US" dirty="0" smtClean="0"/>
              <a:t>Rescuing vs. Helping</a:t>
            </a:r>
          </a:p>
          <a:p>
            <a:pPr fontAlgn="auto">
              <a:spcAft>
                <a:spcPts val="0"/>
              </a:spcAft>
              <a:defRPr/>
            </a:pPr>
            <a:r>
              <a:rPr lang="en-US" dirty="0" smtClean="0"/>
              <a:t>Anger</a:t>
            </a:r>
          </a:p>
          <a:p>
            <a:pPr fontAlgn="auto">
              <a:spcAft>
                <a:spcPts val="0"/>
              </a:spcAft>
              <a:defRPr/>
            </a:pPr>
            <a:r>
              <a:rPr lang="en-US" dirty="0" smtClean="0"/>
              <a:t>Giving vs. Receiving</a:t>
            </a:r>
          </a:p>
          <a:p>
            <a:pPr fontAlgn="auto">
              <a:spcAft>
                <a:spcPts val="0"/>
              </a:spcAft>
              <a:defRPr/>
            </a:pPr>
            <a:r>
              <a:rPr lang="en-US" dirty="0" smtClean="0"/>
              <a:t>Example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p:cTn id="43" dur="500" fill="hold"/>
                                        <p:tgtEl>
                                          <p:spTgt spid="3">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4" presetClass="entr" presetSubtype="0" accel="100000" fill="hold" grpId="0" nodeType="click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anim calcmode="lin" valueType="num">
                                      <p:cBhvr>
                                        <p:cTn id="52" dur="500" fill="hold"/>
                                        <p:tgtEl>
                                          <p:spTgt spid="3">
                                            <p:txEl>
                                              <p:pRg st="5" end="5"/>
                                            </p:txEl>
                                          </p:spTgt>
                                        </p:tgtEl>
                                        <p:attrNameLst>
                                          <p:attrName>ppt_w</p:attrName>
                                        </p:attrNameLst>
                                      </p:cBhvr>
                                      <p:tavLst>
                                        <p:tav tm="0">
                                          <p:val>
                                            <p:strVal val="#ppt_w*0.05"/>
                                          </p:val>
                                        </p:tav>
                                        <p:tav tm="100000">
                                          <p:val>
                                            <p:strVal val="#ppt_w"/>
                                          </p:val>
                                        </p:tav>
                                      </p:tavLst>
                                    </p:anim>
                                    <p:anim calcmode="lin" valueType="num">
                                      <p:cBhvr>
                                        <p:cTn id="53" dur="5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54" dur="5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55" dur="500" fill="hold"/>
                                        <p:tgtEl>
                                          <p:spTgt spid="3">
                                            <p:txEl>
                                              <p:pRg st="5" end="5"/>
                                            </p:txEl>
                                          </p:spTgt>
                                        </p:tgtEl>
                                        <p:attrNameLst>
                                          <p:attrName>ppt_y</p:attrName>
                                        </p:attrNameLst>
                                      </p:cBhvr>
                                      <p:tavLst>
                                        <p:tav tm="0">
                                          <p:val>
                                            <p:strVal val="#ppt_y"/>
                                          </p:val>
                                        </p:tav>
                                        <p:tav tm="100000">
                                          <p:val>
                                            <p:strVal val="#ppt_y"/>
                                          </p:val>
                                        </p:tav>
                                      </p:tavLst>
                                    </p:anim>
                                    <p:animEffect transition="in" filter="fade">
                                      <p:cBhvr>
                                        <p:cTn id="56" dur="500"/>
                                        <p:tgtEl>
                                          <p:spTgt spid="3">
                                            <p:txEl>
                                              <p:pRg st="5" end="5"/>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54" presetClass="entr" presetSubtype="0" accel="100000" fill="hold" grpId="0" nodeType="click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anim calcmode="lin" valueType="num">
                                      <p:cBhvr>
                                        <p:cTn id="61" dur="500" fill="hold"/>
                                        <p:tgtEl>
                                          <p:spTgt spid="3">
                                            <p:txEl>
                                              <p:pRg st="6" end="6"/>
                                            </p:txEl>
                                          </p:spTgt>
                                        </p:tgtEl>
                                        <p:attrNameLst>
                                          <p:attrName>ppt_w</p:attrName>
                                        </p:attrNameLst>
                                      </p:cBhvr>
                                      <p:tavLst>
                                        <p:tav tm="0">
                                          <p:val>
                                            <p:strVal val="#ppt_w*0.05"/>
                                          </p:val>
                                        </p:tav>
                                        <p:tav tm="100000">
                                          <p:val>
                                            <p:strVal val="#ppt_w"/>
                                          </p:val>
                                        </p:tav>
                                      </p:tavLst>
                                    </p:anim>
                                    <p:anim calcmode="lin" valueType="num">
                                      <p:cBhvr>
                                        <p:cTn id="62" dur="5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63" dur="5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64" dur="500" fill="hold"/>
                                        <p:tgtEl>
                                          <p:spTgt spid="3">
                                            <p:txEl>
                                              <p:pRg st="6" end="6"/>
                                            </p:txEl>
                                          </p:spTgt>
                                        </p:tgtEl>
                                        <p:attrNameLst>
                                          <p:attrName>ppt_y</p:attrName>
                                        </p:attrNameLst>
                                      </p:cBhvr>
                                      <p:tavLst>
                                        <p:tav tm="0">
                                          <p:val>
                                            <p:strVal val="#ppt_y"/>
                                          </p:val>
                                        </p:tav>
                                        <p:tav tm="100000">
                                          <p:val>
                                            <p:strVal val="#ppt_y"/>
                                          </p:val>
                                        </p:tav>
                                      </p:tavLst>
                                    </p:anim>
                                    <p:animEffect transition="in" filter="fade">
                                      <p:cBhvr>
                                        <p:cTn id="6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pic>
        <p:nvPicPr>
          <p:cNvPr id="48130" name="Picture 6" descr="nucleus accumbens.jpg"/>
          <p:cNvPicPr>
            <a:picLocks noChangeAspect="1"/>
          </p:cNvPicPr>
          <p:nvPr/>
        </p:nvPicPr>
        <p:blipFill>
          <a:blip r:embed="rId2"/>
          <a:srcRect/>
          <a:stretch>
            <a:fillRect/>
          </a:stretch>
        </p:blipFill>
        <p:spPr bwMode="auto">
          <a:xfrm>
            <a:off x="1016000" y="0"/>
            <a:ext cx="6951663" cy="6051550"/>
          </a:xfrm>
          <a:prstGeom prst="rect">
            <a:avLst/>
          </a:prstGeom>
          <a:noFill/>
          <a:ln w="9525">
            <a:noFill/>
            <a:miter lim="800000"/>
            <a:headEnd/>
            <a:tailEnd/>
          </a:ln>
        </p:spPr>
      </p:pic>
      <p:sp>
        <p:nvSpPr>
          <p:cNvPr id="6" name="Freeform 5"/>
          <p:cNvSpPr/>
          <p:nvPr/>
        </p:nvSpPr>
        <p:spPr>
          <a:xfrm>
            <a:off x="2714625" y="2738438"/>
            <a:ext cx="841375" cy="890587"/>
          </a:xfrm>
          <a:custGeom>
            <a:avLst/>
            <a:gdLst>
              <a:gd name="connsiteX0" fmla="*/ 275771 w 686131"/>
              <a:gd name="connsiteY0" fmla="*/ 106967 h 800455"/>
              <a:gd name="connsiteX1" fmla="*/ 145143 w 686131"/>
              <a:gd name="connsiteY1" fmla="*/ 121481 h 800455"/>
              <a:gd name="connsiteX2" fmla="*/ 58057 w 686131"/>
              <a:gd name="connsiteY2" fmla="*/ 150510 h 800455"/>
              <a:gd name="connsiteX3" fmla="*/ 29029 w 686131"/>
              <a:gd name="connsiteY3" fmla="*/ 194052 h 800455"/>
              <a:gd name="connsiteX4" fmla="*/ 0 w 686131"/>
              <a:gd name="connsiteY4" fmla="*/ 281138 h 800455"/>
              <a:gd name="connsiteX5" fmla="*/ 29029 w 686131"/>
              <a:gd name="connsiteY5" fmla="*/ 542395 h 800455"/>
              <a:gd name="connsiteX6" fmla="*/ 43543 w 686131"/>
              <a:gd name="connsiteY6" fmla="*/ 585938 h 800455"/>
              <a:gd name="connsiteX7" fmla="*/ 116114 w 686131"/>
              <a:gd name="connsiteY7" fmla="*/ 673024 h 800455"/>
              <a:gd name="connsiteX8" fmla="*/ 203200 w 686131"/>
              <a:gd name="connsiteY8" fmla="*/ 702052 h 800455"/>
              <a:gd name="connsiteX9" fmla="*/ 508000 w 686131"/>
              <a:gd name="connsiteY9" fmla="*/ 745595 h 800455"/>
              <a:gd name="connsiteX10" fmla="*/ 595086 w 686131"/>
              <a:gd name="connsiteY10" fmla="*/ 716567 h 800455"/>
              <a:gd name="connsiteX11" fmla="*/ 638629 w 686131"/>
              <a:gd name="connsiteY11" fmla="*/ 702052 h 800455"/>
              <a:gd name="connsiteX12" fmla="*/ 667657 w 686131"/>
              <a:gd name="connsiteY12" fmla="*/ 614967 h 800455"/>
              <a:gd name="connsiteX13" fmla="*/ 682171 w 686131"/>
              <a:gd name="connsiteY13" fmla="*/ 571424 h 800455"/>
              <a:gd name="connsiteX14" fmla="*/ 653143 w 686131"/>
              <a:gd name="connsiteY14" fmla="*/ 324681 h 800455"/>
              <a:gd name="connsiteX15" fmla="*/ 624114 w 686131"/>
              <a:gd name="connsiteY15" fmla="*/ 281138 h 800455"/>
              <a:gd name="connsiteX16" fmla="*/ 580571 w 686131"/>
              <a:gd name="connsiteY16" fmla="*/ 252110 h 800455"/>
              <a:gd name="connsiteX17" fmla="*/ 551543 w 686131"/>
              <a:gd name="connsiteY17" fmla="*/ 208567 h 800455"/>
              <a:gd name="connsiteX18" fmla="*/ 406400 w 686131"/>
              <a:gd name="connsiteY18" fmla="*/ 106967 h 800455"/>
              <a:gd name="connsiteX19" fmla="*/ 319314 w 686131"/>
              <a:gd name="connsiteY19" fmla="*/ 63424 h 800455"/>
              <a:gd name="connsiteX20" fmla="*/ 203200 w 686131"/>
              <a:gd name="connsiteY20" fmla="*/ 5367 h 800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86131" h="800455">
                <a:moveTo>
                  <a:pt x="275771" y="106967"/>
                </a:moveTo>
                <a:cubicBezTo>
                  <a:pt x="232228" y="111805"/>
                  <a:pt x="188103" y="112889"/>
                  <a:pt x="145143" y="121481"/>
                </a:cubicBezTo>
                <a:cubicBezTo>
                  <a:pt x="115138" y="127482"/>
                  <a:pt x="58057" y="150510"/>
                  <a:pt x="58057" y="150510"/>
                </a:cubicBezTo>
                <a:cubicBezTo>
                  <a:pt x="48381" y="165024"/>
                  <a:pt x="36114" y="178112"/>
                  <a:pt x="29029" y="194052"/>
                </a:cubicBezTo>
                <a:cubicBezTo>
                  <a:pt x="16602" y="222014"/>
                  <a:pt x="0" y="281138"/>
                  <a:pt x="0" y="281138"/>
                </a:cubicBezTo>
                <a:cubicBezTo>
                  <a:pt x="8769" y="395136"/>
                  <a:pt x="5129" y="446796"/>
                  <a:pt x="29029" y="542395"/>
                </a:cubicBezTo>
                <a:cubicBezTo>
                  <a:pt x="32740" y="557238"/>
                  <a:pt x="36701" y="572254"/>
                  <a:pt x="43543" y="585938"/>
                </a:cubicBezTo>
                <a:cubicBezTo>
                  <a:pt x="55357" y="609566"/>
                  <a:pt x="93890" y="660678"/>
                  <a:pt x="116114" y="673024"/>
                </a:cubicBezTo>
                <a:cubicBezTo>
                  <a:pt x="142862" y="687884"/>
                  <a:pt x="203200" y="702052"/>
                  <a:pt x="203200" y="702052"/>
                </a:cubicBezTo>
                <a:cubicBezTo>
                  <a:pt x="350803" y="800455"/>
                  <a:pt x="255475" y="762431"/>
                  <a:pt x="508000" y="745595"/>
                </a:cubicBezTo>
                <a:lnTo>
                  <a:pt x="595086" y="716567"/>
                </a:lnTo>
                <a:lnTo>
                  <a:pt x="638629" y="702052"/>
                </a:lnTo>
                <a:lnTo>
                  <a:pt x="667657" y="614967"/>
                </a:lnTo>
                <a:lnTo>
                  <a:pt x="682171" y="571424"/>
                </a:lnTo>
                <a:cubicBezTo>
                  <a:pt x="679878" y="539325"/>
                  <a:pt x="686131" y="390657"/>
                  <a:pt x="653143" y="324681"/>
                </a:cubicBezTo>
                <a:cubicBezTo>
                  <a:pt x="645342" y="309079"/>
                  <a:pt x="636449" y="293473"/>
                  <a:pt x="624114" y="281138"/>
                </a:cubicBezTo>
                <a:cubicBezTo>
                  <a:pt x="611779" y="268803"/>
                  <a:pt x="595085" y="261786"/>
                  <a:pt x="580571" y="252110"/>
                </a:cubicBezTo>
                <a:cubicBezTo>
                  <a:pt x="570895" y="237596"/>
                  <a:pt x="563878" y="220902"/>
                  <a:pt x="551543" y="208567"/>
                </a:cubicBezTo>
                <a:cubicBezTo>
                  <a:pt x="530050" y="187074"/>
                  <a:pt x="420627" y="116452"/>
                  <a:pt x="406400" y="106967"/>
                </a:cubicBezTo>
                <a:cubicBezTo>
                  <a:pt x="350126" y="69451"/>
                  <a:pt x="379407" y="83455"/>
                  <a:pt x="319314" y="63424"/>
                </a:cubicBezTo>
                <a:cubicBezTo>
                  <a:pt x="224178" y="0"/>
                  <a:pt x="267117" y="5367"/>
                  <a:pt x="203200" y="5367"/>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 name="Freeform 7"/>
          <p:cNvSpPr/>
          <p:nvPr/>
        </p:nvSpPr>
        <p:spPr>
          <a:xfrm>
            <a:off x="1146175" y="3730625"/>
            <a:ext cx="2228850" cy="928688"/>
          </a:xfrm>
          <a:custGeom>
            <a:avLst/>
            <a:gdLst>
              <a:gd name="connsiteX0" fmla="*/ 275771 w 686131"/>
              <a:gd name="connsiteY0" fmla="*/ 106967 h 800455"/>
              <a:gd name="connsiteX1" fmla="*/ 145143 w 686131"/>
              <a:gd name="connsiteY1" fmla="*/ 121481 h 800455"/>
              <a:gd name="connsiteX2" fmla="*/ 58057 w 686131"/>
              <a:gd name="connsiteY2" fmla="*/ 150510 h 800455"/>
              <a:gd name="connsiteX3" fmla="*/ 29029 w 686131"/>
              <a:gd name="connsiteY3" fmla="*/ 194052 h 800455"/>
              <a:gd name="connsiteX4" fmla="*/ 0 w 686131"/>
              <a:gd name="connsiteY4" fmla="*/ 281138 h 800455"/>
              <a:gd name="connsiteX5" fmla="*/ 29029 w 686131"/>
              <a:gd name="connsiteY5" fmla="*/ 542395 h 800455"/>
              <a:gd name="connsiteX6" fmla="*/ 43543 w 686131"/>
              <a:gd name="connsiteY6" fmla="*/ 585938 h 800455"/>
              <a:gd name="connsiteX7" fmla="*/ 116114 w 686131"/>
              <a:gd name="connsiteY7" fmla="*/ 673024 h 800455"/>
              <a:gd name="connsiteX8" fmla="*/ 203200 w 686131"/>
              <a:gd name="connsiteY8" fmla="*/ 702052 h 800455"/>
              <a:gd name="connsiteX9" fmla="*/ 508000 w 686131"/>
              <a:gd name="connsiteY9" fmla="*/ 745595 h 800455"/>
              <a:gd name="connsiteX10" fmla="*/ 595086 w 686131"/>
              <a:gd name="connsiteY10" fmla="*/ 716567 h 800455"/>
              <a:gd name="connsiteX11" fmla="*/ 638629 w 686131"/>
              <a:gd name="connsiteY11" fmla="*/ 702052 h 800455"/>
              <a:gd name="connsiteX12" fmla="*/ 667657 w 686131"/>
              <a:gd name="connsiteY12" fmla="*/ 614967 h 800455"/>
              <a:gd name="connsiteX13" fmla="*/ 682171 w 686131"/>
              <a:gd name="connsiteY13" fmla="*/ 571424 h 800455"/>
              <a:gd name="connsiteX14" fmla="*/ 653143 w 686131"/>
              <a:gd name="connsiteY14" fmla="*/ 324681 h 800455"/>
              <a:gd name="connsiteX15" fmla="*/ 624114 w 686131"/>
              <a:gd name="connsiteY15" fmla="*/ 281138 h 800455"/>
              <a:gd name="connsiteX16" fmla="*/ 580571 w 686131"/>
              <a:gd name="connsiteY16" fmla="*/ 252110 h 800455"/>
              <a:gd name="connsiteX17" fmla="*/ 551543 w 686131"/>
              <a:gd name="connsiteY17" fmla="*/ 208567 h 800455"/>
              <a:gd name="connsiteX18" fmla="*/ 406400 w 686131"/>
              <a:gd name="connsiteY18" fmla="*/ 106967 h 800455"/>
              <a:gd name="connsiteX19" fmla="*/ 319314 w 686131"/>
              <a:gd name="connsiteY19" fmla="*/ 63424 h 800455"/>
              <a:gd name="connsiteX20" fmla="*/ 203200 w 686131"/>
              <a:gd name="connsiteY20" fmla="*/ 5367 h 800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86131" h="800455">
                <a:moveTo>
                  <a:pt x="275771" y="106967"/>
                </a:moveTo>
                <a:cubicBezTo>
                  <a:pt x="232228" y="111805"/>
                  <a:pt x="188103" y="112889"/>
                  <a:pt x="145143" y="121481"/>
                </a:cubicBezTo>
                <a:cubicBezTo>
                  <a:pt x="115138" y="127482"/>
                  <a:pt x="58057" y="150510"/>
                  <a:pt x="58057" y="150510"/>
                </a:cubicBezTo>
                <a:cubicBezTo>
                  <a:pt x="48381" y="165024"/>
                  <a:pt x="36114" y="178112"/>
                  <a:pt x="29029" y="194052"/>
                </a:cubicBezTo>
                <a:cubicBezTo>
                  <a:pt x="16602" y="222014"/>
                  <a:pt x="0" y="281138"/>
                  <a:pt x="0" y="281138"/>
                </a:cubicBezTo>
                <a:cubicBezTo>
                  <a:pt x="8769" y="395136"/>
                  <a:pt x="5129" y="446796"/>
                  <a:pt x="29029" y="542395"/>
                </a:cubicBezTo>
                <a:cubicBezTo>
                  <a:pt x="32740" y="557238"/>
                  <a:pt x="36701" y="572254"/>
                  <a:pt x="43543" y="585938"/>
                </a:cubicBezTo>
                <a:cubicBezTo>
                  <a:pt x="55357" y="609566"/>
                  <a:pt x="93890" y="660678"/>
                  <a:pt x="116114" y="673024"/>
                </a:cubicBezTo>
                <a:cubicBezTo>
                  <a:pt x="142862" y="687884"/>
                  <a:pt x="203200" y="702052"/>
                  <a:pt x="203200" y="702052"/>
                </a:cubicBezTo>
                <a:cubicBezTo>
                  <a:pt x="350803" y="800455"/>
                  <a:pt x="255475" y="762431"/>
                  <a:pt x="508000" y="745595"/>
                </a:cubicBezTo>
                <a:lnTo>
                  <a:pt x="595086" y="716567"/>
                </a:lnTo>
                <a:lnTo>
                  <a:pt x="638629" y="702052"/>
                </a:lnTo>
                <a:lnTo>
                  <a:pt x="667657" y="614967"/>
                </a:lnTo>
                <a:lnTo>
                  <a:pt x="682171" y="571424"/>
                </a:lnTo>
                <a:cubicBezTo>
                  <a:pt x="679878" y="539325"/>
                  <a:pt x="686131" y="390657"/>
                  <a:pt x="653143" y="324681"/>
                </a:cubicBezTo>
                <a:cubicBezTo>
                  <a:pt x="645342" y="309079"/>
                  <a:pt x="636449" y="293473"/>
                  <a:pt x="624114" y="281138"/>
                </a:cubicBezTo>
                <a:cubicBezTo>
                  <a:pt x="611779" y="268803"/>
                  <a:pt x="595085" y="261786"/>
                  <a:pt x="580571" y="252110"/>
                </a:cubicBezTo>
                <a:cubicBezTo>
                  <a:pt x="570895" y="237596"/>
                  <a:pt x="563878" y="220902"/>
                  <a:pt x="551543" y="208567"/>
                </a:cubicBezTo>
                <a:cubicBezTo>
                  <a:pt x="530050" y="187074"/>
                  <a:pt x="420627" y="116452"/>
                  <a:pt x="406400" y="106967"/>
                </a:cubicBezTo>
                <a:cubicBezTo>
                  <a:pt x="350126" y="69451"/>
                  <a:pt x="379407" y="83455"/>
                  <a:pt x="319314" y="63424"/>
                </a:cubicBezTo>
                <a:cubicBezTo>
                  <a:pt x="224178" y="0"/>
                  <a:pt x="267117" y="5367"/>
                  <a:pt x="203200" y="5367"/>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 name="TextBox 11"/>
          <p:cNvSpPr txBox="1"/>
          <p:nvPr/>
        </p:nvSpPr>
        <p:spPr>
          <a:xfrm>
            <a:off x="1700213" y="5951538"/>
            <a:ext cx="5673725" cy="522287"/>
          </a:xfrm>
          <a:prstGeom prst="rect">
            <a:avLst/>
          </a:prstGeom>
          <a:noFill/>
        </p:spPr>
        <p:txBody>
          <a:bodyPr wrap="none">
            <a:spAutoFit/>
          </a:bodyPr>
          <a:lstStyle/>
          <a:p>
            <a:pPr fontAlgn="auto">
              <a:spcBef>
                <a:spcPts val="0"/>
              </a:spcBef>
              <a:spcAft>
                <a:spcPts val="0"/>
              </a:spcAft>
              <a:defRPr/>
            </a:pPr>
            <a:r>
              <a:rPr lang="en-US" sz="2800" dirty="0">
                <a:effectLst>
                  <a:outerShdw blurRad="38100" dist="38100" dir="2700000" algn="tl">
                    <a:srgbClr val="000000">
                      <a:alpha val="43137"/>
                    </a:srgbClr>
                  </a:outerShdw>
                </a:effectLst>
                <a:latin typeface="+mj-lt"/>
                <a:ea typeface="+mj-ea"/>
                <a:cs typeface="+mj-cs"/>
              </a:rPr>
              <a:t>Nucleus </a:t>
            </a:r>
            <a:r>
              <a:rPr lang="en-US" sz="2800" dirty="0" err="1">
                <a:effectLst>
                  <a:outerShdw blurRad="38100" dist="38100" dir="2700000" algn="tl">
                    <a:srgbClr val="000000">
                      <a:alpha val="43137"/>
                    </a:srgbClr>
                  </a:outerShdw>
                </a:effectLst>
                <a:latin typeface="+mj-lt"/>
                <a:ea typeface="+mj-ea"/>
                <a:cs typeface="+mj-cs"/>
              </a:rPr>
              <a:t>Accumbens</a:t>
            </a:r>
            <a:r>
              <a:rPr lang="en-US" sz="2800" dirty="0">
                <a:effectLst>
                  <a:outerShdw blurRad="38100" dist="38100" dir="2700000" algn="tl">
                    <a:srgbClr val="000000">
                      <a:alpha val="43137"/>
                    </a:srgbClr>
                  </a:outerShdw>
                </a:effectLst>
                <a:latin typeface="+mj-lt"/>
                <a:ea typeface="+mj-ea"/>
                <a:cs typeface="+mj-cs"/>
              </a:rPr>
              <a:t> = Pleasure Center</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81923" name="Picture 3" descr="plagues&amp;people"/>
          <p:cNvPicPr>
            <a:picLocks noChangeAspect="1" noChangeArrowheads="1"/>
          </p:cNvPicPr>
          <p:nvPr/>
        </p:nvPicPr>
        <p:blipFill>
          <a:blip r:embed="rId4"/>
          <a:srcRect/>
          <a:stretch>
            <a:fillRect/>
          </a:stretch>
        </p:blipFill>
        <p:spPr bwMode="auto">
          <a:xfrm>
            <a:off x="685800" y="396875"/>
            <a:ext cx="3898900" cy="6032500"/>
          </a:xfrm>
          <a:prstGeom prst="rect">
            <a:avLst/>
          </a:prstGeom>
          <a:noFill/>
          <a:effectLst>
            <a:outerShdw dist="107763" dir="2700000" algn="ctr" rotWithShape="0">
              <a:schemeClr val="tx1"/>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0"/>
                                  </p:stCondLst>
                                  <p:childTnLst>
                                    <p:set>
                                      <p:cBhvr>
                                        <p:cTn id="6" dur="1" fill="hold">
                                          <p:stCondLst>
                                            <p:cond delay="499"/>
                                          </p:stCondLst>
                                        </p:cTn>
                                        <p:tgtEl>
                                          <p:spTgt spid="819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9154" name="Picture 1" descr="posterior superior temporal sulcus.jpg"/>
          <p:cNvPicPr>
            <a:picLocks noChangeAspect="1"/>
          </p:cNvPicPr>
          <p:nvPr/>
        </p:nvPicPr>
        <p:blipFill>
          <a:blip r:embed="rId2"/>
          <a:srcRect/>
          <a:stretch>
            <a:fillRect/>
          </a:stretch>
        </p:blipFill>
        <p:spPr bwMode="auto">
          <a:xfrm>
            <a:off x="530225" y="754063"/>
            <a:ext cx="7975600" cy="4714875"/>
          </a:xfrm>
          <a:prstGeom prst="rect">
            <a:avLst/>
          </a:prstGeom>
          <a:noFill/>
          <a:ln w="9525">
            <a:noFill/>
            <a:miter lim="800000"/>
            <a:headEnd/>
            <a:tailEnd/>
          </a:ln>
        </p:spPr>
      </p:pic>
      <p:sp>
        <p:nvSpPr>
          <p:cNvPr id="3" name="TextBox 2"/>
          <p:cNvSpPr txBox="1"/>
          <p:nvPr/>
        </p:nvSpPr>
        <p:spPr>
          <a:xfrm>
            <a:off x="422275" y="5819775"/>
            <a:ext cx="8069263" cy="523875"/>
          </a:xfrm>
          <a:prstGeom prst="rect">
            <a:avLst/>
          </a:prstGeom>
          <a:noFill/>
        </p:spPr>
        <p:txBody>
          <a:bodyPr wrap="none">
            <a:spAutoFit/>
          </a:bodyPr>
          <a:lstStyle/>
          <a:p>
            <a:pPr fontAlgn="auto">
              <a:spcBef>
                <a:spcPts val="0"/>
              </a:spcBef>
              <a:spcAft>
                <a:spcPts val="0"/>
              </a:spcAft>
              <a:defRPr/>
            </a:pPr>
            <a:r>
              <a:rPr lang="en-US" sz="2800" dirty="0">
                <a:effectLst>
                  <a:outerShdw blurRad="38100" dist="38100" dir="2700000" algn="tl">
                    <a:srgbClr val="000000">
                      <a:alpha val="43137"/>
                    </a:srgbClr>
                  </a:outerShdw>
                </a:effectLst>
                <a:latin typeface="+mj-lt"/>
                <a:ea typeface="+mj-ea"/>
                <a:cs typeface="+mj-cs"/>
              </a:rPr>
              <a:t>Posterior Superior Temporal </a:t>
            </a:r>
            <a:r>
              <a:rPr lang="en-US" sz="2800" dirty="0" err="1">
                <a:effectLst>
                  <a:outerShdw blurRad="38100" dist="38100" dir="2700000" algn="tl">
                    <a:srgbClr val="000000">
                      <a:alpha val="43137"/>
                    </a:srgbClr>
                  </a:outerShdw>
                </a:effectLst>
                <a:latin typeface="+mj-lt"/>
                <a:ea typeface="+mj-ea"/>
                <a:cs typeface="+mj-cs"/>
              </a:rPr>
              <a:t>Sulcus</a:t>
            </a:r>
            <a:r>
              <a:rPr lang="en-US" sz="2800" dirty="0">
                <a:effectLst>
                  <a:outerShdw blurRad="38100" dist="38100" dir="2700000" algn="tl">
                    <a:srgbClr val="000000">
                      <a:alpha val="43137"/>
                    </a:srgbClr>
                  </a:outerShdw>
                </a:effectLst>
                <a:latin typeface="+mj-lt"/>
                <a:ea typeface="+mj-ea"/>
                <a:cs typeface="+mj-cs"/>
              </a:rPr>
              <a:t> = Altruism Center</a:t>
            </a: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6000" r="-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Exercise:  The Life of a Hero</a:t>
            </a:r>
            <a:endParaRPr lang="en-US" dirty="0"/>
          </a:p>
        </p:txBody>
      </p:sp>
      <p:sp>
        <p:nvSpPr>
          <p:cNvPr id="3" name="Content Placeholder 2"/>
          <p:cNvSpPr>
            <a:spLocks noGrp="1"/>
          </p:cNvSpPr>
          <p:nvPr>
            <p:ph idx="1"/>
          </p:nvPr>
        </p:nvSpPr>
        <p:spPr/>
        <p:txBody>
          <a:bodyPr/>
          <a:lstStyle/>
          <a:p>
            <a:pPr fontAlgn="auto">
              <a:spcAft>
                <a:spcPts val="0"/>
              </a:spcAft>
              <a:defRPr/>
            </a:pPr>
            <a:r>
              <a:rPr lang="en-US" dirty="0" smtClean="0"/>
              <a:t>Please list three ways you or your organization contributes to others</a:t>
            </a:r>
          </a:p>
          <a:p>
            <a:pPr fontAlgn="auto">
              <a:spcAft>
                <a:spcPts val="0"/>
              </a:spcAft>
              <a:defRPr/>
            </a:pPr>
            <a:r>
              <a:rPr lang="en-US" dirty="0" smtClean="0"/>
              <a:t>Please list three ways in which you have contributed to or served others today</a:t>
            </a:r>
          </a:p>
          <a:p>
            <a:pPr fontAlgn="auto">
              <a:spcAft>
                <a:spcPts val="0"/>
              </a:spcAft>
              <a:defRPr/>
            </a:pP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6000" r="-16000"/>
          </a:stretch>
        </a:blipFill>
        <a:effectLst/>
      </p:bgPr>
    </p:bg>
    <p:spTree>
      <p:nvGrpSpPr>
        <p:cNvPr id="1" name=""/>
        <p:cNvGrpSpPr/>
        <p:nvPr/>
      </p:nvGrpSpPr>
      <p:grpSpPr>
        <a:xfrm>
          <a:off x="0" y="0"/>
          <a:ext cx="0" cy="0"/>
          <a:chOff x="0" y="0"/>
          <a:chExt cx="0" cy="0"/>
        </a:xfrm>
      </p:grpSpPr>
      <p:pic>
        <p:nvPicPr>
          <p:cNvPr id="51202" name="Picture 5" descr="scanbob2.jpg"/>
          <p:cNvPicPr>
            <a:picLocks noChangeAspect="1"/>
          </p:cNvPicPr>
          <p:nvPr/>
        </p:nvPicPr>
        <p:blipFill>
          <a:blip r:embed="rId3"/>
          <a:srcRect l="1860" t="1176" r="3275" b="22363"/>
          <a:stretch>
            <a:fillRect/>
          </a:stretch>
        </p:blipFill>
        <p:spPr bwMode="auto">
          <a:xfrm>
            <a:off x="2032000" y="152400"/>
            <a:ext cx="5141913" cy="6553200"/>
          </a:xfrm>
          <a:prstGeom prst="rect">
            <a:avLst/>
          </a:prstGeom>
          <a:noFill/>
          <a:ln w="9525">
            <a:noFill/>
            <a:miter lim="800000"/>
            <a:headEnd/>
            <a:tailEnd/>
          </a:ln>
        </p:spPr>
      </p:pic>
      <p:sp>
        <p:nvSpPr>
          <p:cNvPr id="51203" name="TextBox 6"/>
          <p:cNvSpPr txBox="1">
            <a:spLocks noChangeArrowheads="1"/>
          </p:cNvSpPr>
          <p:nvPr/>
        </p:nvSpPr>
        <p:spPr bwMode="auto">
          <a:xfrm>
            <a:off x="7239000" y="5715000"/>
            <a:ext cx="1871663" cy="584200"/>
          </a:xfrm>
          <a:prstGeom prst="rect">
            <a:avLst/>
          </a:prstGeom>
          <a:noFill/>
          <a:ln w="9525">
            <a:noFill/>
            <a:miter lim="800000"/>
            <a:headEnd/>
            <a:tailEnd/>
          </a:ln>
        </p:spPr>
        <p:txBody>
          <a:bodyPr wrap="none">
            <a:spAutoFit/>
          </a:bodyPr>
          <a:lstStyle/>
          <a:p>
            <a:r>
              <a:rPr lang="en-US" sz="3200">
                <a:latin typeface="Calibri" pitchFamily="34" charset="0"/>
              </a:rPr>
              <a:t>J.M. Barrie</a:t>
            </a: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Skill #3:   Optimism</a:t>
            </a:r>
            <a:endParaRPr lang="en-US" dirty="0"/>
          </a:p>
        </p:txBody>
      </p:sp>
      <p:sp>
        <p:nvSpPr>
          <p:cNvPr id="3" name="Content Placeholder 2"/>
          <p:cNvSpPr>
            <a:spLocks noGrp="1"/>
          </p:cNvSpPr>
          <p:nvPr>
            <p:ph idx="1"/>
          </p:nvPr>
        </p:nvSpPr>
        <p:spPr/>
        <p:txBody>
          <a:bodyPr>
            <a:normAutofit fontScale="77500" lnSpcReduction="20000"/>
          </a:bodyPr>
          <a:lstStyle/>
          <a:p>
            <a:pPr fontAlgn="auto">
              <a:spcAft>
                <a:spcPts val="0"/>
              </a:spcAft>
              <a:buFont typeface="Wingdings" pitchFamily="2" charset="2"/>
              <a:buNone/>
              <a:defRPr/>
            </a:pPr>
            <a:r>
              <a:rPr lang="en-US" sz="4100" dirty="0" smtClean="0"/>
              <a:t>Responsibility Exercise I</a:t>
            </a:r>
          </a:p>
          <a:p>
            <a:pPr fontAlgn="auto">
              <a:spcAft>
                <a:spcPts val="0"/>
              </a:spcAft>
              <a:buFont typeface="Wingdings" pitchFamily="2" charset="2"/>
              <a:buNone/>
              <a:defRPr/>
            </a:pPr>
            <a:endParaRPr lang="en-US" sz="4100" dirty="0" smtClean="0"/>
          </a:p>
          <a:p>
            <a:pPr marL="0" indent="0" fontAlgn="auto">
              <a:spcAft>
                <a:spcPts val="0"/>
              </a:spcAft>
              <a:buFont typeface="Wingdings" pitchFamily="2" charset="2"/>
              <a:buNone/>
              <a:defRPr/>
            </a:pPr>
            <a:r>
              <a:rPr lang="en-US" sz="4100" dirty="0" smtClean="0"/>
              <a:t>Who do you hold responsible (blame) for our healthcare crises?</a:t>
            </a:r>
          </a:p>
          <a:p>
            <a:pPr marL="690563" lvl="1" indent="-290513" fontAlgn="auto">
              <a:spcAft>
                <a:spcPts val="0"/>
              </a:spcAft>
              <a:defRPr/>
            </a:pPr>
            <a:r>
              <a:rPr lang="en-US" sz="3600" dirty="0" smtClean="0"/>
              <a:t>Doctors</a:t>
            </a:r>
          </a:p>
          <a:p>
            <a:pPr marL="690563" lvl="1" indent="-290513" fontAlgn="auto">
              <a:spcAft>
                <a:spcPts val="0"/>
              </a:spcAft>
              <a:defRPr/>
            </a:pPr>
            <a:r>
              <a:rPr lang="en-US" sz="3600" dirty="0" smtClean="0"/>
              <a:t>Lawyers</a:t>
            </a:r>
          </a:p>
          <a:p>
            <a:pPr marL="690563" lvl="1" indent="-290513" fontAlgn="auto">
              <a:spcAft>
                <a:spcPts val="0"/>
              </a:spcAft>
              <a:defRPr/>
            </a:pPr>
            <a:r>
              <a:rPr lang="en-US" sz="3600" dirty="0" smtClean="0"/>
              <a:t>Insurance Companies</a:t>
            </a:r>
          </a:p>
          <a:p>
            <a:pPr marL="690563" lvl="1" indent="-290513" fontAlgn="auto">
              <a:spcAft>
                <a:spcPts val="0"/>
              </a:spcAft>
              <a:defRPr/>
            </a:pPr>
            <a:r>
              <a:rPr lang="en-US" sz="3600" dirty="0" smtClean="0"/>
              <a:t>Government</a:t>
            </a:r>
          </a:p>
          <a:p>
            <a:pPr marL="690563" lvl="1" indent="-290513" fontAlgn="auto">
              <a:spcAft>
                <a:spcPts val="0"/>
              </a:spcAft>
              <a:defRPr/>
            </a:pPr>
            <a:r>
              <a:rPr lang="en-US" sz="3600" dirty="0" smtClean="0"/>
              <a:t>Pharmaceutical Companies</a:t>
            </a:r>
          </a:p>
          <a:p>
            <a:pPr marL="690563" lvl="1" indent="-290513" fontAlgn="auto">
              <a:spcAft>
                <a:spcPts val="0"/>
              </a:spcAft>
              <a:defRPr/>
            </a:pPr>
            <a:r>
              <a:rPr lang="en-US" sz="3600" dirty="0" smtClean="0"/>
              <a:t>Your Choice</a:t>
            </a:r>
          </a:p>
          <a:p>
            <a:pPr fontAlgn="auto">
              <a:spcAft>
                <a:spcPts val="0"/>
              </a:spcAft>
              <a:buFont typeface="Wingdings" pitchFamily="2" charset="2"/>
              <a:buNone/>
              <a:defRPr/>
            </a:pPr>
            <a:endParaRPr lang="en-US"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p:cTn id="23" dur="5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p:cTn id="39" dur="500" fill="hold"/>
                                        <p:tgtEl>
                                          <p:spTgt spid="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p:cTn id="47" dur="500" fill="hold"/>
                                        <p:tgtEl>
                                          <p:spTgt spid="3">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3">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3">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p:cTn id="55" dur="500" fill="hold"/>
                                        <p:tgtEl>
                                          <p:spTgt spid="3">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3">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3">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9" presetClass="entr" presetSubtype="0" accel="10000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500" fill="hold"/>
                                        <p:tgtEl>
                                          <p:spTgt spid="3">
                                            <p:txEl>
                                              <p:pRg st="8" end="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4" dur="500" fill="hold"/>
                                        <p:tgtEl>
                                          <p:spTgt spid="3">
                                            <p:txEl>
                                              <p:pRg st="8" end="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5" dur="500" fill="hold"/>
                                        <p:tgtEl>
                                          <p:spTgt spid="3">
                                            <p:txEl>
                                              <p:pRg st="8" end="8"/>
                                            </p:txEl>
                                          </p:spTgt>
                                        </p:tgtEl>
                                        <p:attrNameLst>
                                          <p:attrName>ppt_x</p:attrName>
                                        </p:attrNameLst>
                                      </p:cBhvr>
                                      <p:tavLst>
                                        <p:tav tm="0">
                                          <p:val>
                                            <p:strVal val="#ppt_x-.3"/>
                                          </p:val>
                                        </p:tav>
                                        <p:tav tm="50000">
                                          <p:val>
                                            <p:strVal val="#ppt_x"/>
                                          </p:val>
                                        </p:tav>
                                        <p:tav tm="100000">
                                          <p:val>
                                            <p:strVal val="#ppt_x"/>
                                          </p:val>
                                        </p:tav>
                                      </p:tavLst>
                                    </p:anim>
                                    <p:anim calcmode="lin" valueType="num">
                                      <p:cBhvr>
                                        <p:cTn id="66"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Skill #3:   Optimism</a:t>
            </a:r>
            <a:endParaRPr lang="en-US" dirty="0"/>
          </a:p>
        </p:txBody>
      </p:sp>
      <p:sp>
        <p:nvSpPr>
          <p:cNvPr id="3" name="Content Placeholder 2"/>
          <p:cNvSpPr>
            <a:spLocks noGrp="1"/>
          </p:cNvSpPr>
          <p:nvPr>
            <p:ph idx="1"/>
          </p:nvPr>
        </p:nvSpPr>
        <p:spPr/>
        <p:txBody>
          <a:bodyPr/>
          <a:lstStyle/>
          <a:p>
            <a:pPr fontAlgn="auto">
              <a:spcAft>
                <a:spcPts val="0"/>
              </a:spcAft>
              <a:defRPr/>
            </a:pPr>
            <a:r>
              <a:rPr lang="en-US" dirty="0" smtClean="0"/>
              <a:t>Part 1:   Taking Responsibility</a:t>
            </a:r>
          </a:p>
          <a:p>
            <a:pPr lvl="1" fontAlgn="auto">
              <a:spcAft>
                <a:spcPts val="0"/>
              </a:spcAft>
              <a:defRPr/>
            </a:pPr>
            <a:r>
              <a:rPr lang="en-US" dirty="0" smtClean="0"/>
              <a:t>For What?</a:t>
            </a:r>
          </a:p>
          <a:p>
            <a:pPr lvl="1" fontAlgn="auto">
              <a:spcAft>
                <a:spcPts val="0"/>
              </a:spcAft>
              <a:defRPr/>
            </a:pPr>
            <a:r>
              <a:rPr lang="en-US" dirty="0" smtClean="0"/>
              <a:t>For making the situation better</a:t>
            </a:r>
          </a:p>
          <a:p>
            <a:pPr lvl="1" fontAlgn="auto">
              <a:spcAft>
                <a:spcPts val="0"/>
              </a:spcAft>
              <a:defRPr/>
            </a:pPr>
            <a:r>
              <a:rPr lang="en-US" dirty="0" smtClean="0"/>
              <a:t>For one’s one emotional responses</a:t>
            </a:r>
          </a:p>
          <a:p>
            <a:pPr lvl="2" fontAlgn="auto">
              <a:spcAft>
                <a:spcPts val="0"/>
              </a:spcAft>
              <a:defRPr/>
            </a:pPr>
            <a:r>
              <a:rPr lang="en-US" dirty="0" smtClean="0"/>
              <a:t>The Brain Tumor Test</a:t>
            </a:r>
          </a:p>
          <a:p>
            <a:pPr lvl="2" fontAlgn="auto">
              <a:spcAft>
                <a:spcPts val="0"/>
              </a:spcAft>
              <a:defRPr/>
            </a:pPr>
            <a:r>
              <a:rPr lang="en-US" dirty="0" smtClean="0"/>
              <a:t>Steven Covey’s subway story</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Skill #3:   Optimism</a:t>
            </a:r>
            <a:endParaRPr lang="en-US" dirty="0"/>
          </a:p>
        </p:txBody>
      </p:sp>
      <p:sp>
        <p:nvSpPr>
          <p:cNvPr id="3" name="Content Placeholder 2"/>
          <p:cNvSpPr>
            <a:spLocks noGrp="1"/>
          </p:cNvSpPr>
          <p:nvPr>
            <p:ph idx="1"/>
          </p:nvPr>
        </p:nvSpPr>
        <p:spPr/>
        <p:txBody>
          <a:bodyPr/>
          <a:lstStyle/>
          <a:p>
            <a:pPr fontAlgn="auto">
              <a:spcAft>
                <a:spcPts val="0"/>
              </a:spcAft>
              <a:defRPr/>
            </a:pPr>
            <a:r>
              <a:rPr lang="en-US" dirty="0" smtClean="0"/>
              <a:t>Why so difficult?</a:t>
            </a:r>
            <a:endParaRPr lang="en-US" dirty="0"/>
          </a:p>
        </p:txBody>
      </p:sp>
      <p:grpSp>
        <p:nvGrpSpPr>
          <p:cNvPr id="4" name="Group 10"/>
          <p:cNvGrpSpPr>
            <a:grpSpLocks/>
          </p:cNvGrpSpPr>
          <p:nvPr/>
        </p:nvGrpSpPr>
        <p:grpSpPr bwMode="auto">
          <a:xfrm>
            <a:off x="381000" y="2590800"/>
            <a:ext cx="4144963" cy="4083050"/>
            <a:chOff x="1920" y="1680"/>
            <a:chExt cx="2611" cy="2572"/>
          </a:xfrm>
        </p:grpSpPr>
        <p:sp>
          <p:nvSpPr>
            <p:cNvPr id="5" name="AutoShape 4"/>
            <p:cNvSpPr>
              <a:spLocks noChangeArrowheads="1"/>
            </p:cNvSpPr>
            <p:nvPr/>
          </p:nvSpPr>
          <p:spPr bwMode="auto">
            <a:xfrm rot="-10800000">
              <a:off x="2304" y="2304"/>
              <a:ext cx="1872" cy="1536"/>
            </a:xfrm>
            <a:prstGeom prst="triangle">
              <a:avLst>
                <a:gd name="adj" fmla="val 50000"/>
              </a:avLst>
            </a:prstGeom>
            <a:gradFill rotWithShape="0">
              <a:gsLst>
                <a:gs pos="0">
                  <a:srgbClr val="FFF200"/>
                </a:gs>
                <a:gs pos="45000">
                  <a:srgbClr val="FF7A00"/>
                </a:gs>
                <a:gs pos="70000">
                  <a:srgbClr val="FF0300"/>
                </a:gs>
                <a:gs pos="100000">
                  <a:srgbClr val="4D0808"/>
                </a:gs>
              </a:gsLst>
              <a:lin ang="5400000" scaled="0"/>
            </a:gradFill>
            <a:ln w="9525">
              <a:solidFill>
                <a:schemeClr val="tx1"/>
              </a:solidFill>
              <a:miter lim="800000"/>
              <a:headEnd/>
              <a:tailEnd/>
            </a:ln>
            <a:effectLst>
              <a:outerShdw dist="35921" dir="2700000" algn="ctr" rotWithShape="0">
                <a:schemeClr val="tx1"/>
              </a:outerShdw>
            </a:effectLst>
          </p:spPr>
          <p:txBody>
            <a:bodyPr wrap="none" anchor="ctr"/>
            <a:lstStyle/>
            <a:p>
              <a:pPr fontAlgn="auto">
                <a:spcBef>
                  <a:spcPts val="0"/>
                </a:spcBef>
                <a:spcAft>
                  <a:spcPts val="0"/>
                </a:spcAft>
                <a:defRPr/>
              </a:pPr>
              <a:endParaRPr lang="en-US" dirty="0">
                <a:latin typeface="Enchanted" pitchFamily="18" charset="0"/>
              </a:endParaRPr>
            </a:p>
          </p:txBody>
        </p:sp>
        <p:sp>
          <p:nvSpPr>
            <p:cNvPr id="6" name="Text Box 5"/>
            <p:cNvSpPr txBox="1">
              <a:spLocks noChangeArrowheads="1"/>
            </p:cNvSpPr>
            <p:nvPr/>
          </p:nvSpPr>
          <p:spPr bwMode="auto">
            <a:xfrm>
              <a:off x="1920" y="2097"/>
              <a:ext cx="335" cy="52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fontAlgn="auto">
                <a:spcBef>
                  <a:spcPts val="0"/>
                </a:spcBef>
                <a:spcAft>
                  <a:spcPts val="0"/>
                </a:spcAft>
                <a:defRPr/>
              </a:pPr>
              <a:r>
                <a:rPr lang="en-US" sz="4800" dirty="0">
                  <a:solidFill>
                    <a:srgbClr val="FF0000"/>
                  </a:solidFill>
                  <a:latin typeface="Enchanted" pitchFamily="18" charset="0"/>
                </a:rPr>
                <a:t>P</a:t>
              </a:r>
            </a:p>
          </p:txBody>
        </p:sp>
        <p:sp>
          <p:nvSpPr>
            <p:cNvPr id="7" name="Text Box 6"/>
            <p:cNvSpPr txBox="1">
              <a:spLocks noChangeArrowheads="1"/>
            </p:cNvSpPr>
            <p:nvPr/>
          </p:nvSpPr>
          <p:spPr bwMode="auto">
            <a:xfrm>
              <a:off x="3061" y="3729"/>
              <a:ext cx="329" cy="52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fontAlgn="auto">
                <a:spcBef>
                  <a:spcPts val="0"/>
                </a:spcBef>
                <a:spcAft>
                  <a:spcPts val="0"/>
                </a:spcAft>
                <a:defRPr/>
              </a:pPr>
              <a:r>
                <a:rPr lang="en-US" sz="4800" b="1" dirty="0">
                  <a:solidFill>
                    <a:srgbClr val="FF0000"/>
                  </a:solidFill>
                  <a:latin typeface="Enchanted" pitchFamily="18" charset="0"/>
                </a:rPr>
                <a:t>V</a:t>
              </a:r>
            </a:p>
          </p:txBody>
        </p:sp>
        <p:sp>
          <p:nvSpPr>
            <p:cNvPr id="8" name="Text Box 7"/>
            <p:cNvSpPr txBox="1">
              <a:spLocks noChangeArrowheads="1"/>
            </p:cNvSpPr>
            <p:nvPr/>
          </p:nvSpPr>
          <p:spPr bwMode="auto">
            <a:xfrm>
              <a:off x="4176" y="2064"/>
              <a:ext cx="355" cy="52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fontAlgn="auto">
                <a:spcBef>
                  <a:spcPts val="0"/>
                </a:spcBef>
                <a:spcAft>
                  <a:spcPts val="0"/>
                </a:spcAft>
                <a:defRPr/>
              </a:pPr>
              <a:r>
                <a:rPr lang="en-US" sz="4800" dirty="0">
                  <a:solidFill>
                    <a:srgbClr val="FF0000"/>
                  </a:solidFill>
                  <a:latin typeface="Enchanted" pitchFamily="18" charset="0"/>
                </a:rPr>
                <a:t>R</a:t>
              </a:r>
            </a:p>
          </p:txBody>
        </p:sp>
        <p:sp>
          <p:nvSpPr>
            <p:cNvPr id="9" name="Text Box 8"/>
            <p:cNvSpPr txBox="1">
              <a:spLocks noChangeArrowheads="1"/>
            </p:cNvSpPr>
            <p:nvPr/>
          </p:nvSpPr>
          <p:spPr bwMode="auto">
            <a:xfrm>
              <a:off x="1956" y="1680"/>
              <a:ext cx="2334" cy="54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fontAlgn="auto">
                <a:spcBef>
                  <a:spcPct val="20000"/>
                </a:spcBef>
                <a:spcAft>
                  <a:spcPts val="0"/>
                </a:spcAft>
                <a:defRPr/>
              </a:pPr>
              <a:r>
                <a:rPr lang="en-US" sz="3200" b="1" dirty="0">
                  <a:solidFill>
                    <a:srgbClr val="FF0000"/>
                  </a:solidFill>
                  <a:latin typeface="Enchanted" pitchFamily="18" charset="0"/>
                  <a:cs typeface="Times New Roman" pitchFamily="18" charset="0"/>
                </a:rPr>
                <a:t>The Drama Triangle</a:t>
              </a:r>
            </a:p>
            <a:p>
              <a:pPr fontAlgn="auto">
                <a:spcBef>
                  <a:spcPts val="0"/>
                </a:spcBef>
                <a:spcAft>
                  <a:spcPts val="0"/>
                </a:spcAft>
                <a:defRPr/>
              </a:pPr>
              <a:endParaRPr lang="en-US" b="1" dirty="0">
                <a:solidFill>
                  <a:srgbClr val="008000"/>
                </a:solidFill>
                <a:latin typeface="Enchanted" pitchFamily="18"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Responsibility Exercise 2</a:t>
            </a:r>
            <a:endParaRPr lang="en-US" dirty="0"/>
          </a:p>
        </p:txBody>
      </p:sp>
      <p:sp>
        <p:nvSpPr>
          <p:cNvPr id="3" name="Content Placeholder 2"/>
          <p:cNvSpPr>
            <a:spLocks noGrp="1"/>
          </p:cNvSpPr>
          <p:nvPr>
            <p:ph idx="1"/>
          </p:nvPr>
        </p:nvSpPr>
        <p:spPr/>
        <p:txBody>
          <a:bodyPr/>
          <a:lstStyle/>
          <a:p>
            <a:pPr marL="0" indent="0" algn="ctr" fontAlgn="auto">
              <a:spcAft>
                <a:spcPts val="0"/>
              </a:spcAft>
              <a:buFont typeface="Wingdings" pitchFamily="2" charset="2"/>
              <a:buNone/>
              <a:defRPr/>
            </a:pPr>
            <a:r>
              <a:rPr lang="en-US" sz="4000" dirty="0" smtClean="0"/>
              <a:t>If you were to take responsibility for improving the healthcare system, what would you do?</a:t>
            </a:r>
            <a:endParaRPr lang="en-US" sz="4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sp>
        <p:nvSpPr>
          <p:cNvPr id="3" name="Content Placeholder 2"/>
          <p:cNvSpPr>
            <a:spLocks noGrp="1"/>
          </p:cNvSpPr>
          <p:nvPr>
            <p:ph idx="1"/>
          </p:nvPr>
        </p:nvSpPr>
        <p:spPr/>
        <p:txBody>
          <a:bodyPr/>
          <a:lstStyle/>
          <a:p>
            <a:pPr marL="0" indent="0" algn="ctr" fontAlgn="auto">
              <a:spcAft>
                <a:spcPts val="0"/>
              </a:spcAft>
              <a:buFont typeface="Wingdings" pitchFamily="2" charset="2"/>
              <a:buNone/>
              <a:defRPr/>
            </a:pPr>
            <a:r>
              <a:rPr lang="en-US" sz="4400" dirty="0" smtClean="0"/>
              <a:t>“If the learner hasn’t learned, </a:t>
            </a:r>
            <a:br>
              <a:rPr lang="en-US" sz="4400" dirty="0" smtClean="0"/>
            </a:br>
            <a:r>
              <a:rPr lang="en-US" sz="4400" dirty="0" smtClean="0"/>
              <a:t>the teacher hasn’t taught.”   </a:t>
            </a:r>
          </a:p>
          <a:p>
            <a:pPr marL="0" indent="0" algn="ctr" fontAlgn="auto">
              <a:spcAft>
                <a:spcPts val="0"/>
              </a:spcAft>
              <a:buFont typeface="Wingdings" pitchFamily="2" charset="2"/>
              <a:buNone/>
              <a:defRPr/>
            </a:pPr>
            <a:endParaRPr lang="en-US" sz="4400" dirty="0" smtClean="0"/>
          </a:p>
          <a:p>
            <a:pPr marL="0" indent="0" algn="ctr" fontAlgn="auto">
              <a:spcAft>
                <a:spcPts val="0"/>
              </a:spcAft>
              <a:buFont typeface="Wingdings" pitchFamily="2" charset="2"/>
              <a:buNone/>
              <a:defRPr/>
            </a:pPr>
            <a:r>
              <a:rPr lang="en-US" sz="4400" dirty="0" smtClean="0"/>
              <a:t>“Fix the problem, not the blame.”</a:t>
            </a:r>
          </a:p>
          <a:p>
            <a:pPr algn="r" fontAlgn="auto">
              <a:spcAft>
                <a:spcPts val="0"/>
              </a:spcAft>
              <a:buFont typeface="Wingdings" pitchFamily="2" charset="2"/>
              <a:buNone/>
              <a:defRPr/>
            </a:pPr>
            <a:endParaRPr lang="en-US" dirty="0" smtClean="0"/>
          </a:p>
          <a:p>
            <a:pPr algn="r" fontAlgn="auto">
              <a:spcAft>
                <a:spcPts val="0"/>
              </a:spcAft>
              <a:buFont typeface="Wingdings" pitchFamily="2" charset="2"/>
              <a:buNone/>
              <a:defRPr/>
            </a:pPr>
            <a:r>
              <a:rPr lang="en-US" dirty="0" smtClean="0"/>
              <a:t>Toyota</a:t>
            </a:r>
            <a:endParaRPr lang="en-US"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Skill #3:   Optimism</a:t>
            </a:r>
            <a:endParaRPr lang="en-US" dirty="0"/>
          </a:p>
        </p:txBody>
      </p:sp>
      <p:sp>
        <p:nvSpPr>
          <p:cNvPr id="3" name="Content Placeholder 2"/>
          <p:cNvSpPr>
            <a:spLocks noGrp="1"/>
          </p:cNvSpPr>
          <p:nvPr>
            <p:ph idx="1"/>
          </p:nvPr>
        </p:nvSpPr>
        <p:spPr/>
        <p:txBody>
          <a:bodyPr/>
          <a:lstStyle/>
          <a:p>
            <a:pPr fontAlgn="auto">
              <a:spcAft>
                <a:spcPts val="0"/>
              </a:spcAft>
              <a:defRPr/>
            </a:pPr>
            <a:r>
              <a:rPr lang="en-US" sz="3600" dirty="0" smtClean="0"/>
              <a:t>Part 2:  Believing There Are Always Choices</a:t>
            </a:r>
          </a:p>
          <a:p>
            <a:pPr lvl="1" fontAlgn="auto">
              <a:spcAft>
                <a:spcPts val="0"/>
              </a:spcAft>
              <a:defRPr/>
            </a:pPr>
            <a:r>
              <a:rPr lang="en-US" sz="3200" dirty="0" smtClean="0"/>
              <a:t>Restaurants are minimum security prisons!</a:t>
            </a:r>
          </a:p>
          <a:p>
            <a:pPr lvl="1" fontAlgn="auto">
              <a:spcAft>
                <a:spcPts val="0"/>
              </a:spcAft>
              <a:defRPr/>
            </a:pPr>
            <a:r>
              <a:rPr lang="en-US" sz="3200" dirty="0" smtClean="0"/>
              <a:t>The law of the button</a:t>
            </a:r>
          </a:p>
          <a:p>
            <a:pPr fontAlgn="auto">
              <a:spcAft>
                <a:spcPts val="0"/>
              </a:spcAft>
              <a:defRPr/>
            </a:pP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a:blipFill dpi="0" rotWithShape="1">
            <a:blip r:embed="rId3" cstate="print">
              <a:alphaModFix amt="29000"/>
            </a:blip>
            <a:srcRect/>
            <a:tile tx="0" ty="0" sx="100000" sy="100000" flip="none" algn="tl"/>
          </a:blipFill>
        </p:spPr>
        <p:txBody>
          <a:bodyPr/>
          <a:lstStyle/>
          <a:p>
            <a:pPr fontAlgn="auto">
              <a:spcAft>
                <a:spcPts val="0"/>
              </a:spcAft>
              <a:defRPr/>
            </a:pPr>
            <a:r>
              <a:rPr lang="en-US" dirty="0" smtClean="0">
                <a:solidFill>
                  <a:srgbClr val="FFC000"/>
                </a:solidFill>
              </a:rPr>
              <a:t>Skill #3:   Optimism</a:t>
            </a:r>
            <a:endParaRPr lang="en-US" dirty="0">
              <a:solidFill>
                <a:srgbClr val="FFC000"/>
              </a:solidFill>
            </a:endParaRPr>
          </a:p>
        </p:txBody>
      </p:sp>
      <p:sp>
        <p:nvSpPr>
          <p:cNvPr id="3" name="Content Placeholder 2"/>
          <p:cNvSpPr>
            <a:spLocks noGrp="1"/>
          </p:cNvSpPr>
          <p:nvPr>
            <p:ph idx="1"/>
          </p:nvPr>
        </p:nvSpPr>
        <p:spPr>
          <a:blipFill dpi="0" rotWithShape="1">
            <a:blip r:embed="rId3" cstate="print">
              <a:alphaModFix amt="29000"/>
            </a:blip>
            <a:srcRect/>
            <a:tile tx="0" ty="0" sx="100000" sy="100000" flip="none" algn="tl"/>
          </a:blipFill>
        </p:spPr>
        <p:txBody>
          <a:bodyPr/>
          <a:lstStyle/>
          <a:p>
            <a:pPr algn="ctr" fontAlgn="auto">
              <a:spcAft>
                <a:spcPts val="0"/>
              </a:spcAft>
              <a:buFont typeface="Wingdings" pitchFamily="2" charset="2"/>
              <a:buNone/>
              <a:defRPr/>
            </a:pPr>
            <a:endParaRPr lang="en-US" dirty="0" smtClean="0"/>
          </a:p>
          <a:p>
            <a:pPr algn="ctr" fontAlgn="auto">
              <a:spcAft>
                <a:spcPts val="0"/>
              </a:spcAft>
              <a:buFont typeface="Wingdings" pitchFamily="2" charset="2"/>
              <a:buNone/>
              <a:defRPr/>
            </a:pPr>
            <a:endParaRPr lang="en-US" dirty="0"/>
          </a:p>
          <a:p>
            <a:pPr algn="ctr" fontAlgn="auto">
              <a:spcAft>
                <a:spcPts val="0"/>
              </a:spcAft>
              <a:buFont typeface="Wingdings" pitchFamily="2" charset="2"/>
              <a:buNone/>
              <a:defRPr/>
            </a:pPr>
            <a:r>
              <a:rPr lang="en-US" sz="4000" dirty="0">
                <a:solidFill>
                  <a:srgbClr val="FFC000"/>
                </a:solidFill>
              </a:rPr>
              <a:t>a</a:t>
            </a:r>
            <a:r>
              <a:rPr lang="en-US" sz="4000" dirty="0" smtClean="0">
                <a:solidFill>
                  <a:srgbClr val="FFC000"/>
                </a:solidFill>
              </a:rPr>
              <a:t> small dose of</a:t>
            </a:r>
          </a:p>
          <a:p>
            <a:pPr algn="ctr" fontAlgn="auto">
              <a:spcAft>
                <a:spcPts val="0"/>
              </a:spcAft>
              <a:buFont typeface="Wingdings" pitchFamily="2" charset="2"/>
              <a:buNone/>
              <a:defRPr/>
            </a:pPr>
            <a:r>
              <a:rPr lang="en-US" sz="6000" dirty="0" smtClean="0">
                <a:solidFill>
                  <a:srgbClr val="FFC000"/>
                </a:solidFill>
              </a:rPr>
              <a:t>Pessimism</a:t>
            </a:r>
            <a:endParaRPr lang="en-US" sz="6000" dirty="0">
              <a:solidFill>
                <a:srgbClr val="FFC000"/>
              </a:solidFill>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effectLst>
            <a:outerShdw dist="35921" dir="2700000" algn="ctr" rotWithShape="0">
              <a:schemeClr val="tx1"/>
            </a:outerShdw>
          </a:effectLst>
        </p:spPr>
        <p:txBody>
          <a:bodyPr/>
          <a:lstStyle/>
          <a:p>
            <a:pPr fontAlgn="auto">
              <a:spcAft>
                <a:spcPts val="0"/>
              </a:spcAft>
              <a:defRPr/>
            </a:pPr>
            <a:r>
              <a:rPr lang="en-US" sz="4000" dirty="0"/>
              <a:t>How Successful People Succeed</a:t>
            </a:r>
            <a:r>
              <a:rPr lang="en-US" sz="5400" dirty="0"/>
              <a:t>	</a:t>
            </a:r>
          </a:p>
        </p:txBody>
      </p:sp>
      <p:sp>
        <p:nvSpPr>
          <p:cNvPr id="4" name="Content Placeholder 3"/>
          <p:cNvSpPr>
            <a:spLocks noGrp="1"/>
          </p:cNvSpPr>
          <p:nvPr>
            <p:ph idx="1"/>
          </p:nvPr>
        </p:nvSpPr>
        <p:spPr/>
        <p:txBody>
          <a:bodyPr/>
          <a:lstStyle/>
          <a:p>
            <a:pPr fontAlgn="auto">
              <a:spcAft>
                <a:spcPts val="0"/>
              </a:spcAft>
              <a:buFontTx/>
              <a:buChar char="•"/>
              <a:defRPr/>
            </a:pPr>
            <a:r>
              <a:rPr lang="en-US" sz="4000" dirty="0">
                <a:ea typeface="+mj-ea"/>
                <a:cs typeface="+mj-cs"/>
              </a:rPr>
              <a:t>Adults</a:t>
            </a:r>
          </a:p>
          <a:p>
            <a:pPr fontAlgn="auto">
              <a:spcAft>
                <a:spcPts val="0"/>
              </a:spcAft>
              <a:buFontTx/>
              <a:buChar char="•"/>
              <a:defRPr/>
            </a:pPr>
            <a:r>
              <a:rPr lang="en-US" sz="4000" dirty="0">
                <a:ea typeface="+mj-ea"/>
                <a:cs typeface="+mj-cs"/>
              </a:rPr>
              <a:t>Children </a:t>
            </a:r>
          </a:p>
          <a:p>
            <a:pPr fontAlgn="auto">
              <a:spcAft>
                <a:spcPts val="0"/>
              </a:spcAft>
              <a:buFontTx/>
              <a:buChar char="•"/>
              <a:defRPr/>
            </a:pPr>
            <a:r>
              <a:rPr lang="en-US" sz="4000" dirty="0">
                <a:ea typeface="+mj-ea"/>
                <a:cs typeface="+mj-cs"/>
              </a:rPr>
              <a:t>Corporations</a:t>
            </a:r>
          </a:p>
          <a:p>
            <a:pPr fontAlgn="auto">
              <a:spcAft>
                <a:spcPts val="0"/>
              </a:spcAft>
              <a:buFontTx/>
              <a:buChar char="•"/>
              <a:defRPr/>
            </a:pPr>
            <a:r>
              <a:rPr lang="en-US" sz="4000" dirty="0">
                <a:ea typeface="+mj-ea"/>
                <a:cs typeface="+mj-cs"/>
              </a:rPr>
              <a:t>Chimpanzees</a:t>
            </a:r>
          </a:p>
          <a:p>
            <a:pPr fontAlgn="auto">
              <a:spcAft>
                <a:spcPts val="0"/>
              </a:spcAft>
              <a:defRPr/>
            </a:pPr>
            <a:endParaRPr lang="en-US" sz="4000" dirty="0">
              <a:ea typeface="+mj-ea"/>
              <a:cs typeface="+mj-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ircle(i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ircle(i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circle(in)">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3"/>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762000"/>
            <a:ext cx="7772400" cy="4495800"/>
          </a:xfrm>
        </p:spPr>
        <p:txBody>
          <a:bodyPr>
            <a:normAutofit lnSpcReduction="10000"/>
          </a:bodyPr>
          <a:lstStyle/>
          <a:p>
            <a:pPr fontAlgn="auto">
              <a:spcAft>
                <a:spcPts val="0"/>
              </a:spcAft>
              <a:buFont typeface="Arial" pitchFamily="34" charset="0"/>
              <a:buNone/>
              <a:defRPr/>
            </a:pPr>
            <a:r>
              <a:rPr lang="en-US" sz="3600" dirty="0" smtClean="0">
                <a:solidFill>
                  <a:schemeClr val="bg1"/>
                </a:solidFill>
              </a:rPr>
              <a:t>This is a very important lesson. You must never confuse faith that you will  prevail in the end — which you can never afford to lose — with discipline to  confront the most brutal facts of your current reality, whatever they might be.</a:t>
            </a:r>
          </a:p>
          <a:p>
            <a:pPr algn="r" fontAlgn="auto">
              <a:spcAft>
                <a:spcPts val="0"/>
              </a:spcAft>
              <a:buFont typeface="Arial" pitchFamily="34" charset="0"/>
              <a:buNone/>
              <a:defRPr/>
            </a:pPr>
            <a:r>
              <a:rPr lang="en-US" sz="2600" dirty="0" smtClean="0">
                <a:solidFill>
                  <a:schemeClr val="bg1"/>
                </a:solidFill>
              </a:rPr>
              <a:t>Admiral James Stockdale</a:t>
            </a:r>
          </a:p>
          <a:p>
            <a:pPr algn="r" fontAlgn="auto">
              <a:spcAft>
                <a:spcPts val="0"/>
              </a:spcAft>
              <a:buFont typeface="Arial" pitchFamily="34" charset="0"/>
              <a:buNone/>
              <a:defRPr/>
            </a:pPr>
            <a:r>
              <a:rPr lang="en-US" sz="2600" dirty="0" smtClean="0">
                <a:solidFill>
                  <a:schemeClr val="bg1"/>
                </a:solidFill>
              </a:rPr>
              <a:t>Highest-ranking POW, Vietnam War</a:t>
            </a:r>
            <a:endParaRPr lang="en-US" sz="3600" dirty="0" smtClean="0">
              <a:solidFill>
                <a:schemeClr val="bg1"/>
              </a:solidFill>
            </a:endParaRPr>
          </a:p>
          <a:p>
            <a:pPr fontAlgn="auto">
              <a:spcAft>
                <a:spcPts val="0"/>
              </a:spcAft>
              <a:buFont typeface="Arial" pitchFamily="34" charset="0"/>
              <a:buNone/>
              <a:defRPr/>
            </a:pPr>
            <a:endParaRPr lang="en-US"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blipFill dpi="0" rotWithShape="1">
            <a:blip r:embed="rId3" cstate="print">
              <a:alphaModFix amt="29000"/>
            </a:blip>
            <a:srcRect/>
            <a:tile tx="0" ty="0" sx="100000" sy="100000" flip="none" algn="tl"/>
          </a:blipFill>
        </p:spPr>
        <p:txBody>
          <a:bodyPr>
            <a:normAutofit fontScale="90000"/>
          </a:bodyPr>
          <a:lstStyle/>
          <a:p>
            <a:pPr fontAlgn="auto">
              <a:spcAft>
                <a:spcPts val="0"/>
              </a:spcAft>
              <a:defRPr/>
            </a:pPr>
            <a:r>
              <a:rPr lang="en-US" dirty="0" smtClean="0"/>
              <a:t>Skill #4: MINDSET</a:t>
            </a:r>
            <a:br>
              <a:rPr lang="en-US" dirty="0" smtClean="0"/>
            </a:br>
            <a:r>
              <a:rPr lang="en-US" dirty="0" smtClean="0"/>
              <a:t>Carol Dweck, PhD</a:t>
            </a:r>
            <a:endParaRPr lang="en-US" dirty="0"/>
          </a:p>
        </p:txBody>
      </p:sp>
      <p:sp>
        <p:nvSpPr>
          <p:cNvPr id="3" name="Content Placeholder 2"/>
          <p:cNvSpPr>
            <a:spLocks noGrp="1"/>
          </p:cNvSpPr>
          <p:nvPr>
            <p:ph idx="1"/>
          </p:nvPr>
        </p:nvSpPr>
        <p:spPr>
          <a:blipFill dpi="0" rotWithShape="1">
            <a:blip r:embed="rId3" cstate="print">
              <a:alphaModFix amt="29000"/>
            </a:blip>
            <a:srcRect/>
            <a:tile tx="0" ty="0" sx="100000" sy="100000" flip="none" algn="tl"/>
          </a:blipFill>
        </p:spPr>
        <p:txBody>
          <a:bodyPr>
            <a:normAutofit fontScale="77500" lnSpcReduction="20000"/>
          </a:bodyPr>
          <a:lstStyle/>
          <a:p>
            <a:pPr fontAlgn="auto">
              <a:spcAft>
                <a:spcPts val="0"/>
              </a:spcAft>
              <a:defRPr/>
            </a:pPr>
            <a:r>
              <a:rPr lang="en-US" dirty="0" smtClean="0"/>
              <a:t>Two mindsets: fixed vs. growth</a:t>
            </a:r>
          </a:p>
          <a:p>
            <a:pPr fontAlgn="auto">
              <a:spcAft>
                <a:spcPts val="0"/>
              </a:spcAft>
              <a:defRPr/>
            </a:pPr>
            <a:r>
              <a:rPr lang="en-US" dirty="0" smtClean="0"/>
              <a:t>Dr, Dweck conducted studies on hundreds of early adolescents. She gave each student a set of ten difficult problems from a nonverbal IQ test. When they were finished, they were praised. Half were praised for their ability. “wow, you got eight right, that’s a really good score. You must be smart at this.”  The other half got praised for their effort: “wow you got eight right, that’s a really good score. You must have worked really hard. They were then given a choice of a challenging new task, one they could learn from. the ones who were praised for their ability rejected the offer. When students were praised for their efforts, 90% of them wanted the challenging new task that they could learn from.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bg/>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bg/>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bg/>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blipFill dpi="0" rotWithShape="1">
            <a:blip r:embed="rId3" cstate="print">
              <a:alphaModFix amt="29000"/>
            </a:blip>
            <a:srcRect/>
            <a:tile tx="0" ty="0" sx="100000" sy="100000" flip="none" algn="tl"/>
          </a:blipFill>
        </p:spPr>
        <p:txBody>
          <a:bodyPr/>
          <a:lstStyle/>
          <a:p>
            <a:pPr fontAlgn="auto">
              <a:spcAft>
                <a:spcPts val="0"/>
              </a:spcAft>
              <a:defRPr/>
            </a:pPr>
            <a:r>
              <a:rPr lang="en-US" dirty="0" smtClean="0"/>
              <a:t>Skill #4:  Fixed:</a:t>
            </a:r>
            <a:endParaRPr lang="en-US" dirty="0"/>
          </a:p>
        </p:txBody>
      </p:sp>
      <p:sp>
        <p:nvSpPr>
          <p:cNvPr id="3" name="Content Placeholder 2"/>
          <p:cNvSpPr>
            <a:spLocks noGrp="1"/>
          </p:cNvSpPr>
          <p:nvPr>
            <p:ph idx="1"/>
          </p:nvPr>
        </p:nvSpPr>
        <p:spPr>
          <a:blipFill dpi="0" rotWithShape="1">
            <a:blip r:embed="rId3" cstate="print">
              <a:alphaModFix amt="29000"/>
            </a:blip>
            <a:srcRect/>
            <a:tile tx="0" ty="0" sx="100000" sy="100000" flip="none" algn="tl"/>
          </a:blipFill>
        </p:spPr>
        <p:txBody>
          <a:bodyPr>
            <a:normAutofit fontScale="85000" lnSpcReduction="20000"/>
          </a:bodyPr>
          <a:lstStyle/>
          <a:p>
            <a:pPr fontAlgn="auto">
              <a:spcAft>
                <a:spcPts val="0"/>
              </a:spcAft>
              <a:defRPr/>
            </a:pPr>
            <a:r>
              <a:rPr lang="en-US" dirty="0" smtClean="0"/>
              <a:t>Feel talent is fixed</a:t>
            </a:r>
          </a:p>
          <a:p>
            <a:pPr fontAlgn="auto">
              <a:spcAft>
                <a:spcPts val="0"/>
              </a:spcAft>
              <a:defRPr/>
            </a:pPr>
            <a:r>
              <a:rPr lang="en-US" dirty="0" smtClean="0"/>
              <a:t>The first rule of this mindset is: Look smart or talented at all costs</a:t>
            </a:r>
          </a:p>
          <a:p>
            <a:pPr fontAlgn="auto">
              <a:spcAft>
                <a:spcPts val="0"/>
              </a:spcAft>
              <a:defRPr/>
            </a:pPr>
            <a:r>
              <a:rPr lang="en-US" dirty="0" smtClean="0"/>
              <a:t>The second rule is: In the face of setbacks, conceal mistakes or deficiencies (if you were smart enough, you wouldn’t make mistakes </a:t>
            </a:r>
          </a:p>
          <a:p>
            <a:pPr fontAlgn="auto">
              <a:spcAft>
                <a:spcPts val="0"/>
              </a:spcAft>
              <a:defRPr/>
            </a:pPr>
            <a:r>
              <a:rPr lang="en-US" dirty="0" smtClean="0"/>
              <a:t>Expect ability to show up on its own, before any learning takes place</a:t>
            </a:r>
          </a:p>
          <a:p>
            <a:pPr fontAlgn="auto">
              <a:spcAft>
                <a:spcPts val="0"/>
              </a:spcAft>
              <a:defRPr/>
            </a:pPr>
            <a:r>
              <a:rPr lang="en-US" dirty="0" smtClean="0"/>
              <a:t>Don’t believe in personal change or other’s ability to change</a:t>
            </a:r>
          </a:p>
          <a:p>
            <a:pPr fontAlgn="auto">
              <a:spcAft>
                <a:spcPts val="0"/>
              </a:spcAft>
              <a:defRPr/>
            </a:pPr>
            <a:r>
              <a:rPr lang="en-US" dirty="0" smtClean="0"/>
              <a:t>Unlikely to seek or accept criticism</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blipFill dpi="0" rotWithShape="1">
            <a:blip r:embed="rId3" cstate="print">
              <a:alphaModFix amt="29000"/>
            </a:blip>
            <a:srcRect/>
            <a:tile tx="0" ty="0" sx="100000" sy="100000" flip="none" algn="tl"/>
          </a:blipFill>
        </p:spPr>
        <p:txBody>
          <a:bodyPr/>
          <a:lstStyle/>
          <a:p>
            <a:pPr fontAlgn="auto">
              <a:spcAft>
                <a:spcPts val="0"/>
              </a:spcAft>
              <a:defRPr/>
            </a:pPr>
            <a:r>
              <a:rPr lang="en-US" dirty="0" smtClean="0"/>
              <a:t>Skill #4:  Fixed:</a:t>
            </a:r>
            <a:endParaRPr lang="en-US" dirty="0"/>
          </a:p>
        </p:txBody>
      </p:sp>
      <p:sp>
        <p:nvSpPr>
          <p:cNvPr id="3" name="Content Placeholder 2"/>
          <p:cNvSpPr>
            <a:spLocks noGrp="1"/>
          </p:cNvSpPr>
          <p:nvPr>
            <p:ph idx="1"/>
          </p:nvPr>
        </p:nvSpPr>
        <p:spPr>
          <a:xfrm>
            <a:off x="457200" y="1600200"/>
            <a:ext cx="8229600" cy="5029200"/>
          </a:xfrm>
          <a:blipFill dpi="0" rotWithShape="1">
            <a:blip r:embed="rId3" cstate="print">
              <a:alphaModFix amt="29000"/>
            </a:blip>
            <a:srcRect/>
            <a:tile tx="0" ty="0" sx="100000" sy="100000" flip="none" algn="tl"/>
          </a:blipFill>
        </p:spPr>
        <p:txBody>
          <a:bodyPr>
            <a:noAutofit/>
          </a:bodyPr>
          <a:lstStyle/>
          <a:p>
            <a:pPr fontAlgn="auto">
              <a:spcBef>
                <a:spcPts val="400"/>
              </a:spcBef>
              <a:spcAft>
                <a:spcPts val="0"/>
              </a:spcAft>
              <a:defRPr/>
            </a:pPr>
            <a:r>
              <a:rPr lang="en-US" sz="2300" dirty="0" smtClean="0"/>
              <a:t>From childhood on, their answer to the question, “when do you feel smart?”, they answer:</a:t>
            </a:r>
          </a:p>
          <a:p>
            <a:pPr lvl="1" fontAlgn="auto">
              <a:spcBef>
                <a:spcPts val="0"/>
              </a:spcBef>
              <a:spcAft>
                <a:spcPts val="0"/>
              </a:spcAft>
              <a:defRPr/>
            </a:pPr>
            <a:r>
              <a:rPr lang="en-US" sz="2000" dirty="0" smtClean="0"/>
              <a:t>“when I don’t make any mistakes”</a:t>
            </a:r>
          </a:p>
          <a:p>
            <a:pPr lvl="1" fontAlgn="auto">
              <a:spcBef>
                <a:spcPts val="0"/>
              </a:spcBef>
              <a:spcAft>
                <a:spcPts val="0"/>
              </a:spcAft>
              <a:defRPr/>
            </a:pPr>
            <a:r>
              <a:rPr lang="en-US" sz="2000" dirty="0" smtClean="0"/>
              <a:t>“when I finish something fast and it is perfect”</a:t>
            </a:r>
          </a:p>
          <a:p>
            <a:pPr lvl="1" fontAlgn="auto">
              <a:spcBef>
                <a:spcPts val="0"/>
              </a:spcBef>
              <a:spcAft>
                <a:spcPts val="0"/>
              </a:spcAft>
              <a:defRPr/>
            </a:pPr>
            <a:r>
              <a:rPr lang="en-US" sz="2000" dirty="0" smtClean="0"/>
              <a:t>“when something is easy for me and others can’t do it”</a:t>
            </a:r>
          </a:p>
          <a:p>
            <a:pPr fontAlgn="auto">
              <a:spcBef>
                <a:spcPts val="400"/>
              </a:spcBef>
              <a:spcAft>
                <a:spcPts val="0"/>
              </a:spcAft>
              <a:defRPr/>
            </a:pPr>
            <a:r>
              <a:rPr lang="en-US" sz="2300" dirty="0" smtClean="0"/>
              <a:t>Have great difficulty dealing with failure</a:t>
            </a:r>
          </a:p>
          <a:p>
            <a:pPr fontAlgn="auto">
              <a:spcBef>
                <a:spcPts val="400"/>
              </a:spcBef>
              <a:spcAft>
                <a:spcPts val="0"/>
              </a:spcAft>
              <a:defRPr/>
            </a:pPr>
            <a:r>
              <a:rPr lang="en-US" sz="2300" dirty="0" smtClean="0"/>
              <a:t>Expect everything good to happen to them</a:t>
            </a:r>
          </a:p>
          <a:p>
            <a:pPr fontAlgn="auto">
              <a:spcBef>
                <a:spcPts val="400"/>
              </a:spcBef>
              <a:spcAft>
                <a:spcPts val="0"/>
              </a:spcAft>
              <a:defRPr/>
            </a:pPr>
            <a:r>
              <a:rPr lang="en-US" sz="2300" dirty="0" smtClean="0"/>
              <a:t>Problems are a sign of being defective and when conflicts occur, they assign blame, sometimes to themselves, usually to the other person and become contemptuous of the other person</a:t>
            </a:r>
          </a:p>
          <a:p>
            <a:pPr fontAlgn="auto">
              <a:spcBef>
                <a:spcPts val="400"/>
              </a:spcBef>
              <a:spcAft>
                <a:spcPts val="0"/>
              </a:spcAft>
              <a:defRPr/>
            </a:pPr>
            <a:r>
              <a:rPr lang="en-US" sz="2300" dirty="0" smtClean="0"/>
              <a:t>Any flaw in self or other is considered permanent</a:t>
            </a:r>
          </a:p>
          <a:p>
            <a:pPr fontAlgn="auto">
              <a:spcBef>
                <a:spcPts val="400"/>
              </a:spcBef>
              <a:spcAft>
                <a:spcPts val="0"/>
              </a:spcAft>
              <a:defRPr/>
            </a:pPr>
            <a:r>
              <a:rPr lang="en-US" sz="2300" dirty="0" smtClean="0"/>
              <a:t>Continually have to prove oneself and often feel superior to others to keep from feeling inferior</a:t>
            </a:r>
            <a:endParaRPr lang="en-US" sz="23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blinds(horizontal)">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blinds(horizontal)">
                                      <p:cBhvr>
                                        <p:cTn id="5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blipFill dpi="0" rotWithShape="1">
            <a:blip r:embed="rId3" cstate="print">
              <a:alphaModFix amt="29000"/>
            </a:blip>
            <a:srcRect/>
            <a:tile tx="0" ty="0" sx="100000" sy="100000" flip="none" algn="tl"/>
          </a:blipFill>
        </p:spPr>
        <p:txBody>
          <a:bodyPr/>
          <a:lstStyle/>
          <a:p>
            <a:pPr fontAlgn="auto">
              <a:spcAft>
                <a:spcPts val="0"/>
              </a:spcAft>
              <a:defRPr/>
            </a:pPr>
            <a:r>
              <a:rPr lang="en-US" dirty="0" smtClean="0"/>
              <a:t>Skill #4:  Fixed:</a:t>
            </a:r>
            <a:endParaRPr lang="en-US" dirty="0"/>
          </a:p>
        </p:txBody>
      </p:sp>
      <p:sp>
        <p:nvSpPr>
          <p:cNvPr id="3" name="Content Placeholder 2"/>
          <p:cNvSpPr>
            <a:spLocks noGrp="1"/>
          </p:cNvSpPr>
          <p:nvPr>
            <p:ph idx="1"/>
          </p:nvPr>
        </p:nvSpPr>
        <p:spPr>
          <a:xfrm>
            <a:off x="457200" y="1600200"/>
            <a:ext cx="8229600" cy="4876800"/>
          </a:xfrm>
          <a:blipFill dpi="0" rotWithShape="1">
            <a:blip r:embed="rId3" cstate="print">
              <a:alphaModFix amt="29000"/>
            </a:blip>
            <a:srcRect/>
            <a:tile tx="0" ty="0" sx="100000" sy="100000" flip="none" algn="tl"/>
          </a:blipFill>
        </p:spPr>
        <p:txBody>
          <a:bodyPr>
            <a:noAutofit/>
          </a:bodyPr>
          <a:lstStyle/>
          <a:p>
            <a:pPr fontAlgn="auto">
              <a:spcBef>
                <a:spcPts val="400"/>
              </a:spcBef>
              <a:spcAft>
                <a:spcPts val="0"/>
              </a:spcAft>
              <a:defRPr/>
            </a:pPr>
            <a:r>
              <a:rPr lang="en-US" sz="2300" dirty="0" smtClean="0"/>
              <a:t>Childhood praise:</a:t>
            </a:r>
          </a:p>
          <a:p>
            <a:pPr lvl="1" fontAlgn="auto">
              <a:spcBef>
                <a:spcPts val="0"/>
              </a:spcBef>
              <a:spcAft>
                <a:spcPts val="0"/>
              </a:spcAft>
              <a:defRPr/>
            </a:pPr>
            <a:r>
              <a:rPr lang="en-US" sz="2000" dirty="0" smtClean="0"/>
              <a:t>“You learned that so quickly, you are so smart”</a:t>
            </a:r>
          </a:p>
          <a:p>
            <a:pPr lvl="1" fontAlgn="auto">
              <a:spcBef>
                <a:spcPts val="0"/>
              </a:spcBef>
              <a:spcAft>
                <a:spcPts val="0"/>
              </a:spcAft>
              <a:defRPr/>
            </a:pPr>
            <a:r>
              <a:rPr lang="en-US" sz="2000" dirty="0" smtClean="0"/>
              <a:t>“Look at that drawing, you are the next Picasso”</a:t>
            </a:r>
          </a:p>
          <a:p>
            <a:pPr lvl="1" fontAlgn="auto">
              <a:spcBef>
                <a:spcPts val="0"/>
              </a:spcBef>
              <a:spcAft>
                <a:spcPts val="0"/>
              </a:spcAft>
              <a:defRPr/>
            </a:pPr>
            <a:r>
              <a:rPr lang="en-US" sz="2000" dirty="0" smtClean="0"/>
              <a:t>“You can do anything you put your mind to”</a:t>
            </a:r>
          </a:p>
          <a:p>
            <a:pPr lvl="1" fontAlgn="auto">
              <a:spcBef>
                <a:spcPts val="0"/>
              </a:spcBef>
              <a:spcAft>
                <a:spcPts val="0"/>
              </a:spcAft>
              <a:defRPr/>
            </a:pPr>
            <a:r>
              <a:rPr lang="en-US" sz="2000" dirty="0" smtClean="0"/>
              <a:t>“You’re so brilliant, you got an A without studying”</a:t>
            </a:r>
          </a:p>
          <a:p>
            <a:pPr fontAlgn="auto">
              <a:spcBef>
                <a:spcPts val="400"/>
              </a:spcBef>
              <a:spcAft>
                <a:spcPts val="0"/>
              </a:spcAft>
              <a:defRPr/>
            </a:pPr>
            <a:r>
              <a:rPr lang="en-US" sz="2300" dirty="0" smtClean="0"/>
              <a:t>What the child may end up thinking:</a:t>
            </a:r>
          </a:p>
          <a:p>
            <a:pPr lvl="1" fontAlgn="auto">
              <a:spcBef>
                <a:spcPts val="400"/>
              </a:spcBef>
              <a:spcAft>
                <a:spcPts val="0"/>
              </a:spcAft>
              <a:defRPr/>
            </a:pPr>
            <a:r>
              <a:rPr lang="en-US" sz="2000" i="1" dirty="0" smtClean="0"/>
              <a:t>If I don’t learn something quickly, I'm not smart</a:t>
            </a:r>
            <a:endParaRPr lang="en-US" sz="2000" dirty="0" smtClean="0"/>
          </a:p>
          <a:p>
            <a:pPr lvl="1" fontAlgn="auto">
              <a:spcBef>
                <a:spcPts val="400"/>
              </a:spcBef>
              <a:spcAft>
                <a:spcPts val="0"/>
              </a:spcAft>
              <a:defRPr/>
            </a:pPr>
            <a:r>
              <a:rPr lang="en-US" sz="2000" i="1" dirty="0" smtClean="0"/>
              <a:t>I shouldn’t start drawing anything hard or they’ll see I’m no Picasso</a:t>
            </a:r>
            <a:endParaRPr lang="en-US" sz="2000" dirty="0" smtClean="0"/>
          </a:p>
          <a:p>
            <a:pPr lvl="1" fontAlgn="auto">
              <a:spcBef>
                <a:spcPts val="400"/>
              </a:spcBef>
              <a:spcAft>
                <a:spcPts val="0"/>
              </a:spcAft>
              <a:defRPr/>
            </a:pPr>
            <a:r>
              <a:rPr lang="en-US" sz="2000" i="1" dirty="0" smtClean="0"/>
              <a:t>I better quit studying or they won’t think I’m brilliant</a:t>
            </a:r>
            <a:endParaRPr lang="en-US" sz="2400" i="1" dirty="0" smtClean="0"/>
          </a:p>
          <a:p>
            <a:pPr fontAlgn="auto">
              <a:spcBef>
                <a:spcPts val="400"/>
              </a:spcBef>
              <a:spcAft>
                <a:spcPts val="0"/>
              </a:spcAft>
              <a:defRPr/>
            </a:pPr>
            <a:r>
              <a:rPr lang="en-US" sz="2300" dirty="0" smtClean="0"/>
              <a:t>If success means they’re smart then failure means </a:t>
            </a:r>
            <a:br>
              <a:rPr lang="en-US" sz="2300" dirty="0" smtClean="0"/>
            </a:br>
            <a:r>
              <a:rPr lang="en-US" sz="2300" dirty="0" smtClean="0"/>
              <a:t>they’re dumb</a:t>
            </a:r>
          </a:p>
          <a:p>
            <a:pPr fontAlgn="auto">
              <a:spcBef>
                <a:spcPts val="400"/>
              </a:spcBef>
              <a:spcAft>
                <a:spcPts val="0"/>
              </a:spcAft>
              <a:defRPr/>
            </a:pPr>
            <a:r>
              <a:rPr lang="en-US" sz="2300" dirty="0" smtClean="0"/>
              <a:t>Children feel they are constantly being judged by their parents</a:t>
            </a:r>
            <a:endParaRPr lang="en-US" sz="23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bg/>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blipFill dpi="0" rotWithShape="1">
            <a:blip r:embed="rId3" cstate="print">
              <a:alphaModFix amt="29000"/>
            </a:blip>
            <a:srcRect/>
            <a:tile tx="0" ty="0" sx="100000" sy="100000" flip="none" algn="tl"/>
          </a:blipFill>
        </p:spPr>
        <p:txBody>
          <a:bodyPr/>
          <a:lstStyle/>
          <a:p>
            <a:pPr fontAlgn="auto">
              <a:spcAft>
                <a:spcPts val="0"/>
              </a:spcAft>
              <a:defRPr/>
            </a:pPr>
            <a:r>
              <a:rPr lang="en-US" dirty="0" smtClean="0"/>
              <a:t>Skill #4:  Growth:</a:t>
            </a:r>
            <a:endParaRPr lang="en-US" dirty="0"/>
          </a:p>
        </p:txBody>
      </p:sp>
      <p:sp>
        <p:nvSpPr>
          <p:cNvPr id="3" name="Content Placeholder 2"/>
          <p:cNvSpPr>
            <a:spLocks noGrp="1"/>
          </p:cNvSpPr>
          <p:nvPr>
            <p:ph idx="1"/>
          </p:nvPr>
        </p:nvSpPr>
        <p:spPr>
          <a:xfrm>
            <a:off x="457200" y="1600200"/>
            <a:ext cx="8229600" cy="5029200"/>
          </a:xfrm>
          <a:blipFill dpi="0" rotWithShape="1">
            <a:blip r:embed="rId3" cstate="print">
              <a:alphaModFix amt="29000"/>
            </a:blip>
            <a:srcRect/>
            <a:tile tx="0" ty="0" sx="100000" sy="100000" flip="none" algn="tl"/>
          </a:blipFill>
        </p:spPr>
        <p:txBody>
          <a:bodyPr>
            <a:noAutofit/>
          </a:bodyPr>
          <a:lstStyle/>
          <a:p>
            <a:pPr fontAlgn="auto">
              <a:spcAft>
                <a:spcPts val="0"/>
              </a:spcAft>
              <a:defRPr/>
            </a:pPr>
            <a:r>
              <a:rPr lang="en-US" sz="2800" dirty="0" smtClean="0"/>
              <a:t>The first rule is: Learn, Learn, Learn</a:t>
            </a:r>
          </a:p>
          <a:p>
            <a:pPr fontAlgn="auto">
              <a:spcAft>
                <a:spcPts val="0"/>
              </a:spcAft>
              <a:defRPr/>
            </a:pPr>
            <a:r>
              <a:rPr lang="en-US" sz="2800" dirty="0" smtClean="0"/>
              <a:t>The second rule is: Embrace mistakes, confront deficiencies from childhood on, their answer to the question, </a:t>
            </a:r>
          </a:p>
          <a:p>
            <a:pPr fontAlgn="auto">
              <a:spcAft>
                <a:spcPts val="0"/>
              </a:spcAft>
              <a:defRPr/>
            </a:pPr>
            <a:r>
              <a:rPr lang="en-US" sz="2800" dirty="0" smtClean="0"/>
              <a:t>“When do you feel smart? they answer:</a:t>
            </a:r>
          </a:p>
          <a:p>
            <a:pPr lvl="1" fontAlgn="auto">
              <a:spcAft>
                <a:spcPts val="0"/>
              </a:spcAft>
              <a:defRPr/>
            </a:pPr>
            <a:r>
              <a:rPr lang="en-US" sz="2000" i="1" dirty="0" smtClean="0"/>
              <a:t>“When it’s real hard and I try really hard, and I could do something I could not do before”</a:t>
            </a:r>
          </a:p>
          <a:p>
            <a:pPr lvl="1" fontAlgn="auto">
              <a:spcAft>
                <a:spcPts val="0"/>
              </a:spcAft>
              <a:defRPr/>
            </a:pPr>
            <a:r>
              <a:rPr lang="en-US" sz="2000" i="1" dirty="0" smtClean="0"/>
              <a:t>“When I work on something and I start to figure it out”</a:t>
            </a:r>
            <a:endParaRPr lang="en-US" sz="2000" i="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800" decel="100000"/>
                                        <p:tgtEl>
                                          <p:spTgt spid="3">
                                            <p:bg/>
                                          </p:spTgt>
                                        </p:tgtEl>
                                      </p:cBhvr>
                                    </p:animEffect>
                                    <p:anim calcmode="lin" valueType="num">
                                      <p:cBhvr>
                                        <p:cTn id="8" dur="800" decel="100000" fill="hold"/>
                                        <p:tgtEl>
                                          <p:spTgt spid="3">
                                            <p:bg/>
                                          </p:spTgt>
                                        </p:tgtEl>
                                        <p:attrNameLst>
                                          <p:attrName>style.rotation</p:attrName>
                                        </p:attrNameLst>
                                      </p:cBhvr>
                                      <p:tavLst>
                                        <p:tav tm="0">
                                          <p:val>
                                            <p:fltVal val="-90"/>
                                          </p:val>
                                        </p:tav>
                                        <p:tav tm="100000">
                                          <p:val>
                                            <p:fltVal val="0"/>
                                          </p:val>
                                        </p:tav>
                                      </p:tavLst>
                                    </p:anim>
                                    <p:anim calcmode="lin" valueType="num">
                                      <p:cBhvr>
                                        <p:cTn id="9" dur="800" decel="100000" fill="hold"/>
                                        <p:tgtEl>
                                          <p:spTgt spid="3">
                                            <p:bg/>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bg/>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bg/>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bg/>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800" decel="100000"/>
                                        <p:tgtEl>
                                          <p:spTgt spid="3">
                                            <p:txEl>
                                              <p:pRg st="0" end="0"/>
                                            </p:txEl>
                                          </p:spTgt>
                                        </p:tgtEl>
                                      </p:cBhvr>
                                    </p:animEffect>
                                    <p:anim calcmode="lin" valueType="num">
                                      <p:cBhvr>
                                        <p:cTn id="1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800" decel="100000"/>
                                        <p:tgtEl>
                                          <p:spTgt spid="3">
                                            <p:txEl>
                                              <p:pRg st="1" end="1"/>
                                            </p:txEl>
                                          </p:spTgt>
                                        </p:tgtEl>
                                      </p:cBhvr>
                                    </p:animEffect>
                                    <p:anim calcmode="lin" valueType="num">
                                      <p:cBhvr>
                                        <p:cTn id="28"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Effect transition="in" filter="fade">
                                      <p:cBhvr>
                                        <p:cTn id="37" dur="800" decel="100000"/>
                                        <p:tgtEl>
                                          <p:spTgt spid="3">
                                            <p:txEl>
                                              <p:pRg st="2" end="2"/>
                                            </p:txEl>
                                          </p:spTgt>
                                        </p:tgtEl>
                                      </p:cBhvr>
                                    </p:animEffect>
                                    <p:anim calcmode="lin" valueType="num">
                                      <p:cBhvr>
                                        <p:cTn id="38" dur="800" decel="100000" fill="hold"/>
                                        <p:tgtEl>
                                          <p:spTgt spid="3">
                                            <p:txEl>
                                              <p:pRg st="2" end="2"/>
                                            </p:txEl>
                                          </p:spTgt>
                                        </p:tgtEl>
                                        <p:attrNameLst>
                                          <p:attrName>style.rotation</p:attrName>
                                        </p:attrNameLst>
                                      </p:cBhvr>
                                      <p:tavLst>
                                        <p:tav tm="0">
                                          <p:val>
                                            <p:fltVal val="-90"/>
                                          </p:val>
                                        </p:tav>
                                        <p:tav tm="100000">
                                          <p:val>
                                            <p:fltVal val="0"/>
                                          </p:val>
                                        </p:tav>
                                      </p:tavLst>
                                    </p:anim>
                                    <p:anim calcmode="lin" valueType="num">
                                      <p:cBhvr>
                                        <p:cTn id="39" dur="800" decel="100000" fill="hold"/>
                                        <p:tgtEl>
                                          <p:spTgt spid="3">
                                            <p:txEl>
                                              <p:pRg st="2" end="2"/>
                                            </p:txEl>
                                          </p:spTgt>
                                        </p:tgtEl>
                                        <p:attrNameLst>
                                          <p:attrName>ppt_x</p:attrName>
                                        </p:attrNameLst>
                                      </p:cBhvr>
                                      <p:tavLst>
                                        <p:tav tm="0">
                                          <p:val>
                                            <p:strVal val="#ppt_x+0.4"/>
                                          </p:val>
                                        </p:tav>
                                        <p:tav tm="100000">
                                          <p:val>
                                            <p:strVal val="#ppt_x-0.05"/>
                                          </p:val>
                                        </p:tav>
                                      </p:tavLst>
                                    </p:anim>
                                    <p:anim calcmode="lin" valueType="num">
                                      <p:cBhvr>
                                        <p:cTn id="40" dur="800" decel="100000" fill="hold"/>
                                        <p:tgtEl>
                                          <p:spTgt spid="3">
                                            <p:txEl>
                                              <p:pRg st="2" end="2"/>
                                            </p:txEl>
                                          </p:spTgt>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3">
                                            <p:txEl>
                                              <p:pRg st="2" end="2"/>
                                            </p:txEl>
                                          </p:spTgt>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3">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grpId="0"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Effect transition="in" filter="fade">
                                      <p:cBhvr>
                                        <p:cTn id="47" dur="800" decel="100000"/>
                                        <p:tgtEl>
                                          <p:spTgt spid="3">
                                            <p:txEl>
                                              <p:pRg st="3" end="3"/>
                                            </p:txEl>
                                          </p:spTgt>
                                        </p:tgtEl>
                                      </p:cBhvr>
                                    </p:animEffect>
                                    <p:anim calcmode="lin" valueType="num">
                                      <p:cBhvr>
                                        <p:cTn id="48" dur="800" decel="100000" fill="hold"/>
                                        <p:tgtEl>
                                          <p:spTgt spid="3">
                                            <p:txEl>
                                              <p:pRg st="3" end="3"/>
                                            </p:txEl>
                                          </p:spTgt>
                                        </p:tgtEl>
                                        <p:attrNameLst>
                                          <p:attrName>style.rotation</p:attrName>
                                        </p:attrNameLst>
                                      </p:cBhvr>
                                      <p:tavLst>
                                        <p:tav tm="0">
                                          <p:val>
                                            <p:fltVal val="-90"/>
                                          </p:val>
                                        </p:tav>
                                        <p:tav tm="100000">
                                          <p:val>
                                            <p:fltVal val="0"/>
                                          </p:val>
                                        </p:tav>
                                      </p:tavLst>
                                    </p:anim>
                                    <p:anim calcmode="lin" valueType="num">
                                      <p:cBhvr>
                                        <p:cTn id="49" dur="800" decel="100000" fill="hold"/>
                                        <p:tgtEl>
                                          <p:spTgt spid="3">
                                            <p:txEl>
                                              <p:pRg st="3" end="3"/>
                                            </p:txEl>
                                          </p:spTgt>
                                        </p:tgtEl>
                                        <p:attrNameLst>
                                          <p:attrName>ppt_x</p:attrName>
                                        </p:attrNameLst>
                                      </p:cBhvr>
                                      <p:tavLst>
                                        <p:tav tm="0">
                                          <p:val>
                                            <p:strVal val="#ppt_x+0.4"/>
                                          </p:val>
                                        </p:tav>
                                        <p:tav tm="100000">
                                          <p:val>
                                            <p:strVal val="#ppt_x-0.05"/>
                                          </p:val>
                                        </p:tav>
                                      </p:tavLst>
                                    </p:anim>
                                    <p:anim calcmode="lin" valueType="num">
                                      <p:cBhvr>
                                        <p:cTn id="50" dur="800" decel="100000" fill="hold"/>
                                        <p:tgtEl>
                                          <p:spTgt spid="3">
                                            <p:txEl>
                                              <p:pRg st="3" end="3"/>
                                            </p:txEl>
                                          </p:spTgt>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3">
                                            <p:txEl>
                                              <p:pRg st="3" end="3"/>
                                            </p:txEl>
                                          </p:spTgt>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3">
                                            <p:txEl>
                                              <p:pRg st="3" end="3"/>
                                            </p:txEl>
                                          </p:spTgt>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grpId="0" nodeType="click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Effect transition="in" filter="fade">
                                      <p:cBhvr>
                                        <p:cTn id="57" dur="800" decel="100000"/>
                                        <p:tgtEl>
                                          <p:spTgt spid="3">
                                            <p:txEl>
                                              <p:pRg st="4" end="4"/>
                                            </p:txEl>
                                          </p:spTgt>
                                        </p:tgtEl>
                                      </p:cBhvr>
                                    </p:animEffect>
                                    <p:anim calcmode="lin" valueType="num">
                                      <p:cBhvr>
                                        <p:cTn id="58" dur="800" decel="100000" fill="hold"/>
                                        <p:tgtEl>
                                          <p:spTgt spid="3">
                                            <p:txEl>
                                              <p:pRg st="4" end="4"/>
                                            </p:txEl>
                                          </p:spTgt>
                                        </p:tgtEl>
                                        <p:attrNameLst>
                                          <p:attrName>style.rotation</p:attrName>
                                        </p:attrNameLst>
                                      </p:cBhvr>
                                      <p:tavLst>
                                        <p:tav tm="0">
                                          <p:val>
                                            <p:fltVal val="-90"/>
                                          </p:val>
                                        </p:tav>
                                        <p:tav tm="100000">
                                          <p:val>
                                            <p:fltVal val="0"/>
                                          </p:val>
                                        </p:tav>
                                      </p:tavLst>
                                    </p:anim>
                                    <p:anim calcmode="lin" valueType="num">
                                      <p:cBhvr>
                                        <p:cTn id="59" dur="800" decel="100000" fill="hold"/>
                                        <p:tgtEl>
                                          <p:spTgt spid="3">
                                            <p:txEl>
                                              <p:pRg st="4" end="4"/>
                                            </p:txEl>
                                          </p:spTgt>
                                        </p:tgtEl>
                                        <p:attrNameLst>
                                          <p:attrName>ppt_x</p:attrName>
                                        </p:attrNameLst>
                                      </p:cBhvr>
                                      <p:tavLst>
                                        <p:tav tm="0">
                                          <p:val>
                                            <p:strVal val="#ppt_x+0.4"/>
                                          </p:val>
                                        </p:tav>
                                        <p:tav tm="100000">
                                          <p:val>
                                            <p:strVal val="#ppt_x-0.05"/>
                                          </p:val>
                                        </p:tav>
                                      </p:tavLst>
                                    </p:anim>
                                    <p:anim calcmode="lin" valueType="num">
                                      <p:cBhvr>
                                        <p:cTn id="60" dur="800" decel="100000" fill="hold"/>
                                        <p:tgtEl>
                                          <p:spTgt spid="3">
                                            <p:txEl>
                                              <p:pRg st="4" end="4"/>
                                            </p:txEl>
                                          </p:spTgt>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3">
                                            <p:txEl>
                                              <p:pRg st="4" end="4"/>
                                            </p:txEl>
                                          </p:spTgt>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3">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blipFill dpi="0" rotWithShape="1">
            <a:blip r:embed="rId3" cstate="print">
              <a:alphaModFix amt="29000"/>
            </a:blip>
            <a:srcRect/>
            <a:tile tx="0" ty="0" sx="100000" sy="100000" flip="none" algn="tl"/>
          </a:blipFill>
        </p:spPr>
        <p:txBody>
          <a:bodyPr/>
          <a:lstStyle/>
          <a:p>
            <a:pPr fontAlgn="auto">
              <a:spcAft>
                <a:spcPts val="0"/>
              </a:spcAft>
              <a:defRPr/>
            </a:pPr>
            <a:r>
              <a:rPr lang="en-US" dirty="0" smtClean="0"/>
              <a:t>Skill #4:  Growth:</a:t>
            </a:r>
            <a:endParaRPr lang="en-US" dirty="0"/>
          </a:p>
        </p:txBody>
      </p:sp>
      <p:sp>
        <p:nvSpPr>
          <p:cNvPr id="3" name="Content Placeholder 2"/>
          <p:cNvSpPr>
            <a:spLocks noGrp="1"/>
          </p:cNvSpPr>
          <p:nvPr>
            <p:ph idx="1"/>
          </p:nvPr>
        </p:nvSpPr>
        <p:spPr>
          <a:xfrm>
            <a:off x="457200" y="1600200"/>
            <a:ext cx="8229600" cy="5029200"/>
          </a:xfrm>
          <a:blipFill dpi="0" rotWithShape="1">
            <a:blip r:embed="rId3" cstate="print">
              <a:alphaModFix amt="29000"/>
            </a:blip>
            <a:srcRect/>
            <a:tile tx="0" ty="0" sx="100000" sy="100000" flip="none" algn="tl"/>
          </a:blipFill>
        </p:spPr>
        <p:txBody>
          <a:bodyPr>
            <a:noAutofit/>
          </a:bodyPr>
          <a:lstStyle/>
          <a:p>
            <a:pPr fontAlgn="auto">
              <a:spcAft>
                <a:spcPts val="0"/>
              </a:spcAft>
              <a:defRPr/>
            </a:pPr>
            <a:r>
              <a:rPr lang="en-US" sz="2600" dirty="0" smtClean="0"/>
              <a:t>Jack Welch chose executives on the basis of their ‘runway’, their capacity for growth</a:t>
            </a:r>
          </a:p>
          <a:p>
            <a:pPr fontAlgn="auto">
              <a:spcAft>
                <a:spcPts val="0"/>
              </a:spcAft>
              <a:defRPr/>
            </a:pPr>
            <a:r>
              <a:rPr lang="en-US" sz="2600" dirty="0" smtClean="0"/>
              <a:t>When a relationship ends, they look for forgiveness, for the lessons they can learn</a:t>
            </a:r>
          </a:p>
          <a:p>
            <a:pPr fontAlgn="auto">
              <a:spcAft>
                <a:spcPts val="0"/>
              </a:spcAft>
              <a:defRPr/>
            </a:pPr>
            <a:r>
              <a:rPr lang="en-US" sz="2600" dirty="0" smtClean="0"/>
              <a:t>Expect everything good requires work</a:t>
            </a:r>
          </a:p>
          <a:p>
            <a:pPr fontAlgn="auto">
              <a:spcAft>
                <a:spcPts val="0"/>
              </a:spcAft>
              <a:defRPr/>
            </a:pPr>
            <a:r>
              <a:rPr lang="en-US" sz="2600" dirty="0" smtClean="0"/>
              <a:t>“If parents want to give their children a gift, the best thing they can do is to teach their children to love challenges, be intrigued by mistakes, enjoy effort, and keep on learning. That way, their children don’t have to be slaves of praise. They will have a life-long way to build and repair their own confidence”</a:t>
            </a:r>
          </a:p>
          <a:p>
            <a:pPr algn="r" fontAlgn="auto">
              <a:spcAft>
                <a:spcPts val="0"/>
              </a:spcAft>
              <a:buFont typeface="Wingdings" pitchFamily="2" charset="2"/>
              <a:buNone/>
              <a:defRPr/>
            </a:pPr>
            <a:r>
              <a:rPr lang="en-US" sz="2000" dirty="0" smtClean="0"/>
              <a:t>Carol </a:t>
            </a:r>
            <a:r>
              <a:rPr lang="en-US" sz="2000" dirty="0" err="1" smtClean="0"/>
              <a:t>Dweck</a:t>
            </a:r>
            <a:r>
              <a:rPr lang="en-US" sz="2000" dirty="0" smtClean="0"/>
              <a:t>, Ph.D.</a:t>
            </a:r>
            <a:endParaRPr lang="en-US"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Horizont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fontAlgn="auto">
              <a:spcAft>
                <a:spcPts val="0"/>
              </a:spcAft>
              <a:defRPr/>
            </a:pPr>
            <a:r>
              <a:rPr lang="en-US" dirty="0"/>
              <a:t>Reward employees for . . .</a:t>
            </a:r>
          </a:p>
        </p:txBody>
      </p:sp>
      <p:sp>
        <p:nvSpPr>
          <p:cNvPr id="99331" name="Rectangle 3"/>
          <p:cNvSpPr>
            <a:spLocks noGrp="1" noChangeArrowheads="1"/>
          </p:cNvSpPr>
          <p:nvPr>
            <p:ph type="body" idx="1"/>
          </p:nvPr>
        </p:nvSpPr>
        <p:spPr>
          <a:xfrm>
            <a:off x="685800" y="1981200"/>
            <a:ext cx="8077200" cy="4114800"/>
          </a:xfrm>
        </p:spPr>
        <p:txBody>
          <a:bodyPr/>
          <a:lstStyle/>
          <a:p>
            <a:pPr fontAlgn="auto">
              <a:spcAft>
                <a:spcPts val="0"/>
              </a:spcAft>
              <a:defRPr/>
            </a:pPr>
            <a:r>
              <a:rPr lang="en-US" dirty="0" smtClean="0"/>
              <a:t>Taking </a:t>
            </a:r>
            <a:r>
              <a:rPr lang="en-US" dirty="0"/>
              <a:t>initiative</a:t>
            </a:r>
          </a:p>
          <a:p>
            <a:pPr fontAlgn="auto">
              <a:spcAft>
                <a:spcPts val="0"/>
              </a:spcAft>
              <a:defRPr/>
            </a:pPr>
            <a:r>
              <a:rPr lang="en-US" dirty="0" smtClean="0"/>
              <a:t>For </a:t>
            </a:r>
            <a:r>
              <a:rPr lang="en-US" dirty="0"/>
              <a:t>seeing a difficult task through</a:t>
            </a:r>
          </a:p>
          <a:p>
            <a:pPr fontAlgn="auto">
              <a:spcAft>
                <a:spcPts val="0"/>
              </a:spcAft>
              <a:defRPr/>
            </a:pPr>
            <a:r>
              <a:rPr lang="en-US" dirty="0" smtClean="0"/>
              <a:t>For </a:t>
            </a:r>
            <a:r>
              <a:rPr lang="en-US" dirty="0"/>
              <a:t>struggling and learning something new</a:t>
            </a:r>
          </a:p>
          <a:p>
            <a:pPr fontAlgn="auto">
              <a:spcAft>
                <a:spcPts val="0"/>
              </a:spcAft>
              <a:defRPr/>
            </a:pPr>
            <a:r>
              <a:rPr lang="en-US" dirty="0"/>
              <a:t>F</a:t>
            </a:r>
            <a:r>
              <a:rPr lang="en-US" dirty="0" smtClean="0"/>
              <a:t>or </a:t>
            </a:r>
            <a:r>
              <a:rPr lang="en-US" dirty="0"/>
              <a:t>being undaunted by a setback </a:t>
            </a:r>
          </a:p>
          <a:p>
            <a:pPr fontAlgn="auto">
              <a:spcAft>
                <a:spcPts val="0"/>
              </a:spcAft>
              <a:defRPr/>
            </a:pPr>
            <a:r>
              <a:rPr lang="en-US" dirty="0"/>
              <a:t>F</a:t>
            </a:r>
            <a:r>
              <a:rPr lang="en-US" dirty="0" smtClean="0"/>
              <a:t>or </a:t>
            </a:r>
            <a:r>
              <a:rPr lang="en-US" dirty="0"/>
              <a:t>being open to and acting on criticism</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9331">
                                            <p:txEl>
                                              <p:pRg st="0" end="0"/>
                                            </p:txEl>
                                          </p:spTgt>
                                        </p:tgtEl>
                                        <p:attrNameLst>
                                          <p:attrName>style.visibility</p:attrName>
                                        </p:attrNameLst>
                                      </p:cBhvr>
                                      <p:to>
                                        <p:strVal val="visible"/>
                                      </p:to>
                                    </p:set>
                                    <p:animEffect transition="in" filter="checkerboard(across)">
                                      <p:cBhvr>
                                        <p:cTn id="7" dur="500"/>
                                        <p:tgtEl>
                                          <p:spTgt spid="993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9331">
                                            <p:txEl>
                                              <p:pRg st="1" end="1"/>
                                            </p:txEl>
                                          </p:spTgt>
                                        </p:tgtEl>
                                        <p:attrNameLst>
                                          <p:attrName>style.visibility</p:attrName>
                                        </p:attrNameLst>
                                      </p:cBhvr>
                                      <p:to>
                                        <p:strVal val="visible"/>
                                      </p:to>
                                    </p:set>
                                    <p:animEffect transition="in" filter="checkerboard(across)">
                                      <p:cBhvr>
                                        <p:cTn id="12" dur="500"/>
                                        <p:tgtEl>
                                          <p:spTgt spid="993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9331">
                                            <p:txEl>
                                              <p:pRg st="2" end="2"/>
                                            </p:txEl>
                                          </p:spTgt>
                                        </p:tgtEl>
                                        <p:attrNameLst>
                                          <p:attrName>style.visibility</p:attrName>
                                        </p:attrNameLst>
                                      </p:cBhvr>
                                      <p:to>
                                        <p:strVal val="visible"/>
                                      </p:to>
                                    </p:set>
                                    <p:animEffect transition="in" filter="checkerboard(across)">
                                      <p:cBhvr>
                                        <p:cTn id="17" dur="500"/>
                                        <p:tgtEl>
                                          <p:spTgt spid="9933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9331">
                                            <p:txEl>
                                              <p:pRg st="3" end="3"/>
                                            </p:txEl>
                                          </p:spTgt>
                                        </p:tgtEl>
                                        <p:attrNameLst>
                                          <p:attrName>style.visibility</p:attrName>
                                        </p:attrNameLst>
                                      </p:cBhvr>
                                      <p:to>
                                        <p:strVal val="visible"/>
                                      </p:to>
                                    </p:set>
                                    <p:animEffect transition="in" filter="checkerboard(across)">
                                      <p:cBhvr>
                                        <p:cTn id="22" dur="500"/>
                                        <p:tgtEl>
                                          <p:spTgt spid="9933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9331">
                                            <p:txEl>
                                              <p:pRg st="4" end="4"/>
                                            </p:txEl>
                                          </p:spTgt>
                                        </p:tgtEl>
                                        <p:attrNameLst>
                                          <p:attrName>style.visibility</p:attrName>
                                        </p:attrNameLst>
                                      </p:cBhvr>
                                      <p:to>
                                        <p:strVal val="visible"/>
                                      </p:to>
                                    </p:set>
                                    <p:animEffect transition="in" filter="checkerboard(across)">
                                      <p:cBhvr>
                                        <p:cTn id="27" dur="500"/>
                                        <p:tgtEl>
                                          <p:spTgt spid="993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build="p" bldLvl="5"/>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6000" r="-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pPr fontAlgn="auto">
              <a:spcAft>
                <a:spcPts val="0"/>
              </a:spcAft>
              <a:defRPr/>
            </a:pPr>
            <a:r>
              <a:rPr lang="en-US" dirty="0" smtClean="0"/>
              <a:t>Skill #4:  Who Are the “Breakout Performers” in Business</a:t>
            </a:r>
            <a:br>
              <a:rPr lang="en-US" dirty="0" smtClean="0"/>
            </a:br>
            <a:r>
              <a:rPr lang="en-US" dirty="0" smtClean="0"/>
              <a:t>Liedka &amp; Colleagues </a:t>
            </a:r>
            <a:endParaRPr lang="en-US" dirty="0"/>
          </a:p>
        </p:txBody>
      </p:sp>
      <p:sp>
        <p:nvSpPr>
          <p:cNvPr id="3" name="Content Placeholder 2"/>
          <p:cNvSpPr>
            <a:spLocks noGrp="1"/>
          </p:cNvSpPr>
          <p:nvPr>
            <p:ph idx="1"/>
          </p:nvPr>
        </p:nvSpPr>
        <p:spPr>
          <a:xfrm>
            <a:off x="457200" y="1951038"/>
            <a:ext cx="8229600" cy="4525962"/>
          </a:xfrm>
        </p:spPr>
        <p:txBody>
          <a:bodyPr/>
          <a:lstStyle/>
          <a:p>
            <a:pPr fontAlgn="auto">
              <a:spcAft>
                <a:spcPts val="0"/>
              </a:spcAft>
              <a:defRPr/>
            </a:pPr>
            <a:r>
              <a:rPr lang="en-US" dirty="0" smtClean="0"/>
              <a:t>50 managers who had achieved breakout results</a:t>
            </a:r>
          </a:p>
          <a:p>
            <a:pPr fontAlgn="auto">
              <a:spcAft>
                <a:spcPts val="0"/>
              </a:spcAft>
              <a:defRPr/>
            </a:pPr>
            <a:r>
              <a:rPr lang="en-US" dirty="0" smtClean="0"/>
              <a:t>Conclusion:  They shared one quality, a growth mindset</a:t>
            </a:r>
          </a:p>
          <a:p>
            <a:pPr fontAlgn="auto">
              <a:spcAft>
                <a:spcPts val="0"/>
              </a:spcAft>
              <a:defRPr/>
            </a:pPr>
            <a:r>
              <a:rPr lang="en-US" dirty="0" smtClean="0"/>
              <a:t>Faith in their ability to change self and environment</a:t>
            </a:r>
          </a:p>
          <a:p>
            <a:pPr fontAlgn="auto">
              <a:spcAft>
                <a:spcPts val="0"/>
              </a:spcAft>
              <a:defRPr/>
            </a:pPr>
            <a:r>
              <a:rPr lang="en-US" dirty="0" smtClean="0"/>
              <a:t>Conviction that learning is the route</a:t>
            </a:r>
          </a:p>
          <a:p>
            <a:pPr fontAlgn="auto">
              <a:spcAft>
                <a:spcPts val="0"/>
              </a:spcAft>
              <a:defRPr/>
            </a:pPr>
            <a:r>
              <a:rPr lang="en-US" dirty="0" smtClean="0"/>
              <a:t>Belief in mutual influence and teamwork</a:t>
            </a:r>
          </a:p>
          <a:p>
            <a:pPr fontAlgn="auto">
              <a:spcAft>
                <a:spcPts val="0"/>
              </a:spcAft>
              <a:buFont typeface="Wingdings" pitchFamily="2" charset="2"/>
              <a:buNone/>
              <a:defRPr/>
            </a:pP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sp>
        <p:nvSpPr>
          <p:cNvPr id="3" name="Content Placeholder 2"/>
          <p:cNvSpPr>
            <a:spLocks noGrp="1"/>
          </p:cNvSpPr>
          <p:nvPr>
            <p:ph idx="1"/>
          </p:nvPr>
        </p:nvSpPr>
        <p:spPr/>
        <p:txBody>
          <a:bodyPr/>
          <a:lstStyle/>
          <a:p>
            <a:pPr marL="0" indent="0" fontAlgn="auto">
              <a:spcAft>
                <a:spcPts val="0"/>
              </a:spcAft>
              <a:buFont typeface="Wingdings" pitchFamily="2" charset="2"/>
              <a:buNone/>
              <a:defRPr/>
            </a:pPr>
            <a:r>
              <a:rPr lang="en-US" sz="3600" dirty="0" smtClean="0"/>
              <a:t>We now accept the fact that learning is a lifelong process of keeping abreast of change. And the most pressing task is to teach people how to learn.   </a:t>
            </a:r>
          </a:p>
          <a:p>
            <a:pPr marL="0" indent="0" fontAlgn="auto">
              <a:spcAft>
                <a:spcPts val="0"/>
              </a:spcAft>
              <a:buFont typeface="Wingdings" pitchFamily="2" charset="2"/>
              <a:buNone/>
              <a:defRPr/>
            </a:pPr>
            <a:endParaRPr lang="en-US" dirty="0" smtClean="0"/>
          </a:p>
          <a:p>
            <a:pPr marL="0" indent="0" algn="r" fontAlgn="auto">
              <a:spcAft>
                <a:spcPts val="0"/>
              </a:spcAft>
              <a:buFont typeface="Wingdings" pitchFamily="2" charset="2"/>
              <a:buNone/>
              <a:defRPr/>
            </a:pPr>
            <a:r>
              <a:rPr lang="en-US" dirty="0" smtClean="0"/>
              <a:t>Peter </a:t>
            </a:r>
            <a:r>
              <a:rPr lang="en-US" dirty="0" err="1" smtClean="0"/>
              <a:t>Drucker</a:t>
            </a:r>
            <a:endParaRPr lang="en-US"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112643" name="Picture 2051" descr="Thehealingbrain"/>
          <p:cNvPicPr>
            <a:picLocks noChangeAspect="1" noChangeArrowheads="1"/>
          </p:cNvPicPr>
          <p:nvPr/>
        </p:nvPicPr>
        <p:blipFill>
          <a:blip r:embed="rId4"/>
          <a:srcRect/>
          <a:stretch>
            <a:fillRect/>
          </a:stretch>
        </p:blipFill>
        <p:spPr bwMode="auto">
          <a:xfrm>
            <a:off x="2060575" y="330200"/>
            <a:ext cx="3890963" cy="6329363"/>
          </a:xfrm>
          <a:prstGeom prst="rect">
            <a:avLst/>
          </a:prstGeom>
          <a:noFill/>
          <a:effectLst>
            <a:outerShdw dist="35921" dir="2700000" algn="ctr" rotWithShape="0">
              <a:schemeClr val="bg2"/>
            </a:outerShdw>
          </a:effectLst>
        </p:spPr>
      </p:pic>
      <p:pic>
        <p:nvPicPr>
          <p:cNvPr id="112652" name="Picture 2060" descr="TheLanguageoftheHeart1"/>
          <p:cNvPicPr>
            <a:picLocks noChangeAspect="1" noChangeArrowheads="1"/>
          </p:cNvPicPr>
          <p:nvPr/>
        </p:nvPicPr>
        <p:blipFill>
          <a:blip r:embed="rId5">
            <a:lum contrast="24000"/>
          </a:blip>
          <a:srcRect/>
          <a:stretch>
            <a:fillRect/>
          </a:stretch>
        </p:blipFill>
        <p:spPr bwMode="auto">
          <a:xfrm>
            <a:off x="0" y="922338"/>
            <a:ext cx="3998913" cy="5935662"/>
          </a:xfrm>
          <a:prstGeom prst="rect">
            <a:avLst/>
          </a:prstGeom>
          <a:noFill/>
          <a:effectLst>
            <a:outerShdw dist="35921" dir="2700000" algn="ctr" rotWithShape="0">
              <a:schemeClr val="bg2"/>
            </a:outerShdw>
          </a:effectLst>
        </p:spPr>
      </p:pic>
      <p:pic>
        <p:nvPicPr>
          <p:cNvPr id="112656" name="Picture 2064" descr="EmotionalIntelligence"/>
          <p:cNvPicPr>
            <a:picLocks noChangeAspect="1" noChangeArrowheads="1"/>
          </p:cNvPicPr>
          <p:nvPr/>
        </p:nvPicPr>
        <p:blipFill>
          <a:blip r:embed="rId6"/>
          <a:srcRect/>
          <a:stretch>
            <a:fillRect/>
          </a:stretch>
        </p:blipFill>
        <p:spPr bwMode="auto">
          <a:xfrm>
            <a:off x="42863" y="0"/>
            <a:ext cx="4421187" cy="6951663"/>
          </a:xfrm>
          <a:prstGeom prst="rect">
            <a:avLst/>
          </a:prstGeom>
          <a:noFill/>
          <a:effectLst>
            <a:outerShdw dist="35921" dir="2700000" algn="ctr" rotWithShape="0">
              <a:schemeClr val="bg2"/>
            </a:outerShdw>
          </a:effectLst>
        </p:spPr>
      </p:pic>
      <p:pic>
        <p:nvPicPr>
          <p:cNvPr id="112653" name="Picture 2061" descr="TheSocialBrain1"/>
          <p:cNvPicPr>
            <a:picLocks noChangeAspect="1" noChangeArrowheads="1"/>
          </p:cNvPicPr>
          <p:nvPr/>
        </p:nvPicPr>
        <p:blipFill>
          <a:blip r:embed="rId7"/>
          <a:srcRect l="9048" r="4546"/>
          <a:stretch>
            <a:fillRect/>
          </a:stretch>
        </p:blipFill>
        <p:spPr bwMode="auto">
          <a:xfrm>
            <a:off x="5106988" y="317500"/>
            <a:ext cx="4037012" cy="6540500"/>
          </a:xfrm>
          <a:prstGeom prst="rect">
            <a:avLst/>
          </a:prstGeom>
          <a:noFill/>
          <a:effectLst>
            <a:outerShdw dist="35921" dir="2700000" algn="ctr" rotWithShape="0">
              <a:schemeClr val="bg2"/>
            </a:outerShdw>
          </a:effectLst>
        </p:spPr>
      </p:pic>
      <p:pic>
        <p:nvPicPr>
          <p:cNvPr id="112654" name="Picture 2062" descr="WhyMarriages1"/>
          <p:cNvPicPr>
            <a:picLocks noChangeAspect="1" noChangeArrowheads="1"/>
          </p:cNvPicPr>
          <p:nvPr/>
        </p:nvPicPr>
        <p:blipFill>
          <a:blip r:embed="rId8">
            <a:lum bright="-18000" contrast="60000"/>
          </a:blip>
          <a:srcRect l="2811"/>
          <a:stretch>
            <a:fillRect/>
          </a:stretch>
        </p:blipFill>
        <p:spPr bwMode="auto">
          <a:xfrm>
            <a:off x="1193800" y="0"/>
            <a:ext cx="4510088" cy="6727825"/>
          </a:xfrm>
          <a:prstGeom prst="rect">
            <a:avLst/>
          </a:prstGeom>
          <a:noFill/>
          <a:effectLst>
            <a:outerShdw dist="35921" dir="2700000" algn="ctr" rotWithShape="0">
              <a:schemeClr val="bg2"/>
            </a:outerShdw>
          </a:effectLst>
        </p:spPr>
      </p:pic>
      <p:pic>
        <p:nvPicPr>
          <p:cNvPr id="17" name="Picture 16" descr="TheHardyExecutive.jpg"/>
          <p:cNvPicPr>
            <a:picLocks noChangeAspect="1"/>
          </p:cNvPicPr>
          <p:nvPr/>
        </p:nvPicPr>
        <p:blipFill>
          <a:blip r:embed="rId9"/>
          <a:stretch>
            <a:fillRect/>
          </a:stretch>
        </p:blipFill>
        <p:spPr>
          <a:xfrm>
            <a:off x="2457450" y="0"/>
            <a:ext cx="4576763" cy="6858000"/>
          </a:xfrm>
          <a:prstGeom prst="rect">
            <a:avLst/>
          </a:prstGeom>
          <a:effectLst>
            <a:outerShdw blurRad="50800" dist="50800" dir="5400000" algn="ctr" rotWithShape="0">
              <a:schemeClr val="tx1"/>
            </a:outerShdw>
          </a:effectLst>
        </p:spPr>
      </p:pic>
      <p:pic>
        <p:nvPicPr>
          <p:cNvPr id="16" name="Picture 15" descr="adaptationtolife.jpg"/>
          <p:cNvPicPr>
            <a:picLocks noChangeAspect="1"/>
          </p:cNvPicPr>
          <p:nvPr/>
        </p:nvPicPr>
        <p:blipFill>
          <a:blip r:embed="rId10"/>
          <a:stretch>
            <a:fillRect/>
          </a:stretch>
        </p:blipFill>
        <p:spPr>
          <a:xfrm>
            <a:off x="4308475" y="439738"/>
            <a:ext cx="4340225" cy="6418262"/>
          </a:xfrm>
          <a:prstGeom prst="rect">
            <a:avLst/>
          </a:prstGeom>
          <a:effectLst>
            <a:outerShdw blurRad="50800" dist="50800" dir="5400000" algn="ctr" rotWithShape="0">
              <a:schemeClr val="tx1"/>
            </a:outerShdw>
          </a:effectLst>
        </p:spPr>
      </p:pic>
      <p:pic>
        <p:nvPicPr>
          <p:cNvPr id="112655" name="Picture 2063" descr="TheManwhodiscoveredquality2"/>
          <p:cNvPicPr>
            <a:picLocks noChangeAspect="1" noChangeArrowheads="1"/>
          </p:cNvPicPr>
          <p:nvPr/>
        </p:nvPicPr>
        <p:blipFill>
          <a:blip r:embed="rId11"/>
          <a:srcRect/>
          <a:stretch>
            <a:fillRect/>
          </a:stretch>
        </p:blipFill>
        <p:spPr bwMode="auto">
          <a:xfrm>
            <a:off x="3141663" y="1306513"/>
            <a:ext cx="3876675" cy="5200650"/>
          </a:xfrm>
          <a:prstGeom prst="rect">
            <a:avLst/>
          </a:prstGeom>
          <a:noFill/>
          <a:effectLst>
            <a:outerShdw dist="35921" dir="2700000" algn="ctr" rotWithShape="0">
              <a:schemeClr val="bg2"/>
            </a:outerShdw>
          </a:effectLst>
        </p:spPr>
      </p:pic>
      <p:pic>
        <p:nvPicPr>
          <p:cNvPr id="112657" name="Picture 2065" descr="builttolast2"/>
          <p:cNvPicPr>
            <a:picLocks noChangeAspect="1" noChangeArrowheads="1"/>
          </p:cNvPicPr>
          <p:nvPr/>
        </p:nvPicPr>
        <p:blipFill>
          <a:blip r:embed="rId12"/>
          <a:srcRect/>
          <a:stretch>
            <a:fillRect/>
          </a:stretch>
        </p:blipFill>
        <p:spPr bwMode="auto">
          <a:xfrm>
            <a:off x="3173413" y="938213"/>
            <a:ext cx="3832225" cy="5919787"/>
          </a:xfrm>
          <a:prstGeom prst="rect">
            <a:avLst/>
          </a:prstGeom>
          <a:noFill/>
          <a:effectLst>
            <a:outerShdw dist="35921" dir="2700000" algn="ctr" rotWithShape="0">
              <a:schemeClr val="bg2"/>
            </a:outerShdw>
          </a:effectLst>
        </p:spPr>
      </p:pic>
      <p:pic>
        <p:nvPicPr>
          <p:cNvPr id="112658" name="Picture 2066" descr="GoodtoGreat"/>
          <p:cNvPicPr>
            <a:picLocks noChangeAspect="1" noChangeArrowheads="1"/>
          </p:cNvPicPr>
          <p:nvPr/>
        </p:nvPicPr>
        <p:blipFill>
          <a:blip r:embed="rId13"/>
          <a:srcRect/>
          <a:stretch>
            <a:fillRect/>
          </a:stretch>
        </p:blipFill>
        <p:spPr bwMode="auto">
          <a:xfrm>
            <a:off x="3689350" y="582613"/>
            <a:ext cx="4524375" cy="6275387"/>
          </a:xfrm>
          <a:prstGeom prst="rect">
            <a:avLst/>
          </a:prstGeom>
          <a:noFill/>
          <a:effectLst>
            <a:outerShdw dist="35921" dir="2700000" algn="ctr" rotWithShape="0">
              <a:schemeClr val="bg2"/>
            </a:outerShdw>
          </a:effectLst>
        </p:spPr>
      </p:pic>
      <p:pic>
        <p:nvPicPr>
          <p:cNvPr id="112661" name="Picture 2069" descr="goodtogreat"/>
          <p:cNvPicPr>
            <a:picLocks noChangeAspect="1" noChangeArrowheads="1"/>
          </p:cNvPicPr>
          <p:nvPr/>
        </p:nvPicPr>
        <p:blipFill>
          <a:blip r:embed="rId14"/>
          <a:srcRect/>
          <a:stretch>
            <a:fillRect/>
          </a:stretch>
        </p:blipFill>
        <p:spPr bwMode="auto">
          <a:xfrm>
            <a:off x="1549400" y="465138"/>
            <a:ext cx="4106863" cy="6392862"/>
          </a:xfrm>
          <a:prstGeom prst="rect">
            <a:avLst/>
          </a:prstGeom>
          <a:noFill/>
          <a:ln w="9525">
            <a:noFill/>
            <a:miter lim="800000"/>
            <a:headEnd/>
            <a:tailEnd/>
          </a:ln>
        </p:spPr>
      </p:pic>
      <p:pic>
        <p:nvPicPr>
          <p:cNvPr id="112659" name="Picture 2067" descr="scan0006"/>
          <p:cNvPicPr>
            <a:picLocks noChangeAspect="1" noChangeArrowheads="1"/>
          </p:cNvPicPr>
          <p:nvPr/>
        </p:nvPicPr>
        <p:blipFill>
          <a:blip r:embed="rId15"/>
          <a:srcRect r="3877" b="7552"/>
          <a:stretch>
            <a:fillRect/>
          </a:stretch>
        </p:blipFill>
        <p:spPr bwMode="auto">
          <a:xfrm>
            <a:off x="185738" y="265113"/>
            <a:ext cx="4429125" cy="5870575"/>
          </a:xfrm>
          <a:prstGeom prst="rect">
            <a:avLst/>
          </a:prstGeom>
          <a:noFill/>
          <a:ln w="9525">
            <a:solidFill>
              <a:schemeClr val="tx1"/>
            </a:solidFill>
            <a:miter lim="800000"/>
            <a:headEnd/>
            <a:tailEnd/>
          </a:ln>
          <a:effectLst>
            <a:outerShdw dist="35921" dir="2700000" algn="ctr" rotWithShape="0">
              <a:schemeClr val="bg2"/>
            </a:outerShdw>
          </a:effectLst>
        </p:spPr>
      </p:pic>
      <p:pic>
        <p:nvPicPr>
          <p:cNvPr id="112660" name="Picture 2068" descr="4principles"/>
          <p:cNvPicPr>
            <a:picLocks noChangeAspect="1" noChangeArrowheads="1"/>
          </p:cNvPicPr>
          <p:nvPr/>
        </p:nvPicPr>
        <p:blipFill>
          <a:blip r:embed="rId16"/>
          <a:srcRect l="3397" t="7414" r="3061"/>
          <a:stretch>
            <a:fillRect/>
          </a:stretch>
        </p:blipFill>
        <p:spPr bwMode="auto">
          <a:xfrm>
            <a:off x="4718050" y="493713"/>
            <a:ext cx="4425950" cy="6096000"/>
          </a:xfrm>
          <a:prstGeom prst="rect">
            <a:avLst/>
          </a:prstGeom>
          <a:noFill/>
          <a:ln w="9525">
            <a:solidFill>
              <a:schemeClr val="tx1"/>
            </a:solidFill>
            <a:miter lim="800000"/>
            <a:headEnd/>
            <a:tailEnd/>
          </a:ln>
          <a:effectLst>
            <a:outerShdw dist="35921" dir="2700000" algn="ctr" rotWithShape="0">
              <a:schemeClr val="bg2"/>
            </a:outerShdw>
          </a:effectLst>
        </p:spPr>
      </p:pic>
      <p:pic>
        <p:nvPicPr>
          <p:cNvPr id="112650" name="Picture 2058" descr="Thelivingcompany"/>
          <p:cNvPicPr>
            <a:picLocks noChangeAspect="1" noChangeArrowheads="1"/>
          </p:cNvPicPr>
          <p:nvPr/>
        </p:nvPicPr>
        <p:blipFill>
          <a:blip r:embed="rId17"/>
          <a:srcRect/>
          <a:stretch>
            <a:fillRect/>
          </a:stretch>
        </p:blipFill>
        <p:spPr bwMode="auto">
          <a:xfrm>
            <a:off x="3214688" y="563563"/>
            <a:ext cx="3924300" cy="6032500"/>
          </a:xfrm>
          <a:prstGeom prst="rect">
            <a:avLst/>
          </a:prstGeom>
          <a:noFill/>
          <a:ln w="9525">
            <a:solidFill>
              <a:schemeClr val="tx1"/>
            </a:solidFill>
            <a:miter lim="800000"/>
            <a:headEnd/>
            <a:tailEnd/>
          </a:ln>
          <a:effectLst>
            <a:outerShdw dist="35921" dir="2700000" algn="ctr" rotWithShape="0">
              <a:schemeClr val="bg2"/>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126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126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126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126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1126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11265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11265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11265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266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265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266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499"/>
                                          </p:stCondLst>
                                        </p:cTn>
                                        <p:tgtEl>
                                          <p:spTgt spid="1126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14400" y="990600"/>
            <a:ext cx="7772400" cy="1143000"/>
          </a:xfrm>
        </p:spPr>
        <p:txBody>
          <a:bodyPr>
            <a:noAutofit/>
          </a:bodyPr>
          <a:lstStyle/>
          <a:p>
            <a:pPr fontAlgn="auto">
              <a:lnSpc>
                <a:spcPct val="80000"/>
              </a:lnSpc>
              <a:spcAft>
                <a:spcPts val="0"/>
              </a:spcAft>
              <a:defRPr/>
            </a:pPr>
            <a:r>
              <a:rPr lang="en-US" dirty="0">
                <a:solidFill>
                  <a:schemeClr val="tx2"/>
                </a:solidFill>
                <a:ea typeface="+mn-ea"/>
                <a:cs typeface="+mn-cs"/>
              </a:rPr>
              <a:t>Skill #5:</a:t>
            </a:r>
            <a:br>
              <a:rPr lang="en-US" dirty="0">
                <a:solidFill>
                  <a:schemeClr val="tx2"/>
                </a:solidFill>
                <a:ea typeface="+mn-ea"/>
                <a:cs typeface="+mn-cs"/>
              </a:rPr>
            </a:br>
            <a:r>
              <a:rPr lang="en-US" dirty="0">
                <a:solidFill>
                  <a:schemeClr val="tx2"/>
                </a:solidFill>
                <a:ea typeface="+mn-ea"/>
                <a:cs typeface="+mn-cs"/>
              </a:rPr>
              <a:t>Acceptance of Mistakes</a:t>
            </a: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457200" y="3398838"/>
            <a:ext cx="8229600" cy="4525962"/>
          </a:xfrm>
        </p:spPr>
        <p:txBody>
          <a:bodyPr/>
          <a:lstStyle/>
          <a:p>
            <a:pPr fontAlgn="auto">
              <a:spcAft>
                <a:spcPts val="0"/>
              </a:spcAft>
              <a:buFont typeface="Wingdings" pitchFamily="2" charset="2"/>
              <a:buNone/>
              <a:defRPr/>
            </a:pPr>
            <a:r>
              <a:rPr lang="en-US" dirty="0" smtClean="0"/>
              <a:t>	“We are a people who do not want to keep much of the past in our heads.  It is considered unhealthy in America to remember mistakes, neurotic to contemplate them, psychotic to dwell upon them.”</a:t>
            </a:r>
          </a:p>
          <a:p>
            <a:pPr algn="r" fontAlgn="auto">
              <a:spcAft>
                <a:spcPts val="0"/>
              </a:spcAft>
              <a:buFont typeface="Wingdings" pitchFamily="2" charset="2"/>
              <a:buNone/>
              <a:defRPr/>
            </a:pPr>
            <a:r>
              <a:rPr lang="en-US" sz="2400" dirty="0" smtClean="0"/>
              <a:t>Lillian Hellman</a:t>
            </a: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3000" r="-13000"/>
          </a:stretch>
        </a:blipFill>
        <a:effectLst/>
      </p:bgPr>
    </p:bg>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57200" y="457200"/>
            <a:ext cx="8229600" cy="2263775"/>
          </a:xfrm>
        </p:spPr>
        <p:txBody>
          <a:bodyPr/>
          <a:lstStyle/>
          <a:p>
            <a:pPr marL="0" indent="0" fontAlgn="auto">
              <a:spcAft>
                <a:spcPts val="0"/>
              </a:spcAft>
              <a:buFont typeface="Wingdings" pitchFamily="2" charset="2"/>
              <a:buNone/>
              <a:defRPr/>
            </a:pPr>
            <a:r>
              <a:rPr lang="en-US" dirty="0" smtClean="0"/>
              <a:t>The one regret I have in life is that I’m not someone else.”</a:t>
            </a:r>
          </a:p>
          <a:p>
            <a:pPr fontAlgn="auto">
              <a:spcAft>
                <a:spcPts val="0"/>
              </a:spcAft>
              <a:buFont typeface="Wingdings" pitchFamily="2" charset="2"/>
              <a:buNone/>
              <a:defRPr/>
            </a:pPr>
            <a:endParaRPr lang="en-US" dirty="0" smtClean="0"/>
          </a:p>
          <a:p>
            <a:pPr fontAlgn="auto">
              <a:spcAft>
                <a:spcPts val="0"/>
              </a:spcAft>
              <a:buFont typeface="Wingdings" pitchFamily="2" charset="2"/>
              <a:buNone/>
              <a:defRPr/>
            </a:pPr>
            <a:r>
              <a:rPr lang="en-US" sz="2400" dirty="0" smtClean="0"/>
              <a:t>Woody Allen</a:t>
            </a: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p:txBody>
          <a:bodyPr/>
          <a:lstStyle/>
          <a:p>
            <a:pPr fontAlgn="auto">
              <a:lnSpc>
                <a:spcPct val="80000"/>
              </a:lnSpc>
              <a:spcAft>
                <a:spcPts val="0"/>
              </a:spcAft>
              <a:defRPr/>
            </a:pPr>
            <a:r>
              <a:rPr lang="en-US" dirty="0">
                <a:solidFill>
                  <a:schemeClr val="tx2"/>
                </a:solidFill>
                <a:ea typeface="+mn-ea"/>
                <a:cs typeface="+mn-cs"/>
              </a:rPr>
              <a:t>Mistakes About Mistakes</a:t>
            </a:r>
          </a:p>
        </p:txBody>
      </p:sp>
      <p:sp>
        <p:nvSpPr>
          <p:cNvPr id="1027" name="Rectangle 3"/>
          <p:cNvSpPr>
            <a:spLocks noGrp="1" noChangeArrowheads="1"/>
          </p:cNvSpPr>
          <p:nvPr>
            <p:ph idx="1"/>
          </p:nvPr>
        </p:nvSpPr>
        <p:spPr/>
        <p:txBody>
          <a:bodyPr/>
          <a:lstStyle/>
          <a:p>
            <a:pPr fontAlgn="auto">
              <a:spcAft>
                <a:spcPts val="0"/>
              </a:spcAft>
              <a:defRPr/>
            </a:pPr>
            <a:r>
              <a:rPr lang="en-US" dirty="0" smtClean="0">
                <a:solidFill>
                  <a:schemeClr val="tx1"/>
                </a:solidFill>
              </a:rPr>
              <a:t>The more successful you are, the fewer mistakes you make (the older you get, the fewer you should make).</a:t>
            </a: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cstate="print">
            <a:alphaModFix amt="67000"/>
            <a:lum/>
          </a:blip>
          <a:srcRect/>
          <a:stretch>
            <a:fillRect l="-11000" r="-11000"/>
          </a:stretch>
        </a:blipFill>
        <a:effectLst/>
      </p:bgPr>
    </p:bg>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533400" y="914400"/>
            <a:ext cx="7772400" cy="4572000"/>
          </a:xfrm>
          <a:blipFill dpi="0" rotWithShape="1">
            <a:blip r:embed="rId4" cstate="print">
              <a:alphaModFix amt="29000"/>
            </a:blip>
            <a:srcRect/>
            <a:tile tx="0" ty="0" sx="100000" sy="100000" flip="none" algn="tl"/>
          </a:blipFill>
        </p:spPr>
        <p:txBody>
          <a:bodyPr>
            <a:normAutofit lnSpcReduction="10000"/>
          </a:bodyPr>
          <a:lstStyle/>
          <a:p>
            <a:pPr marL="1879600" indent="-1879600" fontAlgn="auto">
              <a:lnSpc>
                <a:spcPct val="90000"/>
              </a:lnSpc>
              <a:spcAft>
                <a:spcPts val="0"/>
              </a:spcAft>
              <a:buFont typeface="Wingdings" pitchFamily="2" charset="2"/>
              <a:buNone/>
              <a:defRPr/>
            </a:pPr>
            <a:r>
              <a:rPr lang="en-US" sz="2800" dirty="0" smtClean="0">
                <a:solidFill>
                  <a:schemeClr val="tx1"/>
                </a:solidFill>
              </a:rPr>
              <a:t>Age 82:	Goethe wrote “Faust.”</a:t>
            </a:r>
          </a:p>
          <a:p>
            <a:pPr marL="1879600" indent="-1879600" fontAlgn="auto">
              <a:lnSpc>
                <a:spcPct val="90000"/>
              </a:lnSpc>
              <a:spcAft>
                <a:spcPts val="0"/>
              </a:spcAft>
              <a:buFont typeface="Wingdings" pitchFamily="2" charset="2"/>
              <a:buNone/>
              <a:defRPr/>
            </a:pPr>
            <a:r>
              <a:rPr lang="en-US" sz="2800" dirty="0" smtClean="0">
                <a:solidFill>
                  <a:schemeClr val="tx1"/>
                </a:solidFill>
              </a:rPr>
              <a:t>Age 79:	Benjamin Franklin appointed chief executive of Pennsylvania</a:t>
            </a:r>
          </a:p>
          <a:p>
            <a:pPr marL="1879600" indent="-1879600" fontAlgn="auto">
              <a:lnSpc>
                <a:spcPct val="90000"/>
              </a:lnSpc>
              <a:spcAft>
                <a:spcPts val="0"/>
              </a:spcAft>
              <a:buFont typeface="Wingdings" pitchFamily="2" charset="2"/>
              <a:buNone/>
              <a:defRPr/>
            </a:pPr>
            <a:r>
              <a:rPr lang="en-US" sz="2800" dirty="0" smtClean="0">
                <a:solidFill>
                  <a:schemeClr val="tx1"/>
                </a:solidFill>
              </a:rPr>
              <a:t>Age 75:	Cecil B. DeMille made the movie “The Ten Commandments”</a:t>
            </a:r>
          </a:p>
          <a:p>
            <a:pPr marL="1879600" indent="-1879600" fontAlgn="auto">
              <a:lnSpc>
                <a:spcPct val="90000"/>
              </a:lnSpc>
              <a:spcAft>
                <a:spcPts val="0"/>
              </a:spcAft>
              <a:buFont typeface="Wingdings" pitchFamily="2" charset="2"/>
              <a:buNone/>
              <a:defRPr/>
            </a:pPr>
            <a:r>
              <a:rPr lang="en-US" sz="2800" dirty="0" smtClean="0">
                <a:solidFill>
                  <a:schemeClr val="tx1"/>
                </a:solidFill>
              </a:rPr>
              <a:t>Age 72:	Verdi composed “Othello”</a:t>
            </a:r>
          </a:p>
          <a:p>
            <a:pPr marL="1879600" indent="-1879600" fontAlgn="auto">
              <a:lnSpc>
                <a:spcPct val="90000"/>
              </a:lnSpc>
              <a:spcAft>
                <a:spcPts val="0"/>
              </a:spcAft>
              <a:buFont typeface="Wingdings" pitchFamily="2" charset="2"/>
              <a:buNone/>
              <a:defRPr/>
            </a:pPr>
            <a:r>
              <a:rPr lang="en-US" sz="2800" dirty="0" smtClean="0">
                <a:solidFill>
                  <a:schemeClr val="tx1"/>
                </a:solidFill>
              </a:rPr>
              <a:t>Age 70:	Sophocles wrote “Oedipus Rex”</a:t>
            </a:r>
          </a:p>
          <a:p>
            <a:pPr marL="1879600" indent="-1879600" fontAlgn="auto">
              <a:lnSpc>
                <a:spcPct val="90000"/>
              </a:lnSpc>
              <a:spcAft>
                <a:spcPts val="0"/>
              </a:spcAft>
              <a:buFont typeface="Wingdings" pitchFamily="2" charset="2"/>
              <a:buNone/>
              <a:defRPr/>
            </a:pPr>
            <a:r>
              <a:rPr lang="en-US" sz="2800" dirty="0" smtClean="0">
                <a:solidFill>
                  <a:schemeClr val="tx1"/>
                </a:solidFill>
              </a:rPr>
              <a:t>Age 70:	Laura Ingalls Wilder completed her novel “Little House on the Prairie”</a:t>
            </a:r>
          </a:p>
          <a:p>
            <a:pPr marL="1879600" indent="-1879600" fontAlgn="auto">
              <a:lnSpc>
                <a:spcPct val="90000"/>
              </a:lnSpc>
              <a:spcAft>
                <a:spcPts val="0"/>
              </a:spcAft>
              <a:buFont typeface="Wingdings" pitchFamily="2" charset="2"/>
              <a:buNone/>
              <a:defRPr/>
            </a:pPr>
            <a:r>
              <a:rPr lang="en-US" sz="2800" dirty="0" smtClean="0">
                <a:solidFill>
                  <a:schemeClr val="tx1"/>
                </a:solidFill>
              </a:rPr>
              <a:t>Age 70:	Michaelangelo began work on </a:t>
            </a:r>
            <a:br>
              <a:rPr lang="en-US" sz="2800" dirty="0" smtClean="0">
                <a:solidFill>
                  <a:schemeClr val="tx1"/>
                </a:solidFill>
              </a:rPr>
            </a:br>
            <a:r>
              <a:rPr lang="en-US" sz="2800" dirty="0" smtClean="0">
                <a:solidFill>
                  <a:schemeClr val="tx1"/>
                </a:solidFill>
              </a:rPr>
              <a:t>St. Peter’s Basilica</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1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1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1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1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1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717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17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bldLvl="5"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0000"/>
            <a:lum/>
          </a:blip>
          <a:srcRect/>
          <a:stretch>
            <a:fillRect t="-18000" b="-18000"/>
          </a:stretch>
        </a:blipFill>
        <a:effectLst/>
      </p:bgPr>
    </p:bg>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762000" y="3733800"/>
            <a:ext cx="7772400" cy="3124200"/>
          </a:xfrm>
        </p:spPr>
        <p:txBody>
          <a:bodyPr/>
          <a:lstStyle/>
          <a:p>
            <a:pPr fontAlgn="auto">
              <a:spcAft>
                <a:spcPts val="0"/>
              </a:spcAft>
              <a:buFont typeface="Wingdings" pitchFamily="2" charset="2"/>
              <a:buNone/>
              <a:defRPr/>
            </a:pPr>
            <a:r>
              <a:rPr lang="en-US" dirty="0" smtClean="0"/>
              <a:t>	</a:t>
            </a:r>
            <a:r>
              <a:rPr lang="en-US" sz="3600" dirty="0" smtClean="0">
                <a:solidFill>
                  <a:srgbClr val="FFC000"/>
                </a:solidFill>
              </a:rPr>
              <a:t>“The chances are that, in the course of his lifetime, the major poet will write more bad poems than the minor.”</a:t>
            </a:r>
          </a:p>
          <a:p>
            <a:pPr algn="r" fontAlgn="auto">
              <a:spcAft>
                <a:spcPts val="0"/>
              </a:spcAft>
              <a:buFont typeface="Wingdings" pitchFamily="2" charset="2"/>
              <a:buNone/>
              <a:defRPr/>
            </a:pPr>
            <a:r>
              <a:rPr lang="en-US" dirty="0" smtClean="0">
                <a:solidFill>
                  <a:srgbClr val="FFC000"/>
                </a:solidFill>
              </a:rPr>
              <a:t>					</a:t>
            </a:r>
            <a:r>
              <a:rPr lang="en-US" sz="2400" dirty="0" smtClean="0">
                <a:solidFill>
                  <a:srgbClr val="FFC000"/>
                </a:solidFill>
              </a:rPr>
              <a:t>W. H. Auden</a:t>
            </a: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457200" y="122238"/>
            <a:ext cx="8229600" cy="4525962"/>
          </a:xfrm>
        </p:spPr>
        <p:txBody>
          <a:bodyPr/>
          <a:lstStyle/>
          <a:p>
            <a:pPr fontAlgn="auto">
              <a:spcAft>
                <a:spcPts val="0"/>
              </a:spcAft>
              <a:buFont typeface="Wingdings" pitchFamily="2" charset="2"/>
              <a:buNone/>
              <a:defRPr/>
            </a:pPr>
            <a:r>
              <a:rPr lang="en-US" dirty="0" smtClean="0">
                <a:solidFill>
                  <a:schemeClr val="tx1"/>
                </a:solidFill>
              </a:rPr>
              <a:t>	“The spiritual journey is one of continually falling on your face, getting up, brushing yourself off, looking sheepishly at God, and taking another step.”</a:t>
            </a:r>
          </a:p>
          <a:p>
            <a:pPr fontAlgn="auto">
              <a:spcAft>
                <a:spcPts val="0"/>
              </a:spcAft>
              <a:buFont typeface="Wingdings" pitchFamily="2" charset="2"/>
              <a:buNone/>
              <a:defRPr/>
            </a:pPr>
            <a:endParaRPr lang="en-US" dirty="0" smtClean="0">
              <a:solidFill>
                <a:schemeClr val="tx1"/>
              </a:solidFill>
            </a:endParaRPr>
          </a:p>
          <a:p>
            <a:pPr algn="r" fontAlgn="auto">
              <a:spcAft>
                <a:spcPts val="0"/>
              </a:spcAft>
              <a:buFont typeface="Wingdings" pitchFamily="2" charset="2"/>
              <a:buNone/>
              <a:defRPr/>
            </a:pPr>
            <a:r>
              <a:rPr lang="en-US" sz="2400" dirty="0" smtClean="0">
                <a:solidFill>
                  <a:schemeClr val="tx1"/>
                </a:solidFill>
              </a:rPr>
              <a:t>Aurobindo</a:t>
            </a: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1066800" y="1238250"/>
            <a:ext cx="7772400" cy="4381500"/>
          </a:xfrm>
        </p:spPr>
        <p:txBody>
          <a:bodyPr/>
          <a:lstStyle/>
          <a:p>
            <a:pPr algn="ctr" fontAlgn="auto">
              <a:spcAft>
                <a:spcPts val="0"/>
              </a:spcAft>
              <a:buFont typeface="Wingdings" pitchFamily="2" charset="2"/>
              <a:buNone/>
              <a:defRPr/>
            </a:pPr>
            <a:r>
              <a:rPr lang="en-US" dirty="0" smtClean="0"/>
              <a:t>	</a:t>
            </a:r>
            <a:r>
              <a:rPr lang="en-US" sz="4000" dirty="0" smtClean="0"/>
              <a:t>“The purpose of life is to be</a:t>
            </a:r>
          </a:p>
          <a:p>
            <a:pPr algn="ctr" fontAlgn="auto">
              <a:spcAft>
                <a:spcPts val="0"/>
              </a:spcAft>
              <a:buFont typeface="Wingdings" pitchFamily="2" charset="2"/>
              <a:buNone/>
              <a:defRPr/>
            </a:pPr>
            <a:r>
              <a:rPr lang="en-US" sz="4000" dirty="0" smtClean="0"/>
              <a:t>defeated by greater </a:t>
            </a:r>
          </a:p>
          <a:p>
            <a:pPr algn="ctr" fontAlgn="auto">
              <a:spcAft>
                <a:spcPts val="0"/>
              </a:spcAft>
              <a:buFont typeface="Wingdings" pitchFamily="2" charset="2"/>
              <a:buNone/>
              <a:defRPr/>
            </a:pPr>
            <a:r>
              <a:rPr lang="en-US" sz="4000" dirty="0" smtClean="0"/>
              <a:t>and greater things.”</a:t>
            </a:r>
          </a:p>
          <a:p>
            <a:pPr fontAlgn="auto">
              <a:spcAft>
                <a:spcPts val="0"/>
              </a:spcAft>
              <a:buFont typeface="Wingdings" pitchFamily="2" charset="2"/>
              <a:buNone/>
              <a:defRPr/>
            </a:pPr>
            <a:endParaRPr lang="en-US" sz="4000" dirty="0" smtClean="0"/>
          </a:p>
          <a:p>
            <a:pPr algn="r" fontAlgn="auto">
              <a:spcAft>
                <a:spcPts val="0"/>
              </a:spcAft>
              <a:buFont typeface="Wingdings" pitchFamily="2" charset="2"/>
              <a:buNone/>
              <a:defRPr/>
            </a:pPr>
            <a:r>
              <a:rPr lang="en-US" sz="2400" dirty="0" smtClean="0"/>
              <a:t>Rilke</a:t>
            </a: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7" name="Rectangle 3"/>
          <p:cNvSpPr>
            <a:spLocks noGrp="1" noChangeArrowheads="1"/>
          </p:cNvSpPr>
          <p:nvPr>
            <p:ph idx="1"/>
          </p:nvPr>
        </p:nvSpPr>
        <p:spPr>
          <a:xfrm>
            <a:off x="457200" y="2057400"/>
            <a:ext cx="8229600" cy="4525963"/>
          </a:xfrm>
        </p:spPr>
        <p:txBody>
          <a:bodyPr/>
          <a:lstStyle/>
          <a:p>
            <a:pPr algn="ctr" fontAlgn="auto">
              <a:spcAft>
                <a:spcPts val="0"/>
              </a:spcAft>
              <a:buFont typeface="Wingdings" pitchFamily="2" charset="2"/>
              <a:buNone/>
              <a:defRPr/>
            </a:pPr>
            <a:r>
              <a:rPr lang="en-US" dirty="0" smtClean="0"/>
              <a:t>	</a:t>
            </a:r>
            <a:r>
              <a:rPr lang="en-US" sz="4800" dirty="0" smtClean="0"/>
              <a:t>“Success is going from failure to failure without loss of enthusiasm.”</a:t>
            </a:r>
          </a:p>
          <a:p>
            <a:pPr fontAlgn="auto">
              <a:spcAft>
                <a:spcPts val="0"/>
              </a:spcAft>
              <a:buFont typeface="Wingdings" pitchFamily="2" charset="2"/>
              <a:buNone/>
              <a:defRPr/>
            </a:pPr>
            <a:endParaRPr lang="en-US" sz="4800" dirty="0" smtClean="0"/>
          </a:p>
          <a:p>
            <a:pPr algn="r" fontAlgn="auto">
              <a:spcAft>
                <a:spcPts val="0"/>
              </a:spcAft>
              <a:buFont typeface="Wingdings" pitchFamily="2" charset="2"/>
              <a:buNone/>
              <a:defRPr/>
            </a:pPr>
            <a:r>
              <a:rPr lang="en-US" sz="2400" dirty="0" smtClean="0"/>
              <a:t>Winston Churchill</a:t>
            </a:r>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590550" y="266700"/>
            <a:ext cx="8324850" cy="1104900"/>
          </a:xfrm>
          <a:prstGeom prst="rect">
            <a:avLst/>
          </a:prstGeom>
          <a:noFill/>
          <a:ln w="9525">
            <a:noFill/>
            <a:miter lim="800000"/>
            <a:headEnd/>
            <a:tailEnd/>
          </a:ln>
          <a:effectLst>
            <a:outerShdw dist="35921" dir="2700000" algn="ctr" rotWithShape="0">
              <a:schemeClr val="bg2"/>
            </a:outerShdw>
          </a:effectLst>
        </p:spPr>
        <p:txBody>
          <a:bodyPr lIns="92075" tIns="46038" rIns="92075" bIns="46038" anchor="b"/>
          <a:lstStyle/>
          <a:p>
            <a:pPr fontAlgn="auto">
              <a:lnSpc>
                <a:spcPct val="80000"/>
              </a:lnSpc>
              <a:spcBef>
                <a:spcPts val="0"/>
              </a:spcBef>
              <a:spcAft>
                <a:spcPts val="0"/>
              </a:spcAft>
              <a:defRPr/>
            </a:pPr>
            <a:r>
              <a:rPr lang="en-US" sz="4400" b="1" dirty="0">
                <a:solidFill>
                  <a:schemeClr val="tx2"/>
                </a:solidFill>
                <a:latin typeface="Enchanted" pitchFamily="18" charset="0"/>
              </a:rPr>
              <a:t>Mistakes About Mistakes</a:t>
            </a:r>
          </a:p>
        </p:txBody>
      </p:sp>
      <p:sp>
        <p:nvSpPr>
          <p:cNvPr id="16387" name="Rectangle 3"/>
          <p:cNvSpPr>
            <a:spLocks noChangeArrowheads="1"/>
          </p:cNvSpPr>
          <p:nvPr/>
        </p:nvSpPr>
        <p:spPr bwMode="auto">
          <a:xfrm>
            <a:off x="1143000" y="1790700"/>
            <a:ext cx="7772400" cy="4381500"/>
          </a:xfrm>
          <a:prstGeom prst="rect">
            <a:avLst/>
          </a:prstGeom>
          <a:noFill/>
          <a:ln w="9525">
            <a:noFill/>
            <a:miter lim="800000"/>
            <a:headEnd/>
            <a:tailEnd/>
          </a:ln>
        </p:spPr>
        <p:txBody>
          <a:bodyPr lIns="92075" tIns="46038" rIns="92075" bIns="46038"/>
          <a:lstStyle/>
          <a:p>
            <a:pPr marL="342900" indent="-342900">
              <a:spcBef>
                <a:spcPct val="20000"/>
              </a:spcBef>
              <a:buClr>
                <a:schemeClr val="tx2"/>
              </a:buClr>
              <a:buSzPct val="90000"/>
              <a:buFont typeface="Wingdings" pitchFamily="2" charset="2"/>
              <a:buChar char="n"/>
            </a:pPr>
            <a:r>
              <a:rPr lang="en-US" sz="3200">
                <a:latin typeface="Enchanted" pitchFamily="18" charset="0"/>
              </a:rPr>
              <a:t>The more successful you are, the fewer mistakes you make (the older you get, the fewer you should make).</a:t>
            </a:r>
          </a:p>
          <a:p>
            <a:pPr marL="342900" indent="-342900">
              <a:spcBef>
                <a:spcPct val="20000"/>
              </a:spcBef>
              <a:buClr>
                <a:schemeClr val="tx2"/>
              </a:buClr>
              <a:buSzPct val="90000"/>
              <a:buFont typeface="Wingdings" pitchFamily="2" charset="2"/>
              <a:buChar char="n"/>
            </a:pPr>
            <a:r>
              <a:rPr lang="en-US" sz="3200">
                <a:latin typeface="Enchanted" pitchFamily="18" charset="0"/>
              </a:rPr>
              <a:t>Confusing mistakes with failure.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16387">
                                            <p:txEl>
                                              <p:pRg st="0" end="0"/>
                                            </p:txEl>
                                          </p:spTgt>
                                        </p:tgtEl>
                                        <p:attrNameLst>
                                          <p:attrName>ppt_x</p:attrName>
                                        </p:attrNameLst>
                                      </p:cBhvr>
                                    </p:anim>
                                    <p:anim from="0" to="-1.0" calcmode="lin" valueType="num">
                                      <p:cBhvr>
                                        <p:cTn id="8" dur="200" decel="50000" autoRev="1" fill="hold">
                                          <p:stCondLst>
                                            <p:cond delay="600"/>
                                          </p:stCondLst>
                                        </p:cTn>
                                        <p:tgtEl>
                                          <p:spTgt spid="16387">
                                            <p:txEl>
                                              <p:pRg st="0" end="0"/>
                                            </p:txEl>
                                          </p:spTgt>
                                        </p:tgtEl>
                                        <p:attrNameLst>
                                          <p:attrName>xshear</p:attrName>
                                        </p:attrNameLst>
                                      </p:cBhvr>
                                    </p:anim>
                                    <p:animScale>
                                      <p:cBhvr>
                                        <p:cTn id="9" dur="200" decel="100000" autoRev="1" fill="hold">
                                          <p:stCondLst>
                                            <p:cond delay="600"/>
                                          </p:stCondLst>
                                        </p:cTn>
                                        <p:tgtEl>
                                          <p:spTgt spid="16387">
                                            <p:txEl>
                                              <p:pRg st="0" end="0"/>
                                            </p:txEl>
                                          </p:spTgt>
                                        </p:tgtEl>
                                      </p:cBhvr>
                                      <p:from x="100000" y="100000"/>
                                      <p:to x="80000" y="100000"/>
                                    </p:animScale>
                                    <p:anim by="(#ppt_h/3+#ppt_w*0.1)" calcmode="lin" valueType="num">
                                      <p:cBhvr additive="sum">
                                        <p:cTn id="10" dur="200" decel="100000" autoRev="1" fill="hold">
                                          <p:stCondLst>
                                            <p:cond delay="600"/>
                                          </p:stCondLst>
                                        </p:cTn>
                                        <p:tgtEl>
                                          <p:spTgt spid="16387">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16387">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16387">
                                            <p:txEl>
                                              <p:pRg st="1" end="1"/>
                                            </p:txEl>
                                          </p:spTgt>
                                        </p:tgtEl>
                                        <p:attrNameLst>
                                          <p:attrName>ppt_x</p:attrName>
                                        </p:attrNameLst>
                                      </p:cBhvr>
                                    </p:anim>
                                    <p:anim from="0" to="-1.0" calcmode="lin" valueType="num">
                                      <p:cBhvr>
                                        <p:cTn id="16" dur="200" decel="50000" autoRev="1" fill="hold">
                                          <p:stCondLst>
                                            <p:cond delay="600"/>
                                          </p:stCondLst>
                                        </p:cTn>
                                        <p:tgtEl>
                                          <p:spTgt spid="16387">
                                            <p:txEl>
                                              <p:pRg st="1" end="1"/>
                                            </p:txEl>
                                          </p:spTgt>
                                        </p:tgtEl>
                                        <p:attrNameLst>
                                          <p:attrName>xshear</p:attrName>
                                        </p:attrNameLst>
                                      </p:cBhvr>
                                    </p:anim>
                                    <p:animScale>
                                      <p:cBhvr>
                                        <p:cTn id="17" dur="200" decel="100000" autoRev="1" fill="hold">
                                          <p:stCondLst>
                                            <p:cond delay="600"/>
                                          </p:stCondLst>
                                        </p:cTn>
                                        <p:tgtEl>
                                          <p:spTgt spid="16387">
                                            <p:txEl>
                                              <p:pRg st="1" end="1"/>
                                            </p:txEl>
                                          </p:spTgt>
                                        </p:tgtEl>
                                      </p:cBhvr>
                                      <p:from x="100000" y="100000"/>
                                      <p:to x="80000" y="100000"/>
                                    </p:animScale>
                                    <p:anim by="(#ppt_h/3+#ppt_w*0.1)" calcmode="lin" valueType="num">
                                      <p:cBhvr additive="sum">
                                        <p:cTn id="18" dur="200" decel="100000" autoRev="1" fill="hold">
                                          <p:stCondLst>
                                            <p:cond delay="600"/>
                                          </p:stCondLst>
                                        </p:cTn>
                                        <p:tgtEl>
                                          <p:spTgt spid="16387">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bldLvl="3"/>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fontAlgn="auto">
              <a:spcAft>
                <a:spcPts val="0"/>
              </a:spcAft>
              <a:defRPr/>
            </a:pPr>
            <a:r>
              <a:rPr lang="en-US" dirty="0"/>
              <a:t>The Definition of Success:</a:t>
            </a:r>
          </a:p>
        </p:txBody>
      </p:sp>
      <p:sp>
        <p:nvSpPr>
          <p:cNvPr id="6147" name="Rectangle 3"/>
          <p:cNvSpPr>
            <a:spLocks noGrp="1" noChangeArrowheads="1"/>
          </p:cNvSpPr>
          <p:nvPr>
            <p:ph idx="1"/>
          </p:nvPr>
        </p:nvSpPr>
        <p:spPr/>
        <p:txBody>
          <a:bodyPr/>
          <a:lstStyle/>
          <a:p>
            <a:pPr fontAlgn="auto">
              <a:spcAft>
                <a:spcPts val="0"/>
              </a:spcAft>
              <a:buFontTx/>
              <a:buChar char="•"/>
              <a:defRPr/>
            </a:pPr>
            <a:r>
              <a:rPr lang="en-US" sz="4000" dirty="0"/>
              <a:t>Health</a:t>
            </a:r>
          </a:p>
          <a:p>
            <a:pPr fontAlgn="auto">
              <a:spcAft>
                <a:spcPts val="0"/>
              </a:spcAft>
              <a:buFontTx/>
              <a:buChar char="•"/>
              <a:defRPr/>
            </a:pPr>
            <a:r>
              <a:rPr lang="en-US" sz="4000" dirty="0"/>
              <a:t>Relationship</a:t>
            </a:r>
          </a:p>
          <a:p>
            <a:pPr fontAlgn="auto">
              <a:spcAft>
                <a:spcPts val="0"/>
              </a:spcAft>
              <a:buFontTx/>
              <a:buChar char="•"/>
              <a:defRPr/>
            </a:pPr>
            <a:r>
              <a:rPr lang="en-US" sz="4000" dirty="0"/>
              <a:t>Work:  Excellence and Enthusiasm</a:t>
            </a:r>
          </a:p>
          <a:p>
            <a:pPr fontAlgn="auto">
              <a:spcAft>
                <a:spcPts val="0"/>
              </a:spcAft>
              <a:buFontTx/>
              <a:buChar char="•"/>
              <a:defRPr/>
            </a:pPr>
            <a:r>
              <a:rPr lang="en-US" sz="4000" dirty="0"/>
              <a:t>Sustained over Time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1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228600" y="457200"/>
            <a:ext cx="7772400" cy="4381500"/>
          </a:xfrm>
        </p:spPr>
        <p:txBody>
          <a:bodyPr>
            <a:normAutofit fontScale="92500"/>
          </a:bodyPr>
          <a:lstStyle/>
          <a:p>
            <a:pPr fontAlgn="auto">
              <a:spcAft>
                <a:spcPts val="0"/>
              </a:spcAft>
              <a:buFont typeface="Wingdings" pitchFamily="2" charset="2"/>
              <a:buNone/>
              <a:defRPr/>
            </a:pPr>
            <a:r>
              <a:rPr lang="en-US" dirty="0" smtClean="0"/>
              <a:t>	</a:t>
            </a:r>
            <a:r>
              <a:rPr lang="en-US" dirty="0" smtClean="0">
                <a:solidFill>
                  <a:schemeClr val="tx1"/>
                </a:solidFill>
              </a:rPr>
              <a:t>“The average young person you meet today seems to have the motto, ‘If at first you don’t succeed, stop right there.’  They want to start at the top of their profession and not to learn their art on the way up.  That way they miss all the fun.”</a:t>
            </a:r>
          </a:p>
          <a:p>
            <a:pPr fontAlgn="auto">
              <a:spcAft>
                <a:spcPts val="0"/>
              </a:spcAft>
              <a:buFont typeface="Wingdings" pitchFamily="2" charset="2"/>
              <a:buNone/>
              <a:defRPr/>
            </a:pPr>
            <a:endParaRPr lang="en-US" dirty="0">
              <a:solidFill>
                <a:schemeClr val="tx1"/>
              </a:solidFill>
            </a:endParaRPr>
          </a:p>
          <a:p>
            <a:pPr fontAlgn="auto">
              <a:spcAft>
                <a:spcPts val="0"/>
              </a:spcAft>
              <a:buFont typeface="Wingdings" pitchFamily="2" charset="2"/>
              <a:buNone/>
              <a:defRPr/>
            </a:pPr>
            <a:endParaRPr lang="en-US" dirty="0" smtClean="0">
              <a:solidFill>
                <a:schemeClr val="tx1"/>
              </a:solidFill>
            </a:endParaRPr>
          </a:p>
          <a:p>
            <a:pPr algn="r" fontAlgn="auto">
              <a:spcAft>
                <a:spcPts val="0"/>
              </a:spcAft>
              <a:buFont typeface="Wingdings" pitchFamily="2" charset="2"/>
              <a:buNone/>
              <a:defRPr/>
            </a:pPr>
            <a:r>
              <a:rPr lang="en-US" sz="2400" dirty="0" smtClean="0">
                <a:solidFill>
                  <a:schemeClr val="tx1"/>
                </a:solidFill>
              </a:rPr>
              <a:t>Ray Bradbury</a:t>
            </a: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457200" y="381000"/>
            <a:ext cx="8229600" cy="6019800"/>
          </a:xfrm>
        </p:spPr>
        <p:txBody>
          <a:bodyPr>
            <a:normAutofit fontScale="47500" lnSpcReduction="20000"/>
          </a:bodyPr>
          <a:lstStyle/>
          <a:p>
            <a:pPr fontAlgn="auto">
              <a:spcAft>
                <a:spcPts val="0"/>
              </a:spcAft>
              <a:buFont typeface="Wingdings" pitchFamily="2" charset="2"/>
              <a:buNone/>
              <a:defRPr/>
            </a:pPr>
            <a:r>
              <a:rPr lang="en-US" sz="7600" dirty="0" smtClean="0"/>
              <a:t>	If you write a hundred short stories and they’re all bad, that doesn’t mean you’ve failed.  You only fail if you stop writing.  I’ve written about 2,000 short stories; I’ve published about 300 and I feel I’m still learning.</a:t>
            </a:r>
          </a:p>
          <a:p>
            <a:pPr fontAlgn="auto">
              <a:spcAft>
                <a:spcPts val="0"/>
              </a:spcAft>
              <a:buFont typeface="Wingdings" pitchFamily="2" charset="2"/>
              <a:buNone/>
              <a:defRPr/>
            </a:pPr>
            <a:endParaRPr lang="en-US" sz="7600" dirty="0"/>
          </a:p>
          <a:p>
            <a:pPr fontAlgn="auto">
              <a:spcAft>
                <a:spcPts val="0"/>
              </a:spcAft>
              <a:buFont typeface="Wingdings" pitchFamily="2" charset="2"/>
              <a:buNone/>
              <a:defRPr/>
            </a:pPr>
            <a:endParaRPr lang="en-US" sz="7600" dirty="0" smtClean="0"/>
          </a:p>
          <a:p>
            <a:pPr fontAlgn="auto">
              <a:spcAft>
                <a:spcPts val="0"/>
              </a:spcAft>
              <a:buFont typeface="Wingdings" pitchFamily="2" charset="2"/>
              <a:buNone/>
              <a:defRPr/>
            </a:pPr>
            <a:endParaRPr lang="en-US" dirty="0"/>
          </a:p>
          <a:p>
            <a:pPr fontAlgn="auto">
              <a:spcAft>
                <a:spcPts val="0"/>
              </a:spcAft>
              <a:buFont typeface="Wingdings" pitchFamily="2" charset="2"/>
              <a:buNone/>
              <a:defRPr/>
            </a:pPr>
            <a:endParaRPr lang="en-US" dirty="0" smtClean="0"/>
          </a:p>
          <a:p>
            <a:pPr fontAlgn="auto">
              <a:spcAft>
                <a:spcPts val="0"/>
              </a:spcAft>
              <a:buFont typeface="Wingdings" pitchFamily="2" charset="2"/>
              <a:buNone/>
              <a:defRPr/>
            </a:pPr>
            <a:endParaRPr lang="en-US" dirty="0" smtClean="0"/>
          </a:p>
          <a:p>
            <a:pPr algn="r" fontAlgn="auto">
              <a:spcAft>
                <a:spcPts val="0"/>
              </a:spcAft>
              <a:buFont typeface="Wingdings" pitchFamily="2" charset="2"/>
              <a:buNone/>
              <a:defRPr/>
            </a:pPr>
            <a:r>
              <a:rPr lang="en-US" sz="6700" dirty="0" smtClean="0"/>
              <a:t>Ray Bradbury</a:t>
            </a: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1143000" y="609600"/>
            <a:ext cx="7772400" cy="4381500"/>
          </a:xfrm>
        </p:spPr>
        <p:txBody>
          <a:bodyPr/>
          <a:lstStyle/>
          <a:p>
            <a:pPr fontAlgn="auto">
              <a:spcAft>
                <a:spcPts val="0"/>
              </a:spcAft>
              <a:buFont typeface="Wingdings" pitchFamily="2" charset="2"/>
              <a:buNone/>
              <a:defRPr/>
            </a:pPr>
            <a:r>
              <a:rPr lang="en-US" dirty="0" smtClean="0"/>
              <a:t>	Any man who keeps working is not a failure.  He many not be a great writer, but if he applies the old-fashioned virtues of hard, constant labor, he’ll eventually make some kind of career for himself as a writer.</a:t>
            </a:r>
          </a:p>
          <a:p>
            <a:pPr algn="r" fontAlgn="auto">
              <a:spcAft>
                <a:spcPts val="0"/>
              </a:spcAft>
              <a:buFont typeface="Wingdings" pitchFamily="2" charset="2"/>
              <a:buNone/>
              <a:defRPr/>
            </a:pPr>
            <a:r>
              <a:rPr lang="en-US" sz="2400" dirty="0" smtClean="0"/>
              <a:t>Ray Bradbury</a:t>
            </a:r>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0" y="76200"/>
            <a:ext cx="8915400" cy="4525963"/>
          </a:xfrm>
        </p:spPr>
        <p:txBody>
          <a:bodyPr/>
          <a:lstStyle/>
          <a:p>
            <a:pPr algn="ctr" fontAlgn="auto">
              <a:spcAft>
                <a:spcPts val="0"/>
              </a:spcAft>
              <a:buFont typeface="Wingdings" pitchFamily="2" charset="2"/>
              <a:buNone/>
              <a:defRPr/>
            </a:pPr>
            <a:r>
              <a:rPr lang="en-US" dirty="0" smtClean="0">
                <a:solidFill>
                  <a:schemeClr val="tx1"/>
                </a:solidFill>
              </a:rPr>
              <a:t>“Success truly is the result of good judgment.  Good judgment is the result of experience, and experience is often the result of bad judgment!  Those seemingly bad or painful experiences are sometimes the most important.”</a:t>
            </a:r>
          </a:p>
          <a:p>
            <a:pPr algn="ctr" fontAlgn="auto">
              <a:spcAft>
                <a:spcPts val="0"/>
              </a:spcAft>
              <a:buFont typeface="Wingdings" pitchFamily="2" charset="2"/>
              <a:buNone/>
              <a:defRPr/>
            </a:pPr>
            <a:endParaRPr lang="en-US" dirty="0" smtClean="0">
              <a:solidFill>
                <a:schemeClr val="tx1"/>
              </a:solidFill>
            </a:endParaRPr>
          </a:p>
          <a:p>
            <a:pPr algn="r" fontAlgn="auto">
              <a:spcAft>
                <a:spcPts val="0"/>
              </a:spcAft>
              <a:buFont typeface="Wingdings" pitchFamily="2" charset="2"/>
              <a:buNone/>
              <a:defRPr/>
            </a:pPr>
            <a:r>
              <a:rPr lang="en-US" sz="2400" dirty="0" smtClean="0">
                <a:solidFill>
                  <a:schemeClr val="tx1"/>
                </a:solidFill>
              </a:rPr>
              <a:t>Anthony Robbins</a:t>
            </a: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838200" y="2484438"/>
            <a:ext cx="8229600" cy="4525962"/>
          </a:xfrm>
        </p:spPr>
        <p:txBody>
          <a:bodyPr/>
          <a:lstStyle/>
          <a:p>
            <a:pPr algn="r" fontAlgn="auto">
              <a:spcAft>
                <a:spcPts val="0"/>
              </a:spcAft>
              <a:buFont typeface="Wingdings" pitchFamily="2" charset="2"/>
              <a:buNone/>
              <a:defRPr/>
            </a:pPr>
            <a:r>
              <a:rPr lang="en-US" dirty="0" smtClean="0">
                <a:solidFill>
                  <a:schemeClr val="tx1"/>
                </a:solidFill>
              </a:rPr>
              <a:t>“In the course of my labors I suddenly</a:t>
            </a:r>
            <a:br>
              <a:rPr lang="en-US" dirty="0" smtClean="0">
                <a:solidFill>
                  <a:schemeClr val="tx1"/>
                </a:solidFill>
              </a:rPr>
            </a:br>
            <a:r>
              <a:rPr lang="en-US" dirty="0" smtClean="0">
                <a:solidFill>
                  <a:schemeClr val="tx1"/>
                </a:solidFill>
              </a:rPr>
              <a:t>stumble upon something unexpected.</a:t>
            </a:r>
            <a:br>
              <a:rPr lang="en-US" dirty="0" smtClean="0">
                <a:solidFill>
                  <a:schemeClr val="tx1"/>
                </a:solidFill>
              </a:rPr>
            </a:br>
            <a:r>
              <a:rPr lang="en-US" dirty="0" smtClean="0">
                <a:solidFill>
                  <a:schemeClr val="tx1"/>
                </a:solidFill>
              </a:rPr>
              <a:t>This unexpected element strikes me,</a:t>
            </a:r>
          </a:p>
          <a:p>
            <a:pPr algn="r" fontAlgn="auto">
              <a:spcAft>
                <a:spcPts val="0"/>
              </a:spcAft>
              <a:buFont typeface="Wingdings" pitchFamily="2" charset="2"/>
              <a:buNone/>
              <a:defRPr/>
            </a:pPr>
            <a:r>
              <a:rPr lang="en-US" dirty="0" smtClean="0">
                <a:solidFill>
                  <a:schemeClr val="tx1"/>
                </a:solidFill>
              </a:rPr>
              <a:t>I make a note of it.</a:t>
            </a:r>
            <a:br>
              <a:rPr lang="en-US" dirty="0" smtClean="0">
                <a:solidFill>
                  <a:schemeClr val="tx1"/>
                </a:solidFill>
              </a:rPr>
            </a:br>
            <a:r>
              <a:rPr lang="en-US" dirty="0" smtClean="0">
                <a:solidFill>
                  <a:schemeClr val="tx1"/>
                </a:solidFill>
              </a:rPr>
              <a:t>At the proper time I put it </a:t>
            </a:r>
            <a:br>
              <a:rPr lang="en-US" dirty="0" smtClean="0">
                <a:solidFill>
                  <a:schemeClr val="tx1"/>
                </a:solidFill>
              </a:rPr>
            </a:br>
            <a:r>
              <a:rPr lang="en-US" dirty="0" smtClean="0">
                <a:solidFill>
                  <a:schemeClr val="tx1"/>
                </a:solidFill>
              </a:rPr>
              <a:t>to profitable use. . . “</a:t>
            </a:r>
          </a:p>
          <a:p>
            <a:pPr algn="r" fontAlgn="auto">
              <a:spcAft>
                <a:spcPts val="0"/>
              </a:spcAft>
              <a:buFont typeface="Wingdings" pitchFamily="2" charset="2"/>
              <a:buNone/>
              <a:defRPr/>
            </a:pPr>
            <a:endParaRPr lang="en-US" dirty="0" smtClean="0">
              <a:solidFill>
                <a:schemeClr val="tx1"/>
              </a:solidFill>
            </a:endParaRPr>
          </a:p>
          <a:p>
            <a:pPr algn="r" fontAlgn="auto">
              <a:spcAft>
                <a:spcPts val="0"/>
              </a:spcAft>
              <a:buFont typeface="Wingdings" pitchFamily="2" charset="2"/>
              <a:buNone/>
              <a:defRPr/>
            </a:pPr>
            <a:r>
              <a:rPr lang="en-US" sz="2400" dirty="0" smtClean="0">
                <a:solidFill>
                  <a:schemeClr val="tx1"/>
                </a:solidFill>
              </a:rPr>
              <a:t>Igor Stravinsky</a:t>
            </a: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cstate="print">
            <a:alphaModFix amt="64000"/>
            <a:lum/>
          </a:blip>
          <a:srcRect/>
          <a:stretch>
            <a:fillRect t="-1000" b="-1000"/>
          </a:stretch>
        </a:blipFill>
        <a:effectLst/>
      </p:bgPr>
    </p:bg>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1143000" y="1371600"/>
            <a:ext cx="7772400" cy="5181600"/>
          </a:xfrm>
        </p:spPr>
        <p:txBody>
          <a:bodyPr/>
          <a:lstStyle/>
          <a:p>
            <a:pPr fontAlgn="auto">
              <a:spcAft>
                <a:spcPts val="0"/>
              </a:spcAft>
              <a:buFont typeface="Wingdings" pitchFamily="2" charset="2"/>
              <a:buNone/>
              <a:defRPr/>
            </a:pPr>
            <a:r>
              <a:rPr lang="en-US" dirty="0" smtClean="0"/>
              <a:t>	</a:t>
            </a:r>
            <a:r>
              <a:rPr lang="en-US" dirty="0" smtClean="0">
                <a:solidFill>
                  <a:schemeClr val="tx1"/>
                </a:solidFill>
              </a:rPr>
              <a:t>“One does not contrive an accident:  one observes it to draw inspiration there from.  An accident is perhaps the only thing that really inspires us.”</a:t>
            </a:r>
            <a:br>
              <a:rPr lang="en-US" dirty="0" smtClean="0">
                <a:solidFill>
                  <a:schemeClr val="tx1"/>
                </a:solidFill>
              </a:rPr>
            </a:br>
            <a:r>
              <a:rPr lang="en-US" sz="2400" dirty="0" smtClean="0">
                <a:solidFill>
                  <a:schemeClr val="tx1"/>
                </a:solidFill>
              </a:rPr>
              <a:t>Igor Stravinsky</a:t>
            </a:r>
          </a:p>
          <a:p>
            <a:pPr fontAlgn="auto">
              <a:spcAft>
                <a:spcPts val="0"/>
              </a:spcAft>
              <a:buFont typeface="Wingdings" pitchFamily="2" charset="2"/>
              <a:buNone/>
              <a:defRPr/>
            </a:pPr>
            <a:endParaRPr lang="en-US" dirty="0" smtClean="0">
              <a:solidFill>
                <a:schemeClr val="tx1"/>
              </a:solidFill>
            </a:endParaRPr>
          </a:p>
          <a:p>
            <a:pPr algn="r" fontAlgn="auto">
              <a:spcAft>
                <a:spcPts val="0"/>
              </a:spcAft>
              <a:buFont typeface="Wingdings" pitchFamily="2" charset="2"/>
              <a:buNone/>
              <a:defRPr/>
            </a:pPr>
            <a:r>
              <a:rPr lang="en-US" dirty="0" smtClean="0">
                <a:solidFill>
                  <a:schemeClr val="tx1"/>
                </a:solidFill>
              </a:rPr>
              <a:t>“I am not discouraged, because every wrong attempt discarded is another step forward.”</a:t>
            </a:r>
            <a:br>
              <a:rPr lang="en-US" dirty="0" smtClean="0">
                <a:solidFill>
                  <a:schemeClr val="tx1"/>
                </a:solidFill>
              </a:rPr>
            </a:br>
            <a:r>
              <a:rPr lang="en-US" sz="2400" dirty="0" smtClean="0">
                <a:solidFill>
                  <a:schemeClr val="tx1"/>
                </a:solidFill>
              </a:rPr>
              <a:t>Thomas Edison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p:cTn id="7" dur="500" fill="hold"/>
                                        <p:tgtEl>
                                          <p:spTgt spid="1843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843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 calcmode="lin" valueType="num">
                                      <p:cBhvr>
                                        <p:cTn id="13" dur="500" fill="hold"/>
                                        <p:tgtEl>
                                          <p:spTgt spid="1843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1843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bldLvl="2"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cstate="print">
            <a:lum/>
          </a:blip>
          <a:srcRect/>
          <a:stretch>
            <a:fillRect l="-13000" r="-13000"/>
          </a:stretch>
        </a:blipFill>
        <a:effectLst/>
      </p:bgPr>
    </p:bg>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914400" y="3856038"/>
            <a:ext cx="8229600" cy="4525962"/>
          </a:xfrm>
        </p:spPr>
        <p:txBody>
          <a:bodyPr/>
          <a:lstStyle/>
          <a:p>
            <a:pPr marL="609600" indent="-609600" algn="r" fontAlgn="auto">
              <a:spcAft>
                <a:spcPts val="0"/>
              </a:spcAft>
              <a:buFont typeface="Wingdings" pitchFamily="2" charset="2"/>
              <a:buNone/>
              <a:defRPr/>
            </a:pPr>
            <a:r>
              <a:rPr lang="en-US" dirty="0" smtClean="0"/>
              <a:t>“No matter how prepared you are, there’s one thing that I can absolutely guarantee; if you’re on the river of life, it’s likely you’re going to hit a few rocks.”</a:t>
            </a:r>
            <a:br>
              <a:rPr lang="en-US" dirty="0" smtClean="0"/>
            </a:br>
            <a:r>
              <a:rPr lang="en-US" dirty="0" smtClean="0"/>
              <a:t/>
            </a:r>
            <a:br>
              <a:rPr lang="en-US" dirty="0" smtClean="0"/>
            </a:br>
            <a:r>
              <a:rPr lang="en-US" sz="2400" dirty="0" smtClean="0"/>
              <a:t>Anthony Robbins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1600200" y="457200"/>
            <a:ext cx="6477000" cy="4114800"/>
          </a:xfrm>
        </p:spPr>
        <p:txBody>
          <a:bodyPr>
            <a:noAutofit/>
          </a:bodyPr>
          <a:lstStyle/>
          <a:p>
            <a:pPr algn="ctr" fontAlgn="auto">
              <a:lnSpc>
                <a:spcPct val="90000"/>
              </a:lnSpc>
              <a:spcAft>
                <a:spcPts val="0"/>
              </a:spcAft>
              <a:buFont typeface="Wingdings" pitchFamily="2" charset="2"/>
              <a:buNone/>
              <a:defRPr/>
            </a:pPr>
            <a:r>
              <a:rPr lang="en-US" sz="4000" dirty="0" smtClean="0">
                <a:solidFill>
                  <a:schemeClr val="tx1"/>
                </a:solidFill>
              </a:rPr>
              <a:t>“In fact, any extremely successful person you meet will tell you -- if they’re honest with you -- that the reason they’re more successful is that they’ve made more poor decisions than you have.”</a:t>
            </a:r>
          </a:p>
          <a:p>
            <a:pPr algn="ctr" fontAlgn="auto">
              <a:lnSpc>
                <a:spcPct val="90000"/>
              </a:lnSpc>
              <a:spcAft>
                <a:spcPts val="0"/>
              </a:spcAft>
              <a:buFont typeface="Wingdings" pitchFamily="2" charset="2"/>
              <a:buNone/>
              <a:defRPr/>
            </a:pPr>
            <a:endParaRPr lang="en-US" sz="4000" dirty="0" smtClean="0">
              <a:solidFill>
                <a:schemeClr val="tx1"/>
              </a:solidFill>
            </a:endParaRPr>
          </a:p>
          <a:p>
            <a:pPr algn="r" fontAlgn="auto">
              <a:lnSpc>
                <a:spcPct val="90000"/>
              </a:lnSpc>
              <a:spcAft>
                <a:spcPts val="0"/>
              </a:spcAft>
              <a:buFont typeface="Wingdings" pitchFamily="2" charset="2"/>
              <a:buNone/>
              <a:defRPr/>
            </a:pPr>
            <a:r>
              <a:rPr lang="en-US" sz="2800" dirty="0" smtClean="0">
                <a:solidFill>
                  <a:schemeClr val="tx1"/>
                </a:solidFill>
              </a:rPr>
              <a:t>Anthony Robbins</a:t>
            </a: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819150" y="266700"/>
            <a:ext cx="8324850" cy="1104900"/>
          </a:xfrm>
          <a:prstGeom prst="rect">
            <a:avLst/>
          </a:prstGeom>
          <a:noFill/>
          <a:ln w="9525">
            <a:noFill/>
            <a:miter lim="800000"/>
            <a:headEnd/>
            <a:tailEnd/>
          </a:ln>
          <a:effectLst>
            <a:outerShdw dist="35921" dir="2700000" algn="ctr" rotWithShape="0">
              <a:schemeClr val="bg2"/>
            </a:outerShdw>
          </a:effectLst>
        </p:spPr>
        <p:txBody>
          <a:bodyPr lIns="92075" tIns="46038" rIns="92075" bIns="46038" anchor="b"/>
          <a:lstStyle/>
          <a:p>
            <a:pPr fontAlgn="auto">
              <a:lnSpc>
                <a:spcPct val="80000"/>
              </a:lnSpc>
              <a:spcBef>
                <a:spcPts val="0"/>
              </a:spcBef>
              <a:spcAft>
                <a:spcPts val="0"/>
              </a:spcAft>
              <a:defRPr/>
            </a:pPr>
            <a:r>
              <a:rPr lang="en-US" sz="4400" b="1" dirty="0">
                <a:solidFill>
                  <a:schemeClr val="tx2"/>
                </a:solidFill>
                <a:latin typeface="Enchanted" pitchFamily="18" charset="0"/>
              </a:rPr>
              <a:t>Mistakes About Mistakes</a:t>
            </a:r>
          </a:p>
        </p:txBody>
      </p:sp>
      <p:sp>
        <p:nvSpPr>
          <p:cNvPr id="89091" name="Rectangle 3"/>
          <p:cNvSpPr>
            <a:spLocks noChangeArrowheads="1"/>
          </p:cNvSpPr>
          <p:nvPr/>
        </p:nvSpPr>
        <p:spPr bwMode="auto">
          <a:xfrm>
            <a:off x="1143000" y="1790700"/>
            <a:ext cx="7772400" cy="4381500"/>
          </a:xfrm>
          <a:prstGeom prst="rect">
            <a:avLst/>
          </a:prstGeom>
          <a:noFill/>
          <a:ln w="9525">
            <a:noFill/>
            <a:miter lim="800000"/>
            <a:headEnd/>
            <a:tailEnd/>
          </a:ln>
        </p:spPr>
        <p:txBody>
          <a:bodyPr lIns="92075" tIns="46038" rIns="92075" bIns="46038"/>
          <a:lstStyle/>
          <a:p>
            <a:pPr marL="342900" indent="-342900">
              <a:spcBef>
                <a:spcPct val="20000"/>
              </a:spcBef>
              <a:buClr>
                <a:schemeClr val="tx2"/>
              </a:buClr>
              <a:buSzPct val="90000"/>
              <a:buFont typeface="Wingdings" pitchFamily="2" charset="2"/>
              <a:buChar char="n"/>
            </a:pPr>
            <a:r>
              <a:rPr lang="en-US" sz="3200">
                <a:latin typeface="Enchanted" pitchFamily="18" charset="0"/>
              </a:rPr>
              <a:t>The more successful you are, the fewer mistakes you make (the older you get, the fewer you should make).</a:t>
            </a:r>
          </a:p>
          <a:p>
            <a:pPr marL="342900" indent="-342900">
              <a:spcBef>
                <a:spcPct val="20000"/>
              </a:spcBef>
              <a:buClr>
                <a:schemeClr val="tx2"/>
              </a:buClr>
              <a:buSzPct val="90000"/>
              <a:buFont typeface="Wingdings" pitchFamily="2" charset="2"/>
              <a:buChar char="n"/>
            </a:pPr>
            <a:r>
              <a:rPr lang="en-US" sz="3200">
                <a:latin typeface="Enchanted" pitchFamily="18" charset="0"/>
              </a:rPr>
              <a:t>Confusing mistakes with failure.</a:t>
            </a:r>
          </a:p>
          <a:p>
            <a:pPr marL="342900" indent="-342900">
              <a:spcBef>
                <a:spcPct val="20000"/>
              </a:spcBef>
              <a:buClr>
                <a:schemeClr val="tx2"/>
              </a:buClr>
              <a:buSzPct val="90000"/>
              <a:buFont typeface="Wingdings" pitchFamily="2" charset="2"/>
              <a:buChar char="n"/>
            </a:pPr>
            <a:r>
              <a:rPr lang="en-US" sz="3200">
                <a:latin typeface="Enchanted" pitchFamily="18" charset="0"/>
              </a:rPr>
              <a:t>Believing other people have it easier.</a:t>
            </a:r>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9000"/>
            <a:lum/>
          </a:blip>
          <a:srcRect/>
          <a:stretch>
            <a:fillRect l="-6000" r="-6000"/>
          </a:stretch>
        </a:blipFill>
        <a:effectLst/>
      </p:bgPr>
    </p:bg>
    <p:spTree>
      <p:nvGrpSpPr>
        <p:cNvPr id="1" name=""/>
        <p:cNvGrpSpPr/>
        <p:nvPr/>
      </p:nvGrpSpPr>
      <p:grpSpPr>
        <a:xfrm>
          <a:off x="0" y="0"/>
          <a:ext cx="0" cy="0"/>
          <a:chOff x="0" y="0"/>
          <a:chExt cx="0" cy="0"/>
        </a:xfrm>
      </p:grpSpPr>
      <p:sp>
        <p:nvSpPr>
          <p:cNvPr id="22531" name="Rectangle 3"/>
          <p:cNvSpPr>
            <a:spLocks noGrp="1" noChangeArrowheads="1"/>
          </p:cNvSpPr>
          <p:nvPr>
            <p:ph idx="1"/>
          </p:nvPr>
        </p:nvSpPr>
        <p:spPr>
          <a:xfrm>
            <a:off x="-76200" y="3162300"/>
            <a:ext cx="8610600" cy="4381500"/>
          </a:xfrm>
        </p:spPr>
        <p:txBody>
          <a:bodyPr/>
          <a:lstStyle/>
          <a:p>
            <a:pPr algn="r" fontAlgn="auto">
              <a:lnSpc>
                <a:spcPct val="90000"/>
              </a:lnSpc>
              <a:spcAft>
                <a:spcPts val="0"/>
              </a:spcAft>
              <a:buFont typeface="Wingdings" pitchFamily="2" charset="2"/>
              <a:buNone/>
              <a:tabLst>
                <a:tab pos="2514600" algn="l"/>
              </a:tabLst>
              <a:defRPr/>
            </a:pPr>
            <a:r>
              <a:rPr lang="en-US" sz="2800" dirty="0" smtClean="0">
                <a:solidFill>
                  <a:schemeClr val="tx1"/>
                </a:solidFill>
              </a:rPr>
              <a:t>Most of us have thought from time to time when life conspired to let us down that this was surely the last quarter of the moon and all was lost or losing.  And looked about us wondering why everyone seemed to have what we had not and why they did not seem to pay the price we did, and how they blundered into peace when we had lost the way.</a:t>
            </a:r>
          </a:p>
          <a:p>
            <a:pPr algn="r" fontAlgn="auto">
              <a:lnSpc>
                <a:spcPct val="90000"/>
              </a:lnSpc>
              <a:spcAft>
                <a:spcPts val="0"/>
              </a:spcAft>
              <a:buFont typeface="Wingdings" pitchFamily="2" charset="2"/>
              <a:buNone/>
              <a:tabLst>
                <a:tab pos="2514600" algn="l"/>
              </a:tabLst>
              <a:defRPr/>
            </a:pPr>
            <a:endParaRPr lang="en-US" sz="2800" dirty="0" smtClean="0">
              <a:solidFill>
                <a:schemeClr val="tx1"/>
              </a:solidFill>
            </a:endParaRPr>
          </a:p>
          <a:p>
            <a:pPr algn="r" fontAlgn="auto">
              <a:lnSpc>
                <a:spcPct val="90000"/>
              </a:lnSpc>
              <a:spcAft>
                <a:spcPts val="0"/>
              </a:spcAft>
              <a:buFont typeface="Wingdings" pitchFamily="2" charset="2"/>
              <a:buNone/>
              <a:tabLst>
                <a:tab pos="2514600" algn="l"/>
              </a:tabLst>
              <a:defRPr/>
            </a:pPr>
            <a:r>
              <a:rPr lang="en-US" sz="2000" dirty="0" smtClean="0">
                <a:solidFill>
                  <a:schemeClr val="tx1"/>
                </a:solidFill>
              </a:rPr>
              <a:t>Merle Shain</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3000" r="-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smtClean="0"/>
              <a:t>A Different Perspective on Success</a:t>
            </a:r>
            <a:endParaRPr lang="en-US" dirty="0"/>
          </a:p>
        </p:txBody>
      </p:sp>
      <p:sp>
        <p:nvSpPr>
          <p:cNvPr id="3" name="Content Placeholder 2"/>
          <p:cNvSpPr>
            <a:spLocks noGrp="1"/>
          </p:cNvSpPr>
          <p:nvPr>
            <p:ph idx="1"/>
          </p:nvPr>
        </p:nvSpPr>
        <p:spPr>
          <a:xfrm>
            <a:off x="457200" y="3200400"/>
            <a:ext cx="8229600" cy="3276600"/>
          </a:xfrm>
        </p:spPr>
        <p:txBody>
          <a:bodyPr/>
          <a:lstStyle/>
          <a:p>
            <a:pPr fontAlgn="auto">
              <a:spcAft>
                <a:spcPts val="0"/>
              </a:spcAft>
              <a:buFont typeface="Wingdings" pitchFamily="2" charset="2"/>
              <a:buNone/>
              <a:defRPr/>
            </a:pPr>
            <a:r>
              <a:rPr lang="en-US" dirty="0" smtClean="0"/>
              <a:t>Happy families are all alike, but each unhappy</a:t>
            </a:r>
          </a:p>
          <a:p>
            <a:pPr fontAlgn="auto">
              <a:spcAft>
                <a:spcPts val="0"/>
              </a:spcAft>
              <a:buFont typeface="Wingdings" pitchFamily="2" charset="2"/>
              <a:buNone/>
              <a:defRPr/>
            </a:pPr>
            <a:r>
              <a:rPr lang="en-US" dirty="0" smtClean="0"/>
              <a:t>		family is unhappy in its own way.</a:t>
            </a:r>
          </a:p>
          <a:p>
            <a:pPr fontAlgn="auto">
              <a:spcAft>
                <a:spcPts val="0"/>
              </a:spcAft>
              <a:buFont typeface="Wingdings" pitchFamily="2" charset="2"/>
              <a:buNone/>
              <a:defRPr/>
            </a:pPr>
            <a:endParaRPr lang="en-US" dirty="0" smtClean="0"/>
          </a:p>
          <a:p>
            <a:pPr algn="r" fontAlgn="auto">
              <a:spcAft>
                <a:spcPts val="0"/>
              </a:spcAft>
              <a:buFont typeface="Wingdings" pitchFamily="2" charset="2"/>
              <a:buNone/>
              <a:defRPr/>
            </a:pPr>
            <a:r>
              <a:rPr lang="en-US" dirty="0" smtClean="0"/>
              <a:t>				</a:t>
            </a:r>
            <a:r>
              <a:rPr lang="en-US" sz="2800" dirty="0" smtClean="0"/>
              <a:t>Leo Tolstoy</a:t>
            </a:r>
            <a:br>
              <a:rPr lang="en-US" sz="2800" dirty="0" smtClean="0"/>
            </a:br>
            <a:r>
              <a:rPr lang="en-US" sz="2800" dirty="0" smtClean="0"/>
              <a:t>				</a:t>
            </a:r>
            <a:r>
              <a:rPr lang="en-US" sz="2800" u="sng" dirty="0" smtClean="0"/>
              <a:t>Anna Karenina</a:t>
            </a:r>
            <a:endParaRPr lang="en-US" sz="2800" dirty="0" smtClean="0"/>
          </a:p>
          <a:p>
            <a:pPr fontAlgn="auto">
              <a:spcAft>
                <a:spcPts val="0"/>
              </a:spcAft>
              <a:buFont typeface="Wingdings" pitchFamily="2" charset="2"/>
              <a:buNone/>
              <a:defRPr/>
            </a:pP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381000" y="381000"/>
            <a:ext cx="8458200" cy="6477000"/>
          </a:xfrm>
        </p:spPr>
        <p:txBody>
          <a:bodyPr/>
          <a:lstStyle/>
          <a:p>
            <a:pPr fontAlgn="auto">
              <a:spcAft>
                <a:spcPts val="0"/>
              </a:spcAft>
              <a:buFont typeface="Wingdings" pitchFamily="2" charset="2"/>
              <a:buNone/>
              <a:defRPr/>
            </a:pPr>
            <a:r>
              <a:rPr lang="en-US" dirty="0" smtClean="0"/>
              <a:t>	</a:t>
            </a:r>
            <a:r>
              <a:rPr lang="en-US" sz="3600" i="1" dirty="0" smtClean="0">
                <a:solidFill>
                  <a:srgbClr val="FFC000"/>
                </a:solidFill>
              </a:rPr>
              <a:t>The Crystal Ball Cracked</a:t>
            </a:r>
            <a:r>
              <a:rPr lang="en-US" dirty="0" smtClean="0">
                <a:solidFill>
                  <a:srgbClr val="FFC000"/>
                </a:solidFill>
              </a:rPr>
              <a:t> </a:t>
            </a:r>
            <a:r>
              <a:rPr lang="en-US" dirty="0" smtClean="0"/>
              <a:t>. . </a:t>
            </a:r>
            <a:r>
              <a:rPr lang="en-US" sz="2800" dirty="0" smtClean="0"/>
              <a:t>The following are actual rejection notices for those famous and incredibly successful books:</a:t>
            </a:r>
          </a:p>
          <a:p>
            <a:pPr fontAlgn="auto">
              <a:spcAft>
                <a:spcPts val="0"/>
              </a:spcAft>
              <a:buFont typeface="Wingdings" pitchFamily="2" charset="2"/>
              <a:buNone/>
              <a:defRPr/>
            </a:pPr>
            <a:endParaRPr lang="en-US" sz="2800" dirty="0" smtClean="0"/>
          </a:p>
          <a:p>
            <a:pPr fontAlgn="auto">
              <a:spcAft>
                <a:spcPts val="0"/>
              </a:spcAft>
              <a:buFont typeface="Wingdings" pitchFamily="2" charset="2"/>
              <a:buNone/>
              <a:defRPr/>
            </a:pPr>
            <a:endParaRPr lang="en-US" sz="2800" dirty="0"/>
          </a:p>
          <a:p>
            <a:pPr fontAlgn="auto">
              <a:spcAft>
                <a:spcPts val="0"/>
              </a:spcAft>
              <a:buFont typeface="Wingdings" pitchFamily="2" charset="2"/>
              <a:buNone/>
              <a:defRPr/>
            </a:pPr>
            <a:endParaRPr lang="en-US" sz="2800" dirty="0" smtClean="0"/>
          </a:p>
          <a:p>
            <a:pPr fontAlgn="auto">
              <a:spcAft>
                <a:spcPts val="0"/>
              </a:spcAft>
              <a:buFont typeface="Wingdings" pitchFamily="2" charset="2"/>
              <a:buNone/>
              <a:defRPr/>
            </a:pPr>
            <a:endParaRPr lang="en-US" sz="2800" dirty="0" smtClean="0"/>
          </a:p>
          <a:p>
            <a:pPr fontAlgn="auto">
              <a:spcAft>
                <a:spcPts val="0"/>
              </a:spcAft>
              <a:buFont typeface="Wingdings" pitchFamily="2" charset="2"/>
              <a:buNone/>
              <a:defRPr/>
            </a:pPr>
            <a:r>
              <a:rPr lang="en-US" dirty="0" smtClean="0">
                <a:solidFill>
                  <a:schemeClr val="tx1"/>
                </a:solidFill>
              </a:rPr>
              <a:t>	</a:t>
            </a:r>
            <a:r>
              <a:rPr lang="en-US" sz="3600" i="1" dirty="0" smtClean="0">
                <a:solidFill>
                  <a:srgbClr val="FFC000"/>
                </a:solidFill>
              </a:rPr>
              <a:t>Animal Farm</a:t>
            </a:r>
            <a:r>
              <a:rPr lang="en-US" i="1" dirty="0" smtClean="0">
                <a:solidFill>
                  <a:srgbClr val="FFC000"/>
                </a:solidFill>
              </a:rPr>
              <a:t>, </a:t>
            </a:r>
            <a:r>
              <a:rPr lang="en-US" i="1" dirty="0" smtClean="0"/>
              <a:t/>
            </a:r>
            <a:br>
              <a:rPr lang="en-US" i="1" dirty="0" smtClean="0"/>
            </a:br>
            <a:r>
              <a:rPr lang="en-US" dirty="0" smtClean="0"/>
              <a:t>by George Orwell</a:t>
            </a:r>
            <a:br>
              <a:rPr lang="en-US" dirty="0" smtClean="0"/>
            </a:br>
            <a:r>
              <a:rPr lang="en-US" dirty="0" smtClean="0"/>
              <a:t/>
            </a:r>
            <a:br>
              <a:rPr lang="en-US" dirty="0" smtClean="0"/>
            </a:br>
            <a:r>
              <a:rPr lang="en-US" dirty="0" smtClean="0"/>
              <a:t>“It is impossible to sell animal stories in the U.S.A.”</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p:cTn id="7" dur="1000" fill="hold"/>
                                        <p:tgtEl>
                                          <p:spTgt spid="2355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355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355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355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23555">
                                            <p:txEl>
                                              <p:pRg st="5" end="5"/>
                                            </p:txEl>
                                          </p:spTgt>
                                        </p:tgtEl>
                                        <p:attrNameLst>
                                          <p:attrName>style.visibility</p:attrName>
                                        </p:attrNameLst>
                                      </p:cBhvr>
                                      <p:to>
                                        <p:strVal val="visible"/>
                                      </p:to>
                                    </p:set>
                                    <p:anim calcmode="lin" valueType="num">
                                      <p:cBhvr>
                                        <p:cTn id="15" dur="1000" fill="hold"/>
                                        <p:tgtEl>
                                          <p:spTgt spid="23555">
                                            <p:txEl>
                                              <p:pRg st="5" end="5"/>
                                            </p:txEl>
                                          </p:spTgt>
                                        </p:tgtEl>
                                        <p:attrNameLst>
                                          <p:attrName>ppt_w</p:attrName>
                                        </p:attrNameLst>
                                      </p:cBhvr>
                                      <p:tavLst>
                                        <p:tav tm="0">
                                          <p:val>
                                            <p:fltVal val="0"/>
                                          </p:val>
                                        </p:tav>
                                        <p:tav tm="100000">
                                          <p:val>
                                            <p:strVal val="#ppt_w"/>
                                          </p:val>
                                        </p:tav>
                                      </p:tavLst>
                                    </p:anim>
                                    <p:anim calcmode="lin" valueType="num">
                                      <p:cBhvr>
                                        <p:cTn id="16" dur="1000" fill="hold"/>
                                        <p:tgtEl>
                                          <p:spTgt spid="23555">
                                            <p:txEl>
                                              <p:pRg st="5" end="5"/>
                                            </p:txEl>
                                          </p:spTgt>
                                        </p:tgtEl>
                                        <p:attrNameLst>
                                          <p:attrName>ppt_h</p:attrName>
                                        </p:attrNameLst>
                                      </p:cBhvr>
                                      <p:tavLst>
                                        <p:tav tm="0">
                                          <p:val>
                                            <p:fltVal val="0"/>
                                          </p:val>
                                        </p:tav>
                                        <p:tav tm="100000">
                                          <p:val>
                                            <p:strVal val="#ppt_h"/>
                                          </p:val>
                                        </p:tav>
                                      </p:tavLst>
                                    </p:anim>
                                    <p:anim calcmode="lin" valueType="num">
                                      <p:cBhvr>
                                        <p:cTn id="17" dur="1000" fill="hold"/>
                                        <p:tgtEl>
                                          <p:spTgt spid="23555">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3555">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9" name="Rectangle 3"/>
          <p:cNvSpPr>
            <a:spLocks noGrp="1" noChangeArrowheads="1"/>
          </p:cNvSpPr>
          <p:nvPr>
            <p:ph idx="1"/>
          </p:nvPr>
        </p:nvSpPr>
        <p:spPr>
          <a:xfrm>
            <a:off x="152400" y="304800"/>
            <a:ext cx="8763000" cy="6858000"/>
          </a:xfrm>
        </p:spPr>
        <p:txBody>
          <a:bodyPr/>
          <a:lstStyle/>
          <a:p>
            <a:pPr algn="r" fontAlgn="auto">
              <a:lnSpc>
                <a:spcPct val="90000"/>
              </a:lnSpc>
              <a:spcAft>
                <a:spcPts val="0"/>
              </a:spcAft>
              <a:buFont typeface="Wingdings" pitchFamily="2" charset="2"/>
              <a:buNone/>
              <a:defRPr/>
            </a:pPr>
            <a:r>
              <a:rPr lang="en-US" i="1" dirty="0" smtClean="0">
                <a:solidFill>
                  <a:srgbClr val="FFC000"/>
                </a:solidFill>
              </a:rPr>
              <a:t>The Diary of Anne Frank</a:t>
            </a:r>
            <a:r>
              <a:rPr lang="en-US" sz="2800" dirty="0" smtClean="0">
                <a:solidFill>
                  <a:srgbClr val="FFC000"/>
                </a:solidFill>
              </a:rPr>
              <a:t>,</a:t>
            </a:r>
            <a:br>
              <a:rPr lang="en-US" sz="2800" dirty="0" smtClean="0">
                <a:solidFill>
                  <a:srgbClr val="FFC000"/>
                </a:solidFill>
              </a:rPr>
            </a:br>
            <a:r>
              <a:rPr lang="en-US" sz="2800" dirty="0" smtClean="0"/>
              <a:t>By Anne Frank</a:t>
            </a:r>
            <a:br>
              <a:rPr lang="en-US" sz="2800" dirty="0" smtClean="0"/>
            </a:br>
            <a:r>
              <a:rPr lang="en-US" sz="2800" dirty="0" smtClean="0"/>
              <a:t/>
            </a:r>
            <a:br>
              <a:rPr lang="en-US" sz="2800" dirty="0" smtClean="0"/>
            </a:br>
            <a:r>
              <a:rPr lang="en-US" sz="2800" dirty="0" smtClean="0"/>
              <a:t>“The girl doesn’t, it seems to me, have a special perception or feeling which would lift that book above the ‘curiosity’ level.”</a:t>
            </a:r>
          </a:p>
          <a:p>
            <a:pPr algn="r" fontAlgn="auto">
              <a:lnSpc>
                <a:spcPct val="90000"/>
              </a:lnSpc>
              <a:spcAft>
                <a:spcPts val="0"/>
              </a:spcAft>
              <a:buFont typeface="Wingdings" pitchFamily="2" charset="2"/>
              <a:buNone/>
              <a:defRPr/>
            </a:pPr>
            <a:endParaRPr lang="en-US" sz="2800" dirty="0" smtClean="0"/>
          </a:p>
          <a:p>
            <a:pPr algn="r" fontAlgn="auto">
              <a:lnSpc>
                <a:spcPct val="90000"/>
              </a:lnSpc>
              <a:spcAft>
                <a:spcPts val="0"/>
              </a:spcAft>
              <a:buFont typeface="Wingdings" pitchFamily="2" charset="2"/>
              <a:buNone/>
              <a:defRPr/>
            </a:pPr>
            <a:endParaRPr lang="en-US" sz="2800" dirty="0" smtClean="0"/>
          </a:p>
          <a:p>
            <a:pPr algn="r" fontAlgn="auto">
              <a:lnSpc>
                <a:spcPct val="90000"/>
              </a:lnSpc>
              <a:spcAft>
                <a:spcPts val="0"/>
              </a:spcAft>
              <a:buFont typeface="Wingdings" pitchFamily="2" charset="2"/>
              <a:buNone/>
              <a:defRPr/>
            </a:pPr>
            <a:endParaRPr lang="en-US" sz="2800" dirty="0" smtClean="0"/>
          </a:p>
          <a:p>
            <a:pPr fontAlgn="auto">
              <a:lnSpc>
                <a:spcPct val="90000"/>
              </a:lnSpc>
              <a:spcAft>
                <a:spcPts val="0"/>
              </a:spcAft>
              <a:buFont typeface="Wingdings" pitchFamily="2" charset="2"/>
              <a:buNone/>
              <a:defRPr/>
            </a:pPr>
            <a:r>
              <a:rPr lang="en-US" sz="2800" dirty="0" smtClean="0">
                <a:solidFill>
                  <a:srgbClr val="FFC000"/>
                </a:solidFill>
              </a:rPr>
              <a:t>	</a:t>
            </a:r>
            <a:r>
              <a:rPr lang="en-US" i="1" dirty="0" smtClean="0">
                <a:solidFill>
                  <a:srgbClr val="FFC000"/>
                </a:solidFill>
              </a:rPr>
              <a:t>Lust for Life</a:t>
            </a:r>
            <a:r>
              <a:rPr lang="en-US" sz="2800" i="1" dirty="0" smtClean="0">
                <a:solidFill>
                  <a:srgbClr val="FFC000"/>
                </a:solidFill>
              </a:rPr>
              <a:t>,</a:t>
            </a:r>
            <a:r>
              <a:rPr lang="en-US" sz="2800" i="1" dirty="0" smtClean="0"/>
              <a:t/>
            </a:r>
            <a:br>
              <a:rPr lang="en-US" sz="2800" i="1" dirty="0" smtClean="0"/>
            </a:br>
            <a:r>
              <a:rPr lang="en-US" sz="2800" dirty="0" smtClean="0"/>
              <a:t>By Irving Stone</a:t>
            </a:r>
            <a:br>
              <a:rPr lang="en-US" sz="2800" dirty="0" smtClean="0"/>
            </a:br>
            <a:r>
              <a:rPr lang="en-US" sz="2800" dirty="0" smtClean="0"/>
              <a:t/>
            </a:r>
            <a:br>
              <a:rPr lang="en-US" sz="2800" dirty="0" smtClean="0"/>
            </a:br>
            <a:r>
              <a:rPr lang="en-US" sz="2800" dirty="0" smtClean="0"/>
              <a:t>“A long, dull novel about an artist.”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p:cTn id="7" dur="500" fill="hold"/>
                                        <p:tgtEl>
                                          <p:spTgt spid="24579">
                                            <p:txEl>
                                              <p:pRg st="0" end="0"/>
                                            </p:txEl>
                                          </p:spTgt>
                                        </p:tgtEl>
                                        <p:attrNameLst>
                                          <p:attrName>ppt_w</p:attrName>
                                        </p:attrNameLst>
                                      </p:cBhvr>
                                      <p:tavLst>
                                        <p:tav tm="0">
                                          <p:val>
                                            <p:strVal val="4*#ppt_w"/>
                                          </p:val>
                                        </p:tav>
                                        <p:tav tm="100000">
                                          <p:val>
                                            <p:strVal val="#ppt_w"/>
                                          </p:val>
                                        </p:tav>
                                      </p:tavLst>
                                    </p:anim>
                                    <p:anim calcmode="lin" valueType="num">
                                      <p:cBhvr>
                                        <p:cTn id="8" dur="500" fill="hold"/>
                                        <p:tgtEl>
                                          <p:spTgt spid="24579">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24579">
                                            <p:txEl>
                                              <p:pRg st="4" end="4"/>
                                            </p:txEl>
                                          </p:spTgt>
                                        </p:tgtEl>
                                        <p:attrNameLst>
                                          <p:attrName>style.visibility</p:attrName>
                                        </p:attrNameLst>
                                      </p:cBhvr>
                                      <p:to>
                                        <p:strVal val="visible"/>
                                      </p:to>
                                    </p:set>
                                    <p:anim calcmode="lin" valueType="num">
                                      <p:cBhvr>
                                        <p:cTn id="13" dur="500" fill="hold"/>
                                        <p:tgtEl>
                                          <p:spTgt spid="24579">
                                            <p:txEl>
                                              <p:pRg st="4" end="4"/>
                                            </p:txEl>
                                          </p:spTgt>
                                        </p:tgtEl>
                                        <p:attrNameLst>
                                          <p:attrName>ppt_w</p:attrName>
                                        </p:attrNameLst>
                                      </p:cBhvr>
                                      <p:tavLst>
                                        <p:tav tm="0">
                                          <p:val>
                                            <p:strVal val="4*#ppt_w"/>
                                          </p:val>
                                        </p:tav>
                                        <p:tav tm="100000">
                                          <p:val>
                                            <p:strVal val="#ppt_w"/>
                                          </p:val>
                                        </p:tav>
                                      </p:tavLst>
                                    </p:anim>
                                    <p:anim calcmode="lin" valueType="num">
                                      <p:cBhvr>
                                        <p:cTn id="14" dur="500" fill="hold"/>
                                        <p:tgtEl>
                                          <p:spTgt spid="24579">
                                            <p:txEl>
                                              <p:pRg st="4" end="4"/>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bldLvl="2"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3" name="Rectangle 3"/>
          <p:cNvSpPr>
            <a:spLocks noGrp="1" noChangeArrowheads="1"/>
          </p:cNvSpPr>
          <p:nvPr>
            <p:ph idx="1"/>
          </p:nvPr>
        </p:nvSpPr>
        <p:spPr>
          <a:xfrm>
            <a:off x="457200" y="0"/>
            <a:ext cx="8382000" cy="6858000"/>
          </a:xfrm>
        </p:spPr>
        <p:txBody>
          <a:bodyPr/>
          <a:lstStyle/>
          <a:p>
            <a:pPr fontAlgn="auto">
              <a:spcAft>
                <a:spcPts val="0"/>
              </a:spcAft>
              <a:buFont typeface="Wingdings" pitchFamily="2" charset="2"/>
              <a:buNone/>
              <a:defRPr/>
            </a:pPr>
            <a:r>
              <a:rPr lang="en-US" sz="2800" dirty="0" smtClean="0"/>
              <a:t>	</a:t>
            </a:r>
            <a:r>
              <a:rPr lang="en-US" i="1" dirty="0" smtClean="0">
                <a:solidFill>
                  <a:srgbClr val="FFC000"/>
                </a:solidFill>
              </a:rPr>
              <a:t>Lord of the Flies</a:t>
            </a:r>
            <a:r>
              <a:rPr lang="en-US" sz="2800" i="1" dirty="0" smtClean="0">
                <a:solidFill>
                  <a:srgbClr val="FFC000"/>
                </a:solidFill>
              </a:rPr>
              <a:t>,</a:t>
            </a:r>
            <a:r>
              <a:rPr lang="en-US" sz="2800" i="1" dirty="0" smtClean="0"/>
              <a:t/>
            </a:r>
            <a:br>
              <a:rPr lang="en-US" sz="2800" i="1" dirty="0" smtClean="0"/>
            </a:br>
            <a:r>
              <a:rPr lang="en-US" sz="2800" dirty="0" smtClean="0"/>
              <a:t>by William Golding</a:t>
            </a:r>
            <a:br>
              <a:rPr lang="en-US" sz="2800" dirty="0" smtClean="0"/>
            </a:br>
            <a:r>
              <a:rPr lang="en-US" sz="2800" dirty="0" smtClean="0"/>
              <a:t/>
            </a:r>
            <a:br>
              <a:rPr lang="en-US" sz="2800" dirty="0" smtClean="0"/>
            </a:br>
            <a:r>
              <a:rPr lang="en-US" sz="2800" dirty="0" smtClean="0"/>
              <a:t>“It does not seem to us that you have been wholly successful in working out an admittedly promising idea.”</a:t>
            </a:r>
          </a:p>
          <a:p>
            <a:pPr fontAlgn="auto">
              <a:spcAft>
                <a:spcPts val="0"/>
              </a:spcAft>
              <a:buFont typeface="Wingdings" pitchFamily="2" charset="2"/>
              <a:buNone/>
              <a:defRPr/>
            </a:pPr>
            <a:endParaRPr lang="en-US" sz="2800" dirty="0" smtClean="0"/>
          </a:p>
          <a:p>
            <a:pPr fontAlgn="auto">
              <a:spcAft>
                <a:spcPts val="0"/>
              </a:spcAft>
              <a:buFont typeface="Wingdings" pitchFamily="2" charset="2"/>
              <a:buNone/>
              <a:defRPr/>
            </a:pPr>
            <a:endParaRPr lang="en-US" sz="2800" dirty="0" smtClean="0"/>
          </a:p>
          <a:p>
            <a:pPr fontAlgn="auto">
              <a:spcAft>
                <a:spcPts val="0"/>
              </a:spcAft>
              <a:buFont typeface="Wingdings" pitchFamily="2" charset="2"/>
              <a:buNone/>
              <a:defRPr/>
            </a:pPr>
            <a:endParaRPr lang="en-US" sz="2800" dirty="0" smtClean="0"/>
          </a:p>
          <a:p>
            <a:pPr algn="r" fontAlgn="auto">
              <a:spcAft>
                <a:spcPts val="0"/>
              </a:spcAft>
              <a:buFont typeface="Wingdings" pitchFamily="2" charset="2"/>
              <a:buNone/>
              <a:defRPr/>
            </a:pPr>
            <a:r>
              <a:rPr lang="en-US" sz="2800" dirty="0" smtClean="0"/>
              <a:t>	</a:t>
            </a:r>
            <a:r>
              <a:rPr lang="en-US" i="1" dirty="0" smtClean="0">
                <a:solidFill>
                  <a:srgbClr val="FFC000"/>
                </a:solidFill>
              </a:rPr>
              <a:t>Lady Chatterley’s Lover</a:t>
            </a:r>
            <a:r>
              <a:rPr lang="en-US" sz="2800" dirty="0" smtClean="0">
                <a:solidFill>
                  <a:schemeClr val="tx1"/>
                </a:solidFill>
              </a:rPr>
              <a:t>,</a:t>
            </a:r>
            <a:br>
              <a:rPr lang="en-US" sz="2800" dirty="0" smtClean="0">
                <a:solidFill>
                  <a:schemeClr val="tx1"/>
                </a:solidFill>
              </a:rPr>
            </a:br>
            <a:r>
              <a:rPr lang="en-US" sz="2800" dirty="0" smtClean="0"/>
              <a:t>	By D.H. Lawrence</a:t>
            </a:r>
            <a:br>
              <a:rPr lang="en-US" sz="2800" dirty="0" smtClean="0"/>
            </a:br>
            <a:r>
              <a:rPr lang="en-US" sz="2800" dirty="0" smtClean="0"/>
              <a:t/>
            </a:r>
            <a:br>
              <a:rPr lang="en-US" sz="2800" dirty="0" smtClean="0"/>
            </a:br>
            <a:r>
              <a:rPr lang="en-US" sz="2800" dirty="0" smtClean="0"/>
              <a:t>	“For your own good, do not publish this  book.”</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p:cTn id="7" dur="500" fill="hold"/>
                                        <p:tgtEl>
                                          <p:spTgt spid="25603">
                                            <p:txEl>
                                              <p:pRg st="0" end="0"/>
                                            </p:txEl>
                                          </p:spTgt>
                                        </p:tgtEl>
                                        <p:attrNameLst>
                                          <p:attrName>ppt_w</p:attrName>
                                        </p:attrNameLst>
                                      </p:cBhvr>
                                      <p:tavLst>
                                        <p:tav tm="0">
                                          <p:val>
                                            <p:strVal val="(6*min(max(#ppt_w*#ppt_h,.3),1)-7.4)/-.7*#ppt_w"/>
                                          </p:val>
                                        </p:tav>
                                        <p:tav tm="100000">
                                          <p:val>
                                            <p:strVal val="#ppt_w"/>
                                          </p:val>
                                        </p:tav>
                                      </p:tavLst>
                                    </p:anim>
                                    <p:anim calcmode="lin" valueType="num">
                                      <p:cBhvr>
                                        <p:cTn id="8" dur="500" fill="hold"/>
                                        <p:tgtEl>
                                          <p:spTgt spid="25603">
                                            <p:txEl>
                                              <p:pRg st="0" end="0"/>
                                            </p:txEl>
                                          </p:spTgt>
                                        </p:tgtEl>
                                        <p:attrNameLst>
                                          <p:attrName>ppt_h</p:attrName>
                                        </p:attrNameLst>
                                      </p:cBhvr>
                                      <p:tavLst>
                                        <p:tav tm="0">
                                          <p:val>
                                            <p:strVal val="(6*min(max(#ppt_w*#ppt_h,.3),1)-7.4)/-.7*#ppt_h"/>
                                          </p:val>
                                        </p:tav>
                                        <p:tav tm="100000">
                                          <p:val>
                                            <p:strVal val="#ppt_h"/>
                                          </p:val>
                                        </p:tav>
                                      </p:tavLst>
                                    </p:anim>
                                    <p:anim calcmode="lin" valueType="num">
                                      <p:cBhvr>
                                        <p:cTn id="9" dur="500" fill="hold"/>
                                        <p:tgtEl>
                                          <p:spTgt spid="25603">
                                            <p:txEl>
                                              <p:pRg st="0" end="0"/>
                                            </p:txEl>
                                          </p:spTgt>
                                        </p:tgtEl>
                                        <p:attrNameLst>
                                          <p:attrName>ppt_x</p:attrName>
                                        </p:attrNameLst>
                                      </p:cBhvr>
                                      <p:tavLst>
                                        <p:tav tm="0">
                                          <p:val>
                                            <p:fltVal val="0.5"/>
                                          </p:val>
                                        </p:tav>
                                        <p:tav tm="100000">
                                          <p:val>
                                            <p:strVal val="#ppt_x"/>
                                          </p:val>
                                        </p:tav>
                                      </p:tavLst>
                                    </p:anim>
                                    <p:anim calcmode="lin" valueType="num">
                                      <p:cBhvr>
                                        <p:cTn id="10" dur="500" fill="hold"/>
                                        <p:tgtEl>
                                          <p:spTgt spid="25603">
                                            <p:txEl>
                                              <p:pRg st="0" end="0"/>
                                            </p:txEl>
                                          </p:spTgt>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5603">
                                            <p:txEl>
                                              <p:pRg st="4" end="4"/>
                                            </p:txEl>
                                          </p:spTgt>
                                        </p:tgtEl>
                                        <p:attrNameLst>
                                          <p:attrName>style.visibility</p:attrName>
                                        </p:attrNameLst>
                                      </p:cBhvr>
                                      <p:to>
                                        <p:strVal val="visible"/>
                                      </p:to>
                                    </p:set>
                                    <p:anim calcmode="lin" valueType="num">
                                      <p:cBhvr>
                                        <p:cTn id="15" dur="500" fill="hold"/>
                                        <p:tgtEl>
                                          <p:spTgt spid="25603">
                                            <p:txEl>
                                              <p:pRg st="4" end="4"/>
                                            </p:txEl>
                                          </p:spTgt>
                                        </p:tgtEl>
                                        <p:attrNameLst>
                                          <p:attrName>ppt_w</p:attrName>
                                        </p:attrNameLst>
                                      </p:cBhvr>
                                      <p:tavLst>
                                        <p:tav tm="0">
                                          <p:val>
                                            <p:strVal val="(6*min(max(#ppt_w*#ppt_h,.3),1)-7.4)/-.7*#ppt_w"/>
                                          </p:val>
                                        </p:tav>
                                        <p:tav tm="100000">
                                          <p:val>
                                            <p:strVal val="#ppt_w"/>
                                          </p:val>
                                        </p:tav>
                                      </p:tavLst>
                                    </p:anim>
                                    <p:anim calcmode="lin" valueType="num">
                                      <p:cBhvr>
                                        <p:cTn id="16" dur="500" fill="hold"/>
                                        <p:tgtEl>
                                          <p:spTgt spid="25603">
                                            <p:txEl>
                                              <p:pRg st="4" end="4"/>
                                            </p:txEl>
                                          </p:spTgt>
                                        </p:tgtEl>
                                        <p:attrNameLst>
                                          <p:attrName>ppt_h</p:attrName>
                                        </p:attrNameLst>
                                      </p:cBhvr>
                                      <p:tavLst>
                                        <p:tav tm="0">
                                          <p:val>
                                            <p:strVal val="(6*min(max(#ppt_w*#ppt_h,.3),1)-7.4)/-.7*#ppt_h"/>
                                          </p:val>
                                        </p:tav>
                                        <p:tav tm="100000">
                                          <p:val>
                                            <p:strVal val="#ppt_h"/>
                                          </p:val>
                                        </p:tav>
                                      </p:tavLst>
                                    </p:anim>
                                    <p:anim calcmode="lin" valueType="num">
                                      <p:cBhvr>
                                        <p:cTn id="17" dur="500" fill="hold"/>
                                        <p:tgtEl>
                                          <p:spTgt spid="25603">
                                            <p:txEl>
                                              <p:pRg st="4" end="4"/>
                                            </p:txEl>
                                          </p:spTgt>
                                        </p:tgtEl>
                                        <p:attrNameLst>
                                          <p:attrName>ppt_x</p:attrName>
                                        </p:attrNameLst>
                                      </p:cBhvr>
                                      <p:tavLst>
                                        <p:tav tm="0">
                                          <p:val>
                                            <p:fltVal val="0.5"/>
                                          </p:val>
                                        </p:tav>
                                        <p:tav tm="100000">
                                          <p:val>
                                            <p:strVal val="#ppt_x"/>
                                          </p:val>
                                        </p:tav>
                                      </p:tavLst>
                                    </p:anim>
                                    <p:anim calcmode="lin" valueType="num">
                                      <p:cBhvr>
                                        <p:cTn id="18" dur="500" fill="hold"/>
                                        <p:tgtEl>
                                          <p:spTgt spid="25603">
                                            <p:txEl>
                                              <p:pRg st="4" end="4"/>
                                            </p:txEl>
                                          </p:spTgt>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bldLvl="2"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a:xfrm>
            <a:off x="609600" y="457200"/>
            <a:ext cx="7467600" cy="1905000"/>
          </a:xfrm>
          <a:solidFill>
            <a:schemeClr val="bg1">
              <a:alpha val="42000"/>
            </a:schemeClr>
          </a:solidFill>
          <a:effectLst>
            <a:outerShdw blurRad="50800" dist="38100" dir="2700000" algn="tl" rotWithShape="0">
              <a:prstClr val="black">
                <a:alpha val="40000"/>
              </a:prstClr>
            </a:outerShdw>
          </a:effectLst>
        </p:spPr>
        <p:txBody>
          <a:bodyPr>
            <a:normAutofit fontScale="90000"/>
          </a:bodyPr>
          <a:lstStyle/>
          <a:p>
            <a:pPr fontAlgn="auto">
              <a:spcAft>
                <a:spcPts val="0"/>
              </a:spcAft>
              <a:defRPr/>
            </a:pPr>
            <a:r>
              <a:rPr lang="en-US" sz="5000" dirty="0" smtClean="0">
                <a:solidFill>
                  <a:schemeClr val="accent6">
                    <a:lumMod val="50000"/>
                  </a:schemeClr>
                </a:solidFill>
              </a:rPr>
              <a:t>In it’s first season,</a:t>
            </a:r>
            <a:br>
              <a:rPr lang="en-US" sz="5000" dirty="0" smtClean="0">
                <a:solidFill>
                  <a:schemeClr val="accent6">
                    <a:lumMod val="50000"/>
                  </a:schemeClr>
                </a:solidFill>
              </a:rPr>
            </a:br>
            <a:r>
              <a:rPr lang="en-US" sz="5000" dirty="0" smtClean="0">
                <a:solidFill>
                  <a:schemeClr val="accent6">
                    <a:lumMod val="50000"/>
                  </a:schemeClr>
                </a:solidFill>
              </a:rPr>
              <a:t>Cheers finished</a:t>
            </a:r>
            <a:br>
              <a:rPr lang="en-US" sz="5000" dirty="0" smtClean="0">
                <a:solidFill>
                  <a:schemeClr val="accent6">
                    <a:lumMod val="50000"/>
                  </a:schemeClr>
                </a:solidFill>
              </a:rPr>
            </a:br>
            <a:r>
              <a:rPr lang="en-US" sz="5000" dirty="0" smtClean="0">
                <a:solidFill>
                  <a:schemeClr val="accent6">
                    <a:lumMod val="50000"/>
                  </a:schemeClr>
                </a:solidFill>
              </a:rPr>
              <a:t>82 out of 99 shows.</a:t>
            </a:r>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5234" name="Content Placeholder 3" descr="harry_potter.jpg"/>
          <p:cNvPicPr>
            <a:picLocks noGrp="1" noChangeAspect="1"/>
          </p:cNvPicPr>
          <p:nvPr>
            <p:ph idx="1"/>
          </p:nvPr>
        </p:nvPicPr>
        <p:blipFill>
          <a:blip r:embed="rId3"/>
          <a:srcRect/>
          <a:stretch>
            <a:fillRect/>
          </a:stretch>
        </p:blipFill>
        <p:spPr bwMode="auto">
          <a:xfrm rot="1743403">
            <a:off x="5565775" y="1319213"/>
            <a:ext cx="2743200" cy="4151312"/>
          </a:xfrm>
        </p:spPr>
      </p:pic>
      <p:sp>
        <p:nvSpPr>
          <p:cNvPr id="5" name="TextBox 4"/>
          <p:cNvSpPr txBox="1"/>
          <p:nvPr/>
        </p:nvSpPr>
        <p:spPr>
          <a:xfrm>
            <a:off x="533400" y="258763"/>
            <a:ext cx="6096000" cy="3170237"/>
          </a:xfrm>
          <a:prstGeom prst="rect">
            <a:avLst/>
          </a:prstGeom>
          <a:noFill/>
        </p:spPr>
        <p:txBody>
          <a:bodyPr>
            <a:spAutoFit/>
          </a:bodyPr>
          <a:lstStyle/>
          <a:p>
            <a:pP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J.K. Rowling’s </a:t>
            </a:r>
          </a:p>
          <a:p>
            <a:pP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Book was rejected by the first </a:t>
            </a:r>
          </a:p>
          <a:p>
            <a:pP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12 publishers</a:t>
            </a:r>
          </a:p>
        </p:txBody>
      </p:sp>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6258" name="Content Placeholder 3" descr="disney-walt.jpg"/>
          <p:cNvPicPr>
            <a:picLocks noGrp="1" noChangeAspect="1"/>
          </p:cNvPicPr>
          <p:nvPr>
            <p:ph idx="1"/>
          </p:nvPr>
        </p:nvPicPr>
        <p:blipFill>
          <a:blip r:embed="rId3"/>
          <a:srcRect/>
          <a:stretch>
            <a:fillRect/>
          </a:stretch>
        </p:blipFill>
        <p:spPr bwMode="auto">
          <a:xfrm>
            <a:off x="6057900" y="914400"/>
            <a:ext cx="3086100" cy="3449638"/>
          </a:xfrm>
        </p:spPr>
      </p:pic>
      <p:sp>
        <p:nvSpPr>
          <p:cNvPr id="9" name="TextBox 8"/>
          <p:cNvSpPr txBox="1"/>
          <p:nvPr/>
        </p:nvSpPr>
        <p:spPr>
          <a:xfrm>
            <a:off x="990600" y="1387475"/>
            <a:ext cx="5857875" cy="4708525"/>
          </a:xfrm>
          <a:prstGeom prst="rect">
            <a:avLst/>
          </a:prstGeom>
          <a:noFill/>
        </p:spPr>
        <p:txBody>
          <a:bodyPr wrap="none">
            <a:spAutoFit/>
          </a:bodyPr>
          <a:lstStyle/>
          <a:p>
            <a:pP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Walt Disney</a:t>
            </a:r>
          </a:p>
          <a:p>
            <a:pP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was fired</a:t>
            </a:r>
          </a:p>
          <a:p>
            <a:pP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by a </a:t>
            </a:r>
          </a:p>
          <a:p>
            <a:pP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newspaper editor</a:t>
            </a:r>
          </a:p>
          <a:p>
            <a:pP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who said he</a:t>
            </a:r>
          </a:p>
          <a:p>
            <a:pP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“lacked imagination”</a:t>
            </a:r>
          </a:p>
        </p:txBody>
      </p:sp>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4557713" y="2225675"/>
            <a:ext cx="4381500" cy="4708525"/>
          </a:xfrm>
          <a:prstGeom prst="rect">
            <a:avLst/>
          </a:prstGeom>
          <a:noFill/>
        </p:spPr>
        <p:txBody>
          <a:bodyPr wrap="none">
            <a:spAutoFit/>
          </a:bodyPr>
          <a:lstStyle/>
          <a:p>
            <a:pPr algn="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Michael Jordon</a:t>
            </a:r>
          </a:p>
          <a:p>
            <a:pPr algn="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was cut from</a:t>
            </a:r>
          </a:p>
          <a:p>
            <a:pPr algn="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his high school</a:t>
            </a:r>
          </a:p>
          <a:p>
            <a:pPr algn="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varsity </a:t>
            </a:r>
          </a:p>
          <a:p>
            <a:pPr algn="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basketball</a:t>
            </a:r>
          </a:p>
          <a:p>
            <a:pPr algn="r" fontAlgn="auto">
              <a:spcBef>
                <a:spcPts val="0"/>
              </a:spcBef>
              <a:spcAft>
                <a:spcPts val="0"/>
              </a:spcAft>
              <a:defRPr/>
            </a:pPr>
            <a:r>
              <a:rPr lang="en-US" sz="50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team</a:t>
            </a:r>
          </a:p>
        </p:txBody>
      </p:sp>
      <p:pic>
        <p:nvPicPr>
          <p:cNvPr id="97283" name="Picture 5" descr="michael_jordan_a.jpg"/>
          <p:cNvPicPr>
            <a:picLocks noChangeAspect="1"/>
          </p:cNvPicPr>
          <p:nvPr/>
        </p:nvPicPr>
        <p:blipFill>
          <a:blip r:embed="rId3"/>
          <a:srcRect/>
          <a:stretch>
            <a:fillRect/>
          </a:stretch>
        </p:blipFill>
        <p:spPr bwMode="auto">
          <a:xfrm>
            <a:off x="533400" y="304800"/>
            <a:ext cx="3043238" cy="4089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585788" y="1089025"/>
            <a:ext cx="8482012" cy="4524375"/>
          </a:xfrm>
          <a:prstGeom prst="rect">
            <a:avLst/>
          </a:prstGeom>
          <a:noFill/>
        </p:spPr>
        <p:txBody>
          <a:bodyPr>
            <a:spAutoFit/>
          </a:bodyPr>
          <a:lstStyle/>
          <a:p>
            <a:pPr algn="r" fontAlgn="auto">
              <a:spcBef>
                <a:spcPts val="0"/>
              </a:spcBef>
              <a:spcAft>
                <a:spcPts val="0"/>
              </a:spcAft>
              <a:defRPr/>
            </a:pPr>
            <a:r>
              <a:rPr lang="en-US" sz="48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Steve Jobs and Steve Wozniak were rebuffed by Atari and Hewlett-Packard when they</a:t>
            </a:r>
          </a:p>
          <a:p>
            <a:pPr algn="r" fontAlgn="auto">
              <a:spcBef>
                <a:spcPts val="0"/>
              </a:spcBef>
              <a:spcAft>
                <a:spcPts val="0"/>
              </a:spcAft>
              <a:defRPr/>
            </a:pPr>
            <a:r>
              <a:rPr lang="en-US" sz="48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 tried to sell </a:t>
            </a:r>
          </a:p>
          <a:p>
            <a:pPr algn="r" fontAlgn="auto">
              <a:spcBef>
                <a:spcPts val="0"/>
              </a:spcBef>
              <a:spcAft>
                <a:spcPts val="0"/>
              </a:spcAft>
              <a:defRPr/>
            </a:pPr>
            <a:r>
              <a:rPr lang="en-US" sz="48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an early </a:t>
            </a:r>
          </a:p>
          <a:p>
            <a:pPr algn="r" fontAlgn="auto">
              <a:spcBef>
                <a:spcPts val="0"/>
              </a:spcBef>
              <a:spcAft>
                <a:spcPts val="0"/>
              </a:spcAft>
              <a:defRPr/>
            </a:pPr>
            <a:r>
              <a:rPr lang="en-US" sz="4800" b="1" dirty="0">
                <a:solidFill>
                  <a:schemeClr val="accent6">
                    <a:lumMod val="75000"/>
                  </a:schemeClr>
                </a:solidFill>
                <a:effectLst>
                  <a:outerShdw blurRad="38100" dist="38100" dir="2700000" algn="tl">
                    <a:srgbClr val="000000">
                      <a:alpha val="43137"/>
                    </a:srgbClr>
                  </a:outerShdw>
                </a:effectLst>
                <a:latin typeface="Enchanted" pitchFamily="18" charset="0"/>
                <a:ea typeface="+mj-ea"/>
                <a:cs typeface="+mj-cs"/>
              </a:rPr>
              <a:t>Apple computer</a:t>
            </a:r>
          </a:p>
        </p:txBody>
      </p:sp>
      <p:pic>
        <p:nvPicPr>
          <p:cNvPr id="98307" name="Picture 2" descr="mac_wozniak.jpg"/>
          <p:cNvPicPr>
            <a:picLocks noChangeAspect="1"/>
          </p:cNvPicPr>
          <p:nvPr/>
        </p:nvPicPr>
        <p:blipFill>
          <a:blip r:embed="rId3"/>
          <a:srcRect/>
          <a:stretch>
            <a:fillRect/>
          </a:stretch>
        </p:blipFill>
        <p:spPr bwMode="auto">
          <a:xfrm>
            <a:off x="838200" y="3386138"/>
            <a:ext cx="3657600" cy="26241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9330" name="AutoShape 10"/>
          <p:cNvSpPr>
            <a:spLocks noChangeArrowheads="1"/>
          </p:cNvSpPr>
          <p:nvPr/>
        </p:nvSpPr>
        <p:spPr bwMode="auto">
          <a:xfrm>
            <a:off x="6934200" y="3429000"/>
            <a:ext cx="2209800" cy="2590800"/>
          </a:xfrm>
          <a:prstGeom prst="parallelogram">
            <a:avLst>
              <a:gd name="adj" fmla="val 25000"/>
            </a:avLst>
          </a:prstGeom>
          <a:solidFill>
            <a:srgbClr val="EAEAEA"/>
          </a:solidFill>
          <a:ln w="12700">
            <a:solidFill>
              <a:schemeClr val="tx1"/>
            </a:solidFill>
            <a:miter lim="800000"/>
            <a:headEnd/>
            <a:tailEnd/>
          </a:ln>
        </p:spPr>
        <p:txBody>
          <a:bodyPr wrap="none" anchor="ctr"/>
          <a:lstStyle/>
          <a:p>
            <a:endParaRPr lang="en-US">
              <a:latin typeface="Calibri" pitchFamily="34" charset="0"/>
            </a:endParaRPr>
          </a:p>
        </p:txBody>
      </p:sp>
      <p:sp>
        <p:nvSpPr>
          <p:cNvPr id="27650" name="Rectangle 2"/>
          <p:cNvSpPr>
            <a:spLocks noGrp="1" noChangeArrowheads="1"/>
          </p:cNvSpPr>
          <p:nvPr>
            <p:ph type="ctrTitle"/>
          </p:nvPr>
        </p:nvSpPr>
        <p:spPr>
          <a:xfrm>
            <a:off x="228600" y="2057400"/>
            <a:ext cx="7772400" cy="1470025"/>
          </a:xfrm>
        </p:spPr>
        <p:txBody>
          <a:bodyPr>
            <a:normAutofit fontScale="90000"/>
          </a:bodyPr>
          <a:lstStyle/>
          <a:p>
            <a:pPr fontAlgn="auto">
              <a:spcAft>
                <a:spcPts val="0"/>
              </a:spcAft>
              <a:defRPr/>
            </a:pPr>
            <a:r>
              <a:rPr lang="en-US" sz="5300" dirty="0" smtClean="0">
                <a:solidFill>
                  <a:schemeClr val="accent6">
                    <a:lumMod val="75000"/>
                  </a:schemeClr>
                </a:solidFill>
              </a:rPr>
              <a:t>In its first year</a:t>
            </a:r>
            <a:br>
              <a:rPr lang="en-US" sz="5300" dirty="0" smtClean="0">
                <a:solidFill>
                  <a:schemeClr val="accent6">
                    <a:lumMod val="75000"/>
                  </a:schemeClr>
                </a:solidFill>
              </a:rPr>
            </a:br>
            <a:r>
              <a:rPr lang="en-US" sz="5300" dirty="0" smtClean="0">
                <a:solidFill>
                  <a:schemeClr val="accent6">
                    <a:lumMod val="75000"/>
                  </a:schemeClr>
                </a:solidFill>
              </a:rPr>
              <a:t>in the soda business,</a:t>
            </a:r>
            <a:br>
              <a:rPr lang="en-US" sz="5300" dirty="0" smtClean="0">
                <a:solidFill>
                  <a:schemeClr val="accent6">
                    <a:lumMod val="75000"/>
                  </a:schemeClr>
                </a:solidFill>
              </a:rPr>
            </a:br>
            <a:r>
              <a:rPr lang="en-US" sz="5300" dirty="0" smtClean="0">
                <a:solidFill>
                  <a:schemeClr val="accent6">
                    <a:lumMod val="75000"/>
                  </a:schemeClr>
                </a:solidFill>
              </a:rPr>
              <a:t>Coca-Cola Company sold</a:t>
            </a:r>
            <a:br>
              <a:rPr lang="en-US" sz="5300" dirty="0" smtClean="0">
                <a:solidFill>
                  <a:schemeClr val="accent6">
                    <a:lumMod val="75000"/>
                  </a:schemeClr>
                </a:solidFill>
              </a:rPr>
            </a:br>
            <a:r>
              <a:rPr lang="en-US" sz="5300" dirty="0" smtClean="0">
                <a:solidFill>
                  <a:schemeClr val="accent6">
                    <a:lumMod val="75000"/>
                  </a:schemeClr>
                </a:solidFill>
              </a:rPr>
              <a:t>400 Cokes</a:t>
            </a:r>
            <a:r>
              <a:rPr lang="en-US" sz="4800" dirty="0" smtClean="0">
                <a:solidFill>
                  <a:schemeClr val="accent6">
                    <a:lumMod val="75000"/>
                  </a:schemeClr>
                </a:solidFill>
                <a:effectLst/>
              </a:rPr>
              <a:t>.</a:t>
            </a:r>
          </a:p>
        </p:txBody>
      </p:sp>
      <p:sp>
        <p:nvSpPr>
          <p:cNvPr id="99332" name="Rectangle 4"/>
          <p:cNvSpPr>
            <a:spLocks noChangeArrowheads="1"/>
          </p:cNvSpPr>
          <p:nvPr/>
        </p:nvSpPr>
        <p:spPr bwMode="auto">
          <a:xfrm>
            <a:off x="-2005013" y="2879725"/>
            <a:ext cx="9144001" cy="0"/>
          </a:xfrm>
          <a:prstGeom prst="rect">
            <a:avLst/>
          </a:prstGeom>
          <a:noFill/>
          <a:ln w="12700">
            <a:noFill/>
            <a:miter lim="800000"/>
            <a:headEnd/>
            <a:tailEnd/>
          </a:ln>
        </p:spPr>
        <p:txBody>
          <a:bodyPr>
            <a:spAutoFit/>
          </a:bodyPr>
          <a:lstStyle/>
          <a:p>
            <a:endParaRPr lang="en-US">
              <a:latin typeface="Calibri" pitchFamily="34" charset="0"/>
            </a:endParaRPr>
          </a:p>
        </p:txBody>
      </p:sp>
      <p:pic>
        <p:nvPicPr>
          <p:cNvPr id="99333" name="Picture 9" descr="Coca-Cola"/>
          <p:cNvPicPr>
            <a:picLocks noChangeAspect="1" noChangeArrowheads="1"/>
          </p:cNvPicPr>
          <p:nvPr/>
        </p:nvPicPr>
        <p:blipFill>
          <a:blip r:embed="rId3"/>
          <a:srcRect/>
          <a:stretch>
            <a:fillRect/>
          </a:stretch>
        </p:blipFill>
        <p:spPr bwMode="auto">
          <a:xfrm>
            <a:off x="7391400" y="3429000"/>
            <a:ext cx="1217613" cy="24193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2438400" y="1524000"/>
            <a:ext cx="6019800" cy="1143000"/>
          </a:xfrm>
          <a:effectLst>
            <a:outerShdw blurRad="50800" dist="50800" dir="5400000" algn="ctr" rotWithShape="0">
              <a:schemeClr val="tx1"/>
            </a:outerShdw>
          </a:effectLst>
        </p:spPr>
        <p:txBody>
          <a:bodyPr>
            <a:normAutofit fontScale="90000"/>
          </a:bodyPr>
          <a:lstStyle/>
          <a:p>
            <a:pPr fontAlgn="auto">
              <a:spcAft>
                <a:spcPts val="0"/>
              </a:spcAft>
              <a:defRPr/>
            </a:pPr>
            <a:r>
              <a:rPr lang="en-US" dirty="0" smtClean="0">
                <a:solidFill>
                  <a:schemeClr val="accent6">
                    <a:lumMod val="75000"/>
                  </a:schemeClr>
                </a:solidFill>
                <a:effectLst/>
              </a:rPr>
              <a:t>Dr. Seuss’ first children’s book was rejected by </a:t>
            </a:r>
            <a:br>
              <a:rPr lang="en-US" dirty="0" smtClean="0">
                <a:solidFill>
                  <a:schemeClr val="accent6">
                    <a:lumMod val="75000"/>
                  </a:schemeClr>
                </a:solidFill>
                <a:effectLst/>
              </a:rPr>
            </a:br>
            <a:r>
              <a:rPr lang="en-US" dirty="0" smtClean="0">
                <a:solidFill>
                  <a:schemeClr val="accent6">
                    <a:lumMod val="75000"/>
                  </a:schemeClr>
                </a:solidFill>
                <a:effectLst/>
              </a:rPr>
              <a:t>23 publishers.</a:t>
            </a:r>
          </a:p>
        </p:txBody>
      </p:sp>
      <p:sp>
        <p:nvSpPr>
          <p:cNvPr id="33795" name="Rectangle 3"/>
          <p:cNvSpPr>
            <a:spLocks noGrp="1" noChangeArrowheads="1"/>
          </p:cNvSpPr>
          <p:nvPr>
            <p:ph type="subTitle" idx="1"/>
          </p:nvPr>
        </p:nvSpPr>
        <p:spPr>
          <a:xfrm>
            <a:off x="2438400" y="3886200"/>
            <a:ext cx="6400800" cy="1752600"/>
          </a:xfrm>
          <a:effectLst>
            <a:outerShdw blurRad="50800" dist="50800" dir="5400000" algn="ctr" rotWithShape="0">
              <a:schemeClr val="tx1"/>
            </a:outerShdw>
          </a:effectLst>
        </p:spPr>
        <p:txBody>
          <a:bodyPr/>
          <a:lstStyle/>
          <a:p>
            <a:pPr fontAlgn="auto">
              <a:spcBef>
                <a:spcPct val="0"/>
              </a:spcBef>
              <a:spcAft>
                <a:spcPts val="0"/>
              </a:spcAft>
              <a:buFont typeface="Arial" pitchFamily="34" charset="0"/>
              <a:buNone/>
              <a:defRPr/>
            </a:pPr>
            <a:r>
              <a:rPr lang="en-US" cap="all" dirty="0" smtClean="0">
                <a:solidFill>
                  <a:schemeClr val="accent6">
                    <a:lumMod val="75000"/>
                  </a:schemeClr>
                </a:solidFill>
                <a:effectLst/>
                <a:ea typeface="+mj-ea"/>
                <a:cs typeface="+mj-cs"/>
              </a:rPr>
              <a:t>The 24th publisher sold </a:t>
            </a:r>
            <a:br>
              <a:rPr lang="en-US" cap="all" dirty="0" smtClean="0">
                <a:solidFill>
                  <a:schemeClr val="accent6">
                    <a:lumMod val="75000"/>
                  </a:schemeClr>
                </a:solidFill>
                <a:effectLst/>
                <a:ea typeface="+mj-ea"/>
                <a:cs typeface="+mj-cs"/>
              </a:rPr>
            </a:br>
            <a:r>
              <a:rPr lang="en-US" cap="all" dirty="0" smtClean="0">
                <a:solidFill>
                  <a:schemeClr val="accent6">
                    <a:lumMod val="75000"/>
                  </a:schemeClr>
                </a:solidFill>
                <a:effectLst/>
                <a:ea typeface="+mj-ea"/>
                <a:cs typeface="+mj-cs"/>
              </a:rPr>
              <a:t>six million copies of it.</a:t>
            </a:r>
          </a:p>
        </p:txBody>
      </p:sp>
      <p:pic>
        <p:nvPicPr>
          <p:cNvPr id="28676" name="Picture 4" descr="S:\TERRY\zip\Other\Mistakes\Art\catinthehat.gif"/>
          <p:cNvPicPr>
            <a:picLocks noChangeAspect="1" noChangeArrowheads="1"/>
          </p:cNvPicPr>
          <p:nvPr/>
        </p:nvPicPr>
        <p:blipFill>
          <a:blip r:embed="rId3"/>
          <a:srcRect/>
          <a:stretch>
            <a:fillRect/>
          </a:stretch>
        </p:blipFill>
        <p:spPr bwMode="auto">
          <a:xfrm>
            <a:off x="1066800" y="1828800"/>
            <a:ext cx="1474788" cy="4000500"/>
          </a:xfrm>
          <a:prstGeom prst="rect">
            <a:avLst/>
          </a:prstGeom>
          <a:noFill/>
          <a:effectLst>
            <a:outerShdw dist="35921" dir="2700000" algn="ctr" rotWithShape="0">
              <a:schemeClr val="bg2"/>
            </a:outerShdw>
          </a:effectLst>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fontAlgn="auto">
              <a:spcAft>
                <a:spcPts val="0"/>
              </a:spcAft>
              <a:defRPr/>
            </a:pPr>
            <a:r>
              <a:rPr lang="en-US" dirty="0" smtClean="0"/>
              <a:t>Passion Exercise</a:t>
            </a:r>
            <a:endParaRPr lang="en-US" dirty="0"/>
          </a:p>
        </p:txBody>
      </p:sp>
      <p:sp>
        <p:nvSpPr>
          <p:cNvPr id="3" name="Content Placeholder 2"/>
          <p:cNvSpPr>
            <a:spLocks noGrp="1"/>
          </p:cNvSpPr>
          <p:nvPr>
            <p:ph idx="1"/>
          </p:nvPr>
        </p:nvSpPr>
        <p:spPr/>
        <p:txBody>
          <a:bodyPr/>
          <a:lstStyle/>
          <a:p>
            <a:pPr marL="0" indent="0" fontAlgn="auto">
              <a:spcAft>
                <a:spcPts val="0"/>
              </a:spcAft>
              <a:buFont typeface="Wingdings" pitchFamily="2" charset="2"/>
              <a:buNone/>
              <a:defRPr/>
            </a:pPr>
            <a:r>
              <a:rPr lang="en-US" dirty="0" smtClean="0"/>
              <a:t>What do you want most in your life?</a:t>
            </a:r>
          </a:p>
          <a:p>
            <a:pPr marL="0" indent="0" fontAlgn="auto">
              <a:spcAft>
                <a:spcPts val="0"/>
              </a:spcAft>
              <a:buFont typeface="Wingdings" pitchFamily="2" charset="2"/>
              <a:buNone/>
              <a:defRPr/>
            </a:pPr>
            <a:r>
              <a:rPr lang="en-US" dirty="0" smtClean="0"/>
              <a:t>(Please list what you really want and </a:t>
            </a:r>
            <a:br>
              <a:rPr lang="en-US" dirty="0" smtClean="0"/>
            </a:br>
            <a:r>
              <a:rPr lang="en-US" dirty="0" smtClean="0"/>
              <a:t>then prioritize)</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800" decel="100000"/>
                                        <p:tgtEl>
                                          <p:spTgt spid="3">
                                            <p:txEl>
                                              <p:pRg st="0" end="0"/>
                                            </p:txEl>
                                          </p:spTgt>
                                        </p:tgtEl>
                                      </p:cBhvr>
                                    </p:animEffect>
                                    <p:anim calcmode="lin" valueType="num">
                                      <p:cBhvr>
                                        <p:cTn id="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800" decel="100000"/>
                                        <p:tgtEl>
                                          <p:spTgt spid="3">
                                            <p:txEl>
                                              <p:pRg st="1" end="1"/>
                                            </p:txEl>
                                          </p:spTgt>
                                        </p:tgtEl>
                                      </p:cBhvr>
                                    </p:animEffect>
                                    <p:anim calcmode="lin" valueType="num">
                                      <p:cBhvr>
                                        <p:cTn id="18"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685800" y="2819400"/>
            <a:ext cx="7772400" cy="1143000"/>
          </a:xfrm>
        </p:spPr>
        <p:txBody>
          <a:bodyPr>
            <a:normAutofit fontScale="90000"/>
          </a:bodyPr>
          <a:lstStyle/>
          <a:p>
            <a:pPr fontAlgn="auto">
              <a:spcAft>
                <a:spcPts val="0"/>
              </a:spcAft>
              <a:defRPr/>
            </a:pPr>
            <a:r>
              <a:rPr lang="en-US" dirty="0" smtClean="0">
                <a:solidFill>
                  <a:schemeClr val="accent6">
                    <a:lumMod val="75000"/>
                  </a:schemeClr>
                </a:solidFill>
              </a:rPr>
              <a:t>In his first year in the automobile business, Henry Ford went bankrupt.</a:t>
            </a:r>
            <a:br>
              <a:rPr lang="en-US" dirty="0" smtClean="0">
                <a:solidFill>
                  <a:schemeClr val="accent6">
                    <a:lumMod val="75000"/>
                  </a:schemeClr>
                </a:solidFill>
              </a:rPr>
            </a:br>
            <a:r>
              <a:rPr lang="en-US" sz="2200" dirty="0" smtClean="0">
                <a:solidFill>
                  <a:schemeClr val="accent6">
                    <a:lumMod val="75000"/>
                  </a:schemeClr>
                </a:solidFill>
              </a:rPr>
              <a:t/>
            </a:r>
            <a:br>
              <a:rPr lang="en-US" sz="2200" dirty="0" smtClean="0">
                <a:solidFill>
                  <a:schemeClr val="accent6">
                    <a:lumMod val="75000"/>
                  </a:schemeClr>
                </a:solidFill>
              </a:rPr>
            </a:br>
            <a:r>
              <a:rPr lang="en-US" dirty="0" smtClean="0">
                <a:solidFill>
                  <a:schemeClr val="accent6">
                    <a:lumMod val="75000"/>
                  </a:schemeClr>
                </a:solidFill>
              </a:rPr>
              <a:t>Two years later,</a:t>
            </a:r>
            <a:br>
              <a:rPr lang="en-US" dirty="0" smtClean="0">
                <a:solidFill>
                  <a:schemeClr val="accent6">
                    <a:lumMod val="75000"/>
                  </a:schemeClr>
                </a:solidFill>
              </a:rPr>
            </a:br>
            <a:r>
              <a:rPr lang="en-US" dirty="0" smtClean="0">
                <a:solidFill>
                  <a:schemeClr val="accent6">
                    <a:lumMod val="75000"/>
                  </a:schemeClr>
                </a:solidFill>
              </a:rPr>
              <a:t>his second company also failed.</a:t>
            </a:r>
            <a:br>
              <a:rPr lang="en-US" dirty="0" smtClean="0">
                <a:solidFill>
                  <a:schemeClr val="accent6">
                    <a:lumMod val="75000"/>
                  </a:schemeClr>
                </a:solidFill>
              </a:rPr>
            </a:br>
            <a:r>
              <a:rPr lang="en-US" sz="2200" dirty="0" smtClean="0">
                <a:solidFill>
                  <a:schemeClr val="accent6">
                    <a:lumMod val="75000"/>
                  </a:schemeClr>
                </a:solidFill>
              </a:rPr>
              <a:t/>
            </a:r>
            <a:br>
              <a:rPr lang="en-US" sz="2200" dirty="0" smtClean="0">
                <a:solidFill>
                  <a:schemeClr val="accent6">
                    <a:lumMod val="75000"/>
                  </a:schemeClr>
                </a:solidFill>
              </a:rPr>
            </a:br>
            <a:r>
              <a:rPr lang="en-US" dirty="0" smtClean="0">
                <a:solidFill>
                  <a:schemeClr val="accent6">
                    <a:lumMod val="75000"/>
                  </a:schemeClr>
                </a:solidFill>
              </a:rPr>
              <a:t>His third corporation</a:t>
            </a:r>
            <a:br>
              <a:rPr lang="en-US" dirty="0" smtClean="0">
                <a:solidFill>
                  <a:schemeClr val="accent6">
                    <a:lumMod val="75000"/>
                  </a:schemeClr>
                </a:solidFill>
              </a:rPr>
            </a:br>
            <a:r>
              <a:rPr lang="en-US" dirty="0" smtClean="0">
                <a:solidFill>
                  <a:schemeClr val="accent6">
                    <a:lumMod val="75000"/>
                  </a:schemeClr>
                </a:solidFill>
              </a:rPr>
              <a:t>had done rather well, however.</a:t>
            </a:r>
          </a:p>
        </p:txBody>
      </p:sp>
      <p:pic>
        <p:nvPicPr>
          <p:cNvPr id="101379" name="Picture 5"/>
          <p:cNvPicPr>
            <a:picLocks noChangeAspect="1" noChangeArrowheads="1"/>
          </p:cNvPicPr>
          <p:nvPr/>
        </p:nvPicPr>
        <p:blipFill>
          <a:blip r:embed="rId3"/>
          <a:srcRect/>
          <a:stretch>
            <a:fillRect/>
          </a:stretch>
        </p:blipFill>
        <p:spPr bwMode="auto">
          <a:xfrm>
            <a:off x="0" y="5943600"/>
            <a:ext cx="2365375" cy="914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a:xfrm>
            <a:off x="762000" y="2720975"/>
            <a:ext cx="7772400" cy="1470025"/>
          </a:xfrm>
        </p:spPr>
        <p:txBody>
          <a:bodyPr>
            <a:normAutofit fontScale="90000"/>
          </a:bodyPr>
          <a:lstStyle/>
          <a:p>
            <a:pPr fontAlgn="auto">
              <a:spcAft>
                <a:spcPts val="0"/>
              </a:spcAft>
              <a:defRPr/>
            </a:pPr>
            <a:r>
              <a:rPr lang="en-US" dirty="0" smtClean="0">
                <a:solidFill>
                  <a:schemeClr val="accent6">
                    <a:lumMod val="75000"/>
                  </a:schemeClr>
                </a:solidFill>
              </a:rPr>
              <a:t>After Paul Galvin’s storage-battery business failed for the second time in 1928, he borrowed $750, bought back part of it and went into business again as Motorola.</a:t>
            </a:r>
          </a:p>
        </p:txBody>
      </p:sp>
      <p:sp>
        <p:nvSpPr>
          <p:cNvPr id="102403" name="Rectangle 4"/>
          <p:cNvSpPr>
            <a:spLocks noChangeArrowheads="1"/>
          </p:cNvSpPr>
          <p:nvPr/>
        </p:nvSpPr>
        <p:spPr bwMode="auto">
          <a:xfrm>
            <a:off x="3116263" y="3068638"/>
            <a:ext cx="7132637" cy="0"/>
          </a:xfrm>
          <a:prstGeom prst="rect">
            <a:avLst/>
          </a:prstGeom>
          <a:solidFill>
            <a:srgbClr val="0033FF"/>
          </a:solidFill>
          <a:ln w="12700">
            <a:noFill/>
            <a:miter lim="800000"/>
            <a:headEnd/>
            <a:tailEnd/>
          </a:ln>
        </p:spPr>
        <p:txBody>
          <a:bodyPr>
            <a:spAutoFit/>
          </a:bodyPr>
          <a:lstStyle/>
          <a:p>
            <a:endParaRPr lang="en-US">
              <a:latin typeface="Calibri" pitchFamily="34" charset="0"/>
            </a:endParaRPr>
          </a:p>
        </p:txBody>
      </p:sp>
      <p:pic>
        <p:nvPicPr>
          <p:cNvPr id="102404" name="Picture 6" descr="Motorola"/>
          <p:cNvPicPr>
            <a:picLocks noChangeAspect="1" noChangeArrowheads="1"/>
          </p:cNvPicPr>
          <p:nvPr/>
        </p:nvPicPr>
        <p:blipFill>
          <a:blip r:embed="rId3"/>
          <a:srcRect/>
          <a:stretch>
            <a:fillRect/>
          </a:stretch>
        </p:blipFill>
        <p:spPr bwMode="auto">
          <a:xfrm>
            <a:off x="6096000" y="5715000"/>
            <a:ext cx="2560638" cy="628650"/>
          </a:xfrm>
          <a:prstGeom prst="rect">
            <a:avLst/>
          </a:prstGeom>
          <a:noFill/>
          <a:ln w="9525">
            <a:noFill/>
            <a:miter lim="800000"/>
            <a:headEnd/>
            <a:tailEnd/>
          </a:ln>
        </p:spPr>
      </p:pic>
      <p:grpSp>
        <p:nvGrpSpPr>
          <p:cNvPr id="102405" name="Group 10"/>
          <p:cNvGrpSpPr>
            <a:grpSpLocks/>
          </p:cNvGrpSpPr>
          <p:nvPr/>
        </p:nvGrpSpPr>
        <p:grpSpPr bwMode="auto">
          <a:xfrm>
            <a:off x="1925638" y="2482850"/>
            <a:ext cx="5292725" cy="2241550"/>
            <a:chOff x="0" y="0"/>
            <a:chExt cx="3334" cy="1412"/>
          </a:xfrm>
        </p:grpSpPr>
        <p:sp>
          <p:nvSpPr>
            <p:cNvPr id="102406" name="Rectangle 7"/>
            <p:cNvSpPr>
              <a:spLocks noChangeArrowheads="1"/>
            </p:cNvSpPr>
            <p:nvPr/>
          </p:nvSpPr>
          <p:spPr bwMode="auto">
            <a:xfrm>
              <a:off x="0" y="0"/>
              <a:ext cx="3334" cy="0"/>
            </a:xfrm>
            <a:prstGeom prst="rect">
              <a:avLst/>
            </a:prstGeom>
            <a:noFill/>
            <a:ln w="12700">
              <a:noFill/>
              <a:miter lim="800000"/>
              <a:headEnd/>
              <a:tailEnd/>
            </a:ln>
          </p:spPr>
          <p:txBody>
            <a:bodyPr>
              <a:spAutoFit/>
            </a:bodyPr>
            <a:lstStyle/>
            <a:p>
              <a:endParaRPr lang="en-US">
                <a:latin typeface="Calibri" pitchFamily="34" charset="0"/>
              </a:endParaRPr>
            </a:p>
          </p:txBody>
        </p:sp>
        <p:sp>
          <p:nvSpPr>
            <p:cNvPr id="102407" name="Rectangle 8"/>
            <p:cNvSpPr>
              <a:spLocks noChangeArrowheads="1"/>
            </p:cNvSpPr>
            <p:nvPr/>
          </p:nvSpPr>
          <p:spPr bwMode="auto">
            <a:xfrm>
              <a:off x="0" y="0"/>
              <a:ext cx="3334" cy="1412"/>
            </a:xfrm>
            <a:prstGeom prst="rect">
              <a:avLst/>
            </a:prstGeom>
            <a:noFill/>
            <a:ln w="12700">
              <a:noFill/>
              <a:miter lim="800000"/>
              <a:headEnd/>
              <a:tailEnd/>
            </a:ln>
          </p:spPr>
          <p:txBody>
            <a:bodyPr/>
            <a:lstStyle/>
            <a:p>
              <a:pPr fontAlgn="t"/>
              <a:r>
                <a:rPr lang="en-US">
                  <a:latin typeface="Calibri" pitchFamily="34" charset="0"/>
                </a:rPr>
                <a:t>  </a:t>
              </a:r>
              <a:r>
                <a:rPr lang="en-US" sz="14100">
                  <a:latin typeface="Calibri" pitchFamily="34" charset="0"/>
                </a:rPr>
                <a:t> </a:t>
              </a:r>
              <a:r>
                <a:rPr lang="en-US">
                  <a:latin typeface="Calibri" pitchFamily="34" charset="0"/>
                </a:rPr>
                <a:t>                                   </a:t>
              </a:r>
            </a:p>
          </p:txBody>
        </p:sp>
      </p:grpSp>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381000" y="2857500"/>
            <a:ext cx="4191000" cy="1143000"/>
          </a:xfrm>
        </p:spPr>
        <p:txBody>
          <a:bodyPr>
            <a:normAutofit fontScale="90000"/>
          </a:bodyPr>
          <a:lstStyle/>
          <a:p>
            <a:pPr fontAlgn="auto">
              <a:spcAft>
                <a:spcPts val="0"/>
              </a:spcAft>
              <a:defRPr/>
            </a:pPr>
            <a:r>
              <a:rPr lang="en-US" dirty="0" smtClean="0">
                <a:solidFill>
                  <a:schemeClr val="accent6">
                    <a:lumMod val="75000"/>
                  </a:schemeClr>
                </a:solidFill>
              </a:rPr>
              <a:t>In his first year as a writer, O. Henry was sentenced to prison for embezzlement.</a:t>
            </a:r>
          </a:p>
        </p:txBody>
      </p:sp>
      <p:pic>
        <p:nvPicPr>
          <p:cNvPr id="103427" name="Picture 5" descr="S:\TERRY\zip\Other\Mistakes\Art\giftofmagi"/>
          <p:cNvPicPr>
            <a:picLocks noChangeAspect="1" noChangeArrowheads="1"/>
          </p:cNvPicPr>
          <p:nvPr/>
        </p:nvPicPr>
        <p:blipFill>
          <a:blip r:embed="rId3"/>
          <a:srcRect/>
          <a:stretch>
            <a:fillRect/>
          </a:stretch>
        </p:blipFill>
        <p:spPr bwMode="auto">
          <a:xfrm>
            <a:off x="4572000" y="714375"/>
            <a:ext cx="4321175" cy="54292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3200400" y="2819400"/>
            <a:ext cx="5257800" cy="1143000"/>
          </a:xfrm>
        </p:spPr>
        <p:txBody>
          <a:bodyPr>
            <a:normAutofit fontScale="90000"/>
          </a:bodyPr>
          <a:lstStyle/>
          <a:p>
            <a:pPr fontAlgn="auto">
              <a:spcAft>
                <a:spcPts val="0"/>
              </a:spcAft>
              <a:defRPr/>
            </a:pPr>
            <a:r>
              <a:rPr lang="en-US" dirty="0" smtClean="0">
                <a:solidFill>
                  <a:schemeClr val="accent6">
                    <a:lumMod val="75000"/>
                  </a:schemeClr>
                </a:solidFill>
              </a:rPr>
              <a:t>In 1765, repairman James Watt designed the world’s first steam engine in only </a:t>
            </a:r>
            <a:br>
              <a:rPr lang="en-US" dirty="0" smtClean="0">
                <a:solidFill>
                  <a:schemeClr val="accent6">
                    <a:lumMod val="75000"/>
                  </a:schemeClr>
                </a:solidFill>
              </a:rPr>
            </a:br>
            <a:r>
              <a:rPr lang="en-US" dirty="0" smtClean="0">
                <a:solidFill>
                  <a:schemeClr val="accent6">
                    <a:lumMod val="75000"/>
                  </a:schemeClr>
                </a:solidFill>
              </a:rPr>
              <a:t>two days,</a:t>
            </a:r>
            <a:br>
              <a:rPr lang="en-US" dirty="0" smtClean="0">
                <a:solidFill>
                  <a:schemeClr val="accent6">
                    <a:lumMod val="75000"/>
                  </a:schemeClr>
                </a:solidFill>
              </a:rPr>
            </a:br>
            <a:r>
              <a:rPr lang="en-US" dirty="0" smtClean="0">
                <a:solidFill>
                  <a:schemeClr val="accent6">
                    <a:lumMod val="75000"/>
                  </a:schemeClr>
                </a:solidFill>
              </a:rPr>
              <a:t/>
            </a:r>
            <a:br>
              <a:rPr lang="en-US" dirty="0" smtClean="0">
                <a:solidFill>
                  <a:schemeClr val="accent6">
                    <a:lumMod val="75000"/>
                  </a:schemeClr>
                </a:solidFill>
              </a:rPr>
            </a:br>
            <a:r>
              <a:rPr lang="en-US" dirty="0" smtClean="0">
                <a:solidFill>
                  <a:schemeClr val="accent6">
                    <a:lumMod val="75000"/>
                  </a:schemeClr>
                </a:solidFill>
              </a:rPr>
              <a:t>but it took him 10 years before he could produce the first working model.</a:t>
            </a:r>
          </a:p>
        </p:txBody>
      </p:sp>
      <p:pic>
        <p:nvPicPr>
          <p:cNvPr id="104451" name="Picture 4" descr="C:\Program Files\Microsoft Office\Clipart\photohm\j0145504.jpg"/>
          <p:cNvPicPr>
            <a:picLocks noChangeAspect="1" noChangeArrowheads="1"/>
          </p:cNvPicPr>
          <p:nvPr/>
        </p:nvPicPr>
        <p:blipFill>
          <a:blip r:embed="rId3"/>
          <a:srcRect/>
          <a:stretch>
            <a:fillRect/>
          </a:stretch>
        </p:blipFill>
        <p:spPr bwMode="auto">
          <a:xfrm>
            <a:off x="762000" y="838200"/>
            <a:ext cx="2359025" cy="3657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685800" y="4267200"/>
            <a:ext cx="7772400" cy="1143000"/>
          </a:xfrm>
        </p:spPr>
        <p:txBody>
          <a:bodyPr>
            <a:normAutofit fontScale="90000"/>
          </a:bodyPr>
          <a:lstStyle/>
          <a:p>
            <a:pPr fontAlgn="auto">
              <a:spcAft>
                <a:spcPts val="0"/>
              </a:spcAft>
              <a:defRPr/>
            </a:pPr>
            <a:r>
              <a:rPr lang="en-US" dirty="0" smtClean="0">
                <a:solidFill>
                  <a:schemeClr val="accent6">
                    <a:lumMod val="75000"/>
                  </a:schemeClr>
                </a:solidFill>
              </a:rPr>
              <a:t>In its first 28 attempts to send rockets into space, </a:t>
            </a:r>
            <a:br>
              <a:rPr lang="en-US" dirty="0" smtClean="0">
                <a:solidFill>
                  <a:schemeClr val="accent6">
                    <a:lumMod val="75000"/>
                  </a:schemeClr>
                </a:solidFill>
              </a:rPr>
            </a:br>
            <a:r>
              <a:rPr lang="en-US" dirty="0" smtClean="0">
                <a:solidFill>
                  <a:schemeClr val="accent6">
                    <a:lumMod val="75000"/>
                  </a:schemeClr>
                </a:solidFill>
              </a:rPr>
              <a:t>NASA had 20 failures.</a:t>
            </a:r>
          </a:p>
        </p:txBody>
      </p:sp>
      <p:pic>
        <p:nvPicPr>
          <p:cNvPr id="105475" name="Picture 4" descr="C:\Program Files\Microsoft Office\Clipart\photohm\j0144742.jpg"/>
          <p:cNvPicPr>
            <a:picLocks noChangeAspect="1" noChangeArrowheads="1"/>
          </p:cNvPicPr>
          <p:nvPr/>
        </p:nvPicPr>
        <p:blipFill>
          <a:blip r:embed="rId3"/>
          <a:srcRect/>
          <a:stretch>
            <a:fillRect/>
          </a:stretch>
        </p:blipFill>
        <p:spPr bwMode="auto">
          <a:xfrm>
            <a:off x="838200" y="838200"/>
            <a:ext cx="3657600" cy="2414588"/>
          </a:xfrm>
          <a:prstGeom prst="rect">
            <a:avLst/>
          </a:prstGeom>
          <a:noFill/>
          <a:ln w="9525">
            <a:noFill/>
            <a:miter lim="800000"/>
            <a:headEnd/>
            <a:tailEnd/>
          </a:ln>
        </p:spPr>
      </p:pic>
      <p:pic>
        <p:nvPicPr>
          <p:cNvPr id="105476" name="Picture 2" descr="http://upload.wikimedia.org/wikipedia/commons/2/25/Nasa-logo.gif"/>
          <p:cNvPicPr>
            <a:picLocks noChangeAspect="1" noChangeArrowheads="1"/>
          </p:cNvPicPr>
          <p:nvPr/>
        </p:nvPicPr>
        <p:blipFill>
          <a:blip r:embed="rId4"/>
          <a:srcRect/>
          <a:stretch>
            <a:fillRect/>
          </a:stretch>
        </p:blipFill>
        <p:spPr bwMode="auto">
          <a:xfrm>
            <a:off x="7848600" y="5715000"/>
            <a:ext cx="1019175" cy="8731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9000"/>
            <a:lum/>
          </a:blip>
          <a:srcRect/>
          <a:stretch>
            <a:fillRect t="-1000" b="-1000"/>
          </a:stretch>
        </a:blipFill>
        <a:effectLst/>
      </p:bgPr>
    </p:bg>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895350" y="342900"/>
            <a:ext cx="8324850" cy="1104900"/>
          </a:xfrm>
          <a:prstGeom prst="rect">
            <a:avLst/>
          </a:prstGeom>
          <a:noFill/>
          <a:ln w="9525">
            <a:noFill/>
            <a:miter lim="800000"/>
            <a:headEnd/>
            <a:tailEnd/>
          </a:ln>
          <a:effectLst>
            <a:outerShdw dist="35921" dir="2700000" algn="ctr" rotWithShape="0">
              <a:schemeClr val="bg2"/>
            </a:outerShdw>
          </a:effectLst>
        </p:spPr>
        <p:txBody>
          <a:bodyPr lIns="92075" tIns="46038" rIns="92075" bIns="46038" anchor="b"/>
          <a:lstStyle/>
          <a:p>
            <a:pPr fontAlgn="auto">
              <a:lnSpc>
                <a:spcPct val="80000"/>
              </a:lnSpc>
              <a:spcBef>
                <a:spcPts val="0"/>
              </a:spcBef>
              <a:spcAft>
                <a:spcPts val="0"/>
              </a:spcAft>
              <a:defRPr/>
            </a:pPr>
            <a:r>
              <a:rPr lang="en-US" sz="4400" b="1" dirty="0">
                <a:solidFill>
                  <a:schemeClr val="tx2"/>
                </a:solidFill>
                <a:latin typeface="Enchanted" pitchFamily="18" charset="0"/>
              </a:rPr>
              <a:t>Mistakes About Mistakes</a:t>
            </a:r>
          </a:p>
        </p:txBody>
      </p:sp>
      <p:sp>
        <p:nvSpPr>
          <p:cNvPr id="106499" name="Rectangle 3"/>
          <p:cNvSpPr>
            <a:spLocks noChangeArrowheads="1"/>
          </p:cNvSpPr>
          <p:nvPr/>
        </p:nvSpPr>
        <p:spPr bwMode="auto">
          <a:xfrm>
            <a:off x="1143000" y="1790700"/>
            <a:ext cx="7772400" cy="4381500"/>
          </a:xfrm>
          <a:prstGeom prst="rect">
            <a:avLst/>
          </a:prstGeom>
          <a:noFill/>
          <a:ln w="9525">
            <a:noFill/>
            <a:miter lim="800000"/>
            <a:headEnd/>
            <a:tailEnd/>
          </a:ln>
        </p:spPr>
        <p:txBody>
          <a:bodyPr lIns="92075" tIns="46038" rIns="92075" bIns="46038"/>
          <a:lstStyle/>
          <a:p>
            <a:pPr marL="342900" indent="-342900">
              <a:spcBef>
                <a:spcPct val="20000"/>
              </a:spcBef>
              <a:buClr>
                <a:schemeClr val="tx2"/>
              </a:buClr>
              <a:buSzPct val="90000"/>
              <a:buFont typeface="Wingdings" pitchFamily="2" charset="2"/>
              <a:buChar char="n"/>
            </a:pPr>
            <a:r>
              <a:rPr lang="en-US" sz="3200">
                <a:latin typeface="Enchanted" pitchFamily="18" charset="0"/>
              </a:rPr>
              <a:t>The more successful you are, the fewer mistakes you make (the older you get, the fewer you should make).</a:t>
            </a:r>
          </a:p>
          <a:p>
            <a:pPr marL="342900" indent="-342900">
              <a:spcBef>
                <a:spcPct val="20000"/>
              </a:spcBef>
              <a:buClr>
                <a:schemeClr val="tx2"/>
              </a:buClr>
              <a:buSzPct val="90000"/>
              <a:buFont typeface="Wingdings" pitchFamily="2" charset="2"/>
              <a:buChar char="n"/>
            </a:pPr>
            <a:r>
              <a:rPr lang="en-US" sz="3200">
                <a:latin typeface="Enchanted" pitchFamily="18" charset="0"/>
              </a:rPr>
              <a:t>Confusing mistakes with failure.</a:t>
            </a:r>
          </a:p>
          <a:p>
            <a:pPr marL="342900" indent="-342900">
              <a:spcBef>
                <a:spcPct val="20000"/>
              </a:spcBef>
              <a:buClr>
                <a:schemeClr val="tx2"/>
              </a:buClr>
              <a:buSzPct val="90000"/>
              <a:buFont typeface="Wingdings" pitchFamily="2" charset="2"/>
              <a:buChar char="n"/>
            </a:pPr>
            <a:r>
              <a:rPr lang="en-US" sz="3200">
                <a:latin typeface="Enchanted" pitchFamily="18" charset="0"/>
              </a:rPr>
              <a:t>Believing other people have it easier.</a:t>
            </a:r>
          </a:p>
          <a:p>
            <a:pPr marL="342900" indent="-342900">
              <a:spcBef>
                <a:spcPct val="20000"/>
              </a:spcBef>
              <a:buClr>
                <a:schemeClr val="tx2"/>
              </a:buClr>
              <a:buSzPct val="90000"/>
              <a:buFont typeface="Wingdings" pitchFamily="2" charset="2"/>
              <a:buChar char="n"/>
            </a:pPr>
            <a:r>
              <a:rPr lang="en-US" sz="3200">
                <a:latin typeface="Enchanted" pitchFamily="18" charset="0"/>
              </a:rPr>
              <a:t>Mistakes have to be painful.</a:t>
            </a:r>
          </a:p>
        </p:txBody>
      </p:sp>
    </p:spTree>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843" name="Rectangle 3"/>
          <p:cNvSpPr>
            <a:spLocks noGrp="1" noChangeArrowheads="1"/>
          </p:cNvSpPr>
          <p:nvPr>
            <p:ph idx="1"/>
          </p:nvPr>
        </p:nvSpPr>
        <p:spPr>
          <a:xfrm>
            <a:off x="228600" y="76200"/>
            <a:ext cx="8610600" cy="5105400"/>
          </a:xfrm>
        </p:spPr>
        <p:txBody>
          <a:bodyPr/>
          <a:lstStyle/>
          <a:p>
            <a:pPr fontAlgn="auto">
              <a:spcAft>
                <a:spcPts val="0"/>
              </a:spcAft>
              <a:buFont typeface="Wingdings" pitchFamily="2" charset="2"/>
              <a:buNone/>
              <a:defRPr/>
            </a:pPr>
            <a:r>
              <a:rPr lang="en-US" dirty="0" smtClean="0"/>
              <a:t>	“I feel that seeing a really great performance on the stage is one of the most wonderful experiences you can have.  And while there is lots of good work about, those nights when you are present at something extraordinary are very rare; one can remember them on one hand.  It’s a very elusive thing to achieve.</a:t>
            </a:r>
          </a:p>
          <a:p>
            <a:pPr algn="r" fontAlgn="auto">
              <a:spcAft>
                <a:spcPts val="0"/>
              </a:spcAft>
              <a:buFont typeface="Wingdings" pitchFamily="2" charset="2"/>
              <a:buNone/>
              <a:defRPr/>
            </a:pPr>
            <a:r>
              <a:rPr lang="en-US" sz="2400" dirty="0" smtClean="0"/>
              <a:t>Lynn Redgrave</a:t>
            </a:r>
          </a:p>
        </p:txBody>
      </p:sp>
    </p:spTree>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5000" b="-25000"/>
          </a:stretch>
        </a:blip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ctrTitle"/>
          </p:nvPr>
        </p:nvSpPr>
        <p:spPr/>
        <p:txBody>
          <a:bodyPr/>
          <a:lstStyle/>
          <a:p>
            <a:pPr fontAlgn="auto">
              <a:spcAft>
                <a:spcPts val="0"/>
              </a:spcAft>
              <a:defRPr/>
            </a:pPr>
            <a:r>
              <a:rPr lang="en-US" dirty="0" smtClean="0"/>
              <a:t>“A good writer always works at the impossible.”</a:t>
            </a:r>
          </a:p>
        </p:txBody>
      </p:sp>
      <p:sp>
        <p:nvSpPr>
          <p:cNvPr id="41987" name="Rectangle 3"/>
          <p:cNvSpPr>
            <a:spLocks noGrp="1" noChangeArrowheads="1"/>
          </p:cNvSpPr>
          <p:nvPr>
            <p:ph type="subTitle" idx="1"/>
          </p:nvPr>
        </p:nvSpPr>
        <p:spPr>
          <a:xfrm>
            <a:off x="2514600" y="4114800"/>
            <a:ext cx="6400800" cy="1752600"/>
          </a:xfrm>
        </p:spPr>
        <p:txBody>
          <a:bodyPr/>
          <a:lstStyle/>
          <a:p>
            <a:pPr algn="r" fontAlgn="auto">
              <a:spcAft>
                <a:spcPts val="0"/>
              </a:spcAft>
              <a:buFont typeface="Arial" pitchFamily="34" charset="0"/>
              <a:buNone/>
              <a:defRPr/>
            </a:pPr>
            <a:r>
              <a:rPr lang="en-US" sz="2400" dirty="0" smtClean="0"/>
              <a:t>John Steinbeck</a:t>
            </a:r>
          </a:p>
        </p:txBody>
      </p:sp>
    </p:spTree>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pPr algn="r" fontAlgn="auto">
              <a:spcAft>
                <a:spcPts val="0"/>
              </a:spcAft>
              <a:buFont typeface="Wingdings" pitchFamily="2" charset="2"/>
              <a:buNone/>
              <a:defRPr/>
            </a:pPr>
            <a:r>
              <a:rPr lang="en-US" dirty="0" smtClean="0"/>
              <a:t>“The greatest single achievement of science in this most scientifically productive of centuries is the decision that we are profoundly ignorant.”</a:t>
            </a:r>
          </a:p>
          <a:p>
            <a:pPr algn="r" fontAlgn="auto">
              <a:spcAft>
                <a:spcPts val="0"/>
              </a:spcAft>
              <a:buFont typeface="Wingdings" pitchFamily="2" charset="2"/>
              <a:buNone/>
              <a:defRPr/>
            </a:pPr>
            <a:endParaRPr lang="en-US" dirty="0" smtClean="0"/>
          </a:p>
          <a:p>
            <a:pPr algn="r" fontAlgn="auto">
              <a:spcAft>
                <a:spcPts val="0"/>
              </a:spcAft>
              <a:buFont typeface="Wingdings" pitchFamily="2" charset="2"/>
              <a:buNone/>
              <a:defRPr/>
            </a:pPr>
            <a:r>
              <a:rPr lang="en-US" sz="2400" dirty="0" smtClean="0"/>
              <a:t>Lewis Thomas</a:t>
            </a:r>
          </a:p>
        </p:txBody>
      </p:sp>
    </p:spTree>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590550" y="266700"/>
            <a:ext cx="8324850" cy="1104900"/>
          </a:xfrm>
          <a:prstGeom prst="rect">
            <a:avLst/>
          </a:prstGeom>
          <a:noFill/>
          <a:ln w="9525">
            <a:noFill/>
            <a:miter lim="800000"/>
            <a:headEnd/>
            <a:tailEnd/>
          </a:ln>
          <a:effectLst>
            <a:outerShdw dist="35921" dir="2700000" algn="ctr" rotWithShape="0">
              <a:schemeClr val="bg2"/>
            </a:outerShdw>
          </a:effectLst>
        </p:spPr>
        <p:txBody>
          <a:bodyPr lIns="92075" tIns="46038" rIns="92075" bIns="46038" anchor="b"/>
          <a:lstStyle/>
          <a:p>
            <a:pPr fontAlgn="auto">
              <a:lnSpc>
                <a:spcPct val="80000"/>
              </a:lnSpc>
              <a:spcBef>
                <a:spcPts val="0"/>
              </a:spcBef>
              <a:spcAft>
                <a:spcPts val="0"/>
              </a:spcAft>
              <a:defRPr/>
            </a:pPr>
            <a:r>
              <a:rPr lang="en-US" sz="4400" b="1" dirty="0">
                <a:solidFill>
                  <a:schemeClr val="tx2"/>
                </a:solidFill>
                <a:latin typeface="Enchanted" pitchFamily="18" charset="0"/>
              </a:rPr>
              <a:t>Mistakes About Mistakes</a:t>
            </a:r>
          </a:p>
        </p:txBody>
      </p:sp>
      <p:sp>
        <p:nvSpPr>
          <p:cNvPr id="110595" name="Rectangle 3"/>
          <p:cNvSpPr>
            <a:spLocks noChangeArrowheads="1"/>
          </p:cNvSpPr>
          <p:nvPr/>
        </p:nvSpPr>
        <p:spPr bwMode="auto">
          <a:xfrm>
            <a:off x="1143000" y="1790700"/>
            <a:ext cx="7772400" cy="4381500"/>
          </a:xfrm>
          <a:prstGeom prst="rect">
            <a:avLst/>
          </a:prstGeom>
          <a:noFill/>
          <a:ln w="9525">
            <a:noFill/>
            <a:miter lim="800000"/>
            <a:headEnd/>
            <a:tailEnd/>
          </a:ln>
        </p:spPr>
        <p:txBody>
          <a:bodyPr lIns="92075" tIns="46038" rIns="92075" bIns="46038"/>
          <a:lstStyle/>
          <a:p>
            <a:pPr marL="342900" indent="-342900">
              <a:spcBef>
                <a:spcPct val="20000"/>
              </a:spcBef>
              <a:buClr>
                <a:schemeClr val="tx2"/>
              </a:buClr>
              <a:buSzPct val="90000"/>
              <a:buFont typeface="Wingdings" pitchFamily="2" charset="2"/>
              <a:buChar char="n"/>
            </a:pPr>
            <a:r>
              <a:rPr lang="en-US" sz="3200">
                <a:latin typeface="Enchanted" pitchFamily="18" charset="0"/>
              </a:rPr>
              <a:t>The more successful you are, the fewer mistakes you make (the older you get, the fewer you should make).</a:t>
            </a:r>
          </a:p>
          <a:p>
            <a:pPr marL="342900" indent="-342900">
              <a:spcBef>
                <a:spcPct val="20000"/>
              </a:spcBef>
              <a:buClr>
                <a:schemeClr val="tx2"/>
              </a:buClr>
              <a:buSzPct val="90000"/>
              <a:buFont typeface="Wingdings" pitchFamily="2" charset="2"/>
              <a:buChar char="n"/>
            </a:pPr>
            <a:r>
              <a:rPr lang="en-US" sz="3200">
                <a:latin typeface="Enchanted" pitchFamily="18" charset="0"/>
              </a:rPr>
              <a:t>Confusing mistakes with failure.</a:t>
            </a:r>
          </a:p>
          <a:p>
            <a:pPr marL="342900" indent="-342900">
              <a:spcBef>
                <a:spcPct val="20000"/>
              </a:spcBef>
              <a:buClr>
                <a:schemeClr val="tx2"/>
              </a:buClr>
              <a:buSzPct val="90000"/>
              <a:buFont typeface="Wingdings" pitchFamily="2" charset="2"/>
              <a:buChar char="n"/>
            </a:pPr>
            <a:r>
              <a:rPr lang="en-US" sz="3200">
                <a:latin typeface="Enchanted" pitchFamily="18" charset="0"/>
              </a:rPr>
              <a:t>Believing other people have it easier.</a:t>
            </a:r>
          </a:p>
          <a:p>
            <a:pPr marL="342900" indent="-342900">
              <a:spcBef>
                <a:spcPct val="20000"/>
              </a:spcBef>
              <a:buClr>
                <a:schemeClr val="tx2"/>
              </a:buClr>
              <a:buSzPct val="90000"/>
              <a:buFont typeface="Wingdings" pitchFamily="2" charset="2"/>
              <a:buChar char="n"/>
            </a:pPr>
            <a:r>
              <a:rPr lang="en-US" sz="3200">
                <a:latin typeface="Enchanted" pitchFamily="18" charset="0"/>
              </a:rPr>
              <a:t>Mistakes have to be painful.</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3000" r="-2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Passion Exercise</a:t>
            </a:r>
            <a:endParaRPr lang="en-US" dirty="0"/>
          </a:p>
        </p:txBody>
      </p:sp>
      <p:sp>
        <p:nvSpPr>
          <p:cNvPr id="3" name="Content Placeholder 2"/>
          <p:cNvSpPr>
            <a:spLocks noGrp="1"/>
          </p:cNvSpPr>
          <p:nvPr>
            <p:ph idx="1"/>
          </p:nvPr>
        </p:nvSpPr>
        <p:spPr/>
        <p:txBody>
          <a:bodyPr/>
          <a:lstStyle/>
          <a:p>
            <a:pPr fontAlgn="auto">
              <a:spcAft>
                <a:spcPts val="0"/>
              </a:spcAft>
              <a:defRPr/>
            </a:pPr>
            <a:r>
              <a:rPr lang="en-US" dirty="0" smtClean="0"/>
              <a:t>Do you consider this person “passionate?”</a:t>
            </a:r>
          </a:p>
          <a:p>
            <a:pPr fontAlgn="auto">
              <a:spcAft>
                <a:spcPts val="0"/>
              </a:spcAft>
              <a:defRPr/>
            </a:pPr>
            <a:r>
              <a:rPr lang="en-US" dirty="0" smtClean="0"/>
              <a:t>If yes, what skills do you sense in this person that result in them being passionate?</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cstate="print">
            <a:alphaModFix amt="58000"/>
            <a:lum/>
          </a:blip>
          <a:srcRect/>
          <a:stretch>
            <a:fillRect l="-25000" r="-25000"/>
          </a:stretch>
        </a:blip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l" fontAlgn="auto">
              <a:lnSpc>
                <a:spcPct val="80000"/>
              </a:lnSpc>
              <a:spcAft>
                <a:spcPts val="0"/>
              </a:spcAft>
              <a:defRPr/>
            </a:pPr>
            <a:r>
              <a:rPr lang="en-US" dirty="0">
                <a:solidFill>
                  <a:schemeClr val="tx2"/>
                </a:solidFill>
                <a:ea typeface="+mn-ea"/>
                <a:cs typeface="+mn-cs"/>
              </a:rPr>
              <a:t>Types Of Mistakes</a:t>
            </a:r>
          </a:p>
        </p:txBody>
      </p:sp>
      <p:sp>
        <p:nvSpPr>
          <p:cNvPr id="39939" name="Rectangle 3"/>
          <p:cNvSpPr>
            <a:spLocks noGrp="1" noChangeArrowheads="1"/>
          </p:cNvSpPr>
          <p:nvPr>
            <p:ph idx="1"/>
          </p:nvPr>
        </p:nvSpPr>
        <p:spPr/>
        <p:txBody>
          <a:bodyPr/>
          <a:lstStyle/>
          <a:p>
            <a:pPr fontAlgn="auto">
              <a:spcAft>
                <a:spcPts val="0"/>
              </a:spcAft>
              <a:buSzPct val="70000"/>
              <a:defRPr/>
            </a:pPr>
            <a:r>
              <a:rPr lang="en-US" sz="4400" dirty="0" smtClean="0">
                <a:solidFill>
                  <a:schemeClr val="tx1"/>
                </a:solidFill>
              </a:rPr>
              <a:t>Goal</a:t>
            </a:r>
          </a:p>
          <a:p>
            <a:pPr fontAlgn="auto">
              <a:spcAft>
                <a:spcPts val="0"/>
              </a:spcAft>
              <a:buSzPct val="70000"/>
              <a:defRPr/>
            </a:pPr>
            <a:r>
              <a:rPr lang="en-US" sz="4400" dirty="0" smtClean="0">
                <a:solidFill>
                  <a:schemeClr val="tx1"/>
                </a:solidFill>
              </a:rPr>
              <a:t>Soul</a:t>
            </a:r>
          </a:p>
          <a:p>
            <a:pPr lvl="1" fontAlgn="auto">
              <a:spcAft>
                <a:spcPts val="0"/>
              </a:spcAft>
              <a:defRPr/>
            </a:pPr>
            <a:r>
              <a:rPr lang="en-US" sz="3200" dirty="0" smtClean="0">
                <a:solidFill>
                  <a:schemeClr val="tx1"/>
                </a:solidFill>
              </a:rPr>
              <a:t>Immune system</a:t>
            </a:r>
          </a:p>
          <a:p>
            <a:pPr lvl="1" fontAlgn="auto">
              <a:spcAft>
                <a:spcPts val="0"/>
              </a:spcAft>
              <a:defRPr/>
            </a:pPr>
            <a:r>
              <a:rPr lang="en-US" sz="3200" dirty="0" smtClean="0">
                <a:solidFill>
                  <a:schemeClr val="tx1"/>
                </a:solidFill>
              </a:rPr>
              <a:t>Emotional freedom vs. blocks</a:t>
            </a:r>
          </a:p>
          <a:p>
            <a:pPr lvl="1" fontAlgn="auto">
              <a:spcAft>
                <a:spcPts val="0"/>
              </a:spcAft>
              <a:defRPr/>
            </a:pPr>
            <a:r>
              <a:rPr lang="en-US" sz="3200" dirty="0" smtClean="0">
                <a:solidFill>
                  <a:schemeClr val="tx1"/>
                </a:solidFill>
              </a:rPr>
              <a:t>Tabernacle Choir</a:t>
            </a:r>
          </a:p>
          <a:p>
            <a:pPr lvl="1" fontAlgn="auto">
              <a:spcAft>
                <a:spcPts val="0"/>
              </a:spcAft>
              <a:defRPr/>
            </a:pPr>
            <a:r>
              <a:rPr lang="en-US" sz="3200" dirty="0" smtClean="0">
                <a:solidFill>
                  <a:schemeClr val="tx1"/>
                </a:solidFill>
              </a:rPr>
              <a:t>Knowing one’s special gifts</a:t>
            </a:r>
          </a:p>
          <a:p>
            <a:pPr fontAlgn="auto">
              <a:spcAft>
                <a:spcPts val="0"/>
              </a:spcAft>
              <a:defRPr/>
            </a:pPr>
            <a:endParaRPr lang="en-US" dirty="0" smtClean="0">
              <a:solidFill>
                <a:schemeClr val="tx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939">
                                            <p:txEl>
                                              <p:pRg st="1" end="1"/>
                                            </p:txEl>
                                          </p:spTgt>
                                        </p:tgtEl>
                                        <p:attrNameLst>
                                          <p:attrName>style.visibility</p:attrName>
                                        </p:attrNameLst>
                                      </p:cBhvr>
                                      <p:to>
                                        <p:strVal val="visible"/>
                                      </p:to>
                                    </p:set>
                                    <p:anim calcmode="lin" valueType="num">
                                      <p:cBhvr additive="base">
                                        <p:cTn id="13" dur="500" fill="hold"/>
                                        <p:tgtEl>
                                          <p:spTgt spid="3993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9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939">
                                            <p:txEl>
                                              <p:pRg st="2" end="2"/>
                                            </p:txEl>
                                          </p:spTgt>
                                        </p:tgtEl>
                                        <p:attrNameLst>
                                          <p:attrName>style.visibility</p:attrName>
                                        </p:attrNameLst>
                                      </p:cBhvr>
                                      <p:to>
                                        <p:strVal val="visible"/>
                                      </p:to>
                                    </p:set>
                                    <p:anim calcmode="lin" valueType="num">
                                      <p:cBhvr additive="base">
                                        <p:cTn id="19" dur="500" fill="hold"/>
                                        <p:tgtEl>
                                          <p:spTgt spid="3993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993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939">
                                            <p:txEl>
                                              <p:pRg st="3" end="3"/>
                                            </p:txEl>
                                          </p:spTgt>
                                        </p:tgtEl>
                                        <p:attrNameLst>
                                          <p:attrName>style.visibility</p:attrName>
                                        </p:attrNameLst>
                                      </p:cBhvr>
                                      <p:to>
                                        <p:strVal val="visible"/>
                                      </p:to>
                                    </p:set>
                                    <p:anim calcmode="lin" valueType="num">
                                      <p:cBhvr additive="base">
                                        <p:cTn id="25" dur="500" fill="hold"/>
                                        <p:tgtEl>
                                          <p:spTgt spid="3993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993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9939">
                                            <p:txEl>
                                              <p:pRg st="4" end="4"/>
                                            </p:txEl>
                                          </p:spTgt>
                                        </p:tgtEl>
                                        <p:attrNameLst>
                                          <p:attrName>style.visibility</p:attrName>
                                        </p:attrNameLst>
                                      </p:cBhvr>
                                      <p:to>
                                        <p:strVal val="visible"/>
                                      </p:to>
                                    </p:set>
                                    <p:anim calcmode="lin" valueType="num">
                                      <p:cBhvr additive="base">
                                        <p:cTn id="31" dur="500" fill="hold"/>
                                        <p:tgtEl>
                                          <p:spTgt spid="3993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993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9939">
                                            <p:txEl>
                                              <p:pRg st="5" end="5"/>
                                            </p:txEl>
                                          </p:spTgt>
                                        </p:tgtEl>
                                        <p:attrNameLst>
                                          <p:attrName>style.visibility</p:attrName>
                                        </p:attrNameLst>
                                      </p:cBhvr>
                                      <p:to>
                                        <p:strVal val="visible"/>
                                      </p:to>
                                    </p:set>
                                    <p:anim calcmode="lin" valueType="num">
                                      <p:cBhvr additive="base">
                                        <p:cTn id="37" dur="500" fill="hold"/>
                                        <p:tgtEl>
                                          <p:spTgt spid="39939">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993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bldLvl="5"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2000"/>
            <a:lum/>
          </a:blip>
          <a:srcRect/>
          <a:stretch>
            <a:fillRect l="-2000" r="-2000"/>
          </a:stretch>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ctrTitle"/>
          </p:nvPr>
        </p:nvSpPr>
        <p:spPr>
          <a:xfrm>
            <a:off x="685800" y="2057400"/>
            <a:ext cx="7772400" cy="1143000"/>
          </a:xfrm>
        </p:spPr>
        <p:txBody>
          <a:bodyPr>
            <a:normAutofit fontScale="90000"/>
          </a:bodyPr>
          <a:lstStyle/>
          <a:p>
            <a:pPr algn="r" fontAlgn="auto">
              <a:spcAft>
                <a:spcPts val="0"/>
              </a:spcAft>
              <a:defRPr/>
            </a:pPr>
            <a:r>
              <a:rPr lang="en-US" dirty="0" smtClean="0">
                <a:solidFill>
                  <a:schemeClr val="tx1"/>
                </a:solidFill>
              </a:rPr>
              <a:t>What really plays the dickens with us is something in ourselves.  Something that makes us go on …the same sort of fool things…, however many chances we get.</a:t>
            </a:r>
            <a:br>
              <a:rPr lang="en-US" dirty="0" smtClean="0">
                <a:solidFill>
                  <a:schemeClr val="tx1"/>
                </a:solidFill>
              </a:rPr>
            </a:br>
            <a:r>
              <a:rPr lang="en-US" dirty="0" smtClean="0">
                <a:solidFill>
                  <a:schemeClr val="tx1"/>
                </a:solidFill>
              </a:rPr>
              <a:t/>
            </a:r>
            <a:br>
              <a:rPr lang="en-US" dirty="0" smtClean="0">
                <a:solidFill>
                  <a:schemeClr val="tx1"/>
                </a:solidFill>
              </a:rPr>
            </a:br>
            <a:r>
              <a:rPr lang="en-US" sz="2400" dirty="0" smtClean="0">
                <a:solidFill>
                  <a:schemeClr val="tx1"/>
                </a:solidFill>
              </a:rPr>
              <a:t>J.M. Barrie, </a:t>
            </a:r>
            <a:r>
              <a:rPr lang="en-US" sz="2400" i="1" dirty="0" smtClean="0">
                <a:solidFill>
                  <a:schemeClr val="tx1"/>
                </a:solidFill>
              </a:rPr>
              <a:t>Dear Brutus</a:t>
            </a:r>
          </a:p>
        </p:txBody>
      </p:sp>
    </p:spTree>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4000"/>
            <a:lum/>
          </a:blip>
          <a:srcRect/>
          <a:stretch>
            <a:fillRect l="-23000" r="-23000"/>
          </a:stretch>
        </a:blipFill>
        <a:effectLst/>
      </p:bgPr>
    </p:bg>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285750" y="304800"/>
            <a:ext cx="8324850" cy="1104900"/>
          </a:xfrm>
          <a:prstGeom prst="rect">
            <a:avLst/>
          </a:prstGeom>
          <a:noFill/>
          <a:ln w="9525">
            <a:noFill/>
            <a:miter lim="800000"/>
            <a:headEnd/>
            <a:tailEnd/>
          </a:ln>
          <a:effectLst>
            <a:outerShdw dist="35921" dir="2700000" algn="ctr" rotWithShape="0">
              <a:schemeClr val="bg2"/>
            </a:outerShdw>
          </a:effectLst>
        </p:spPr>
        <p:txBody>
          <a:bodyPr lIns="92075" tIns="46038" rIns="92075" bIns="46038" anchor="b"/>
          <a:lstStyle/>
          <a:p>
            <a:pPr fontAlgn="auto">
              <a:lnSpc>
                <a:spcPct val="80000"/>
              </a:lnSpc>
              <a:spcBef>
                <a:spcPts val="0"/>
              </a:spcBef>
              <a:spcAft>
                <a:spcPts val="0"/>
              </a:spcAft>
              <a:defRPr/>
            </a:pPr>
            <a:r>
              <a:rPr lang="en-US" sz="4400" b="1" dirty="0">
                <a:solidFill>
                  <a:schemeClr val="tx2"/>
                </a:solidFill>
                <a:effectLst>
                  <a:outerShdw blurRad="38100" dist="38100" dir="2700000" algn="tl">
                    <a:srgbClr val="000000">
                      <a:alpha val="43137"/>
                    </a:srgbClr>
                  </a:outerShdw>
                </a:effectLst>
                <a:latin typeface="Enchanted" pitchFamily="18" charset="0"/>
              </a:rPr>
              <a:t>Types Of Mistakes</a:t>
            </a:r>
          </a:p>
        </p:txBody>
      </p:sp>
      <p:sp>
        <p:nvSpPr>
          <p:cNvPr id="50179" name="Rectangle 3"/>
          <p:cNvSpPr>
            <a:spLocks noChangeArrowheads="1"/>
          </p:cNvSpPr>
          <p:nvPr/>
        </p:nvSpPr>
        <p:spPr bwMode="auto">
          <a:xfrm>
            <a:off x="685800" y="1752600"/>
            <a:ext cx="7772400" cy="4381500"/>
          </a:xfrm>
          <a:prstGeom prst="rect">
            <a:avLst/>
          </a:prstGeom>
          <a:noFill/>
          <a:ln w="9525">
            <a:noFill/>
            <a:miter lim="800000"/>
            <a:headEnd/>
            <a:tailEnd/>
          </a:ln>
        </p:spPr>
        <p:txBody>
          <a:bodyPr lIns="92075" tIns="46038" rIns="92075" bIns="46038"/>
          <a:lstStyle/>
          <a:p>
            <a:pPr marL="342900" indent="-342900" fontAlgn="auto">
              <a:spcBef>
                <a:spcPct val="20000"/>
              </a:spcBef>
              <a:spcAft>
                <a:spcPts val="0"/>
              </a:spcAft>
              <a:buClr>
                <a:schemeClr val="tx2"/>
              </a:buClr>
              <a:buSzPct val="80000"/>
              <a:buFont typeface="Wingdings" pitchFamily="2" charset="2"/>
              <a:buChar char="n"/>
              <a:defRPr/>
            </a:pPr>
            <a:r>
              <a:rPr lang="en-US" sz="4800" dirty="0">
                <a:effectLst>
                  <a:outerShdw blurRad="38100" dist="38100" dir="2700000" algn="tl">
                    <a:srgbClr val="000000">
                      <a:alpha val="43137"/>
                    </a:srgbClr>
                  </a:outerShdw>
                </a:effectLst>
                <a:latin typeface="Enchanted" pitchFamily="18" charset="0"/>
              </a:rPr>
              <a:t>Goal</a:t>
            </a:r>
          </a:p>
          <a:p>
            <a:pPr marL="342900" indent="-342900" fontAlgn="auto">
              <a:spcBef>
                <a:spcPct val="20000"/>
              </a:spcBef>
              <a:spcAft>
                <a:spcPts val="0"/>
              </a:spcAft>
              <a:buClr>
                <a:schemeClr val="tx2"/>
              </a:buClr>
              <a:buSzPct val="80000"/>
              <a:buFont typeface="Wingdings" pitchFamily="2" charset="2"/>
              <a:buChar char="n"/>
              <a:defRPr/>
            </a:pPr>
            <a:r>
              <a:rPr lang="en-US" sz="4800" dirty="0">
                <a:effectLst>
                  <a:outerShdw blurRad="38100" dist="38100" dir="2700000" algn="tl">
                    <a:srgbClr val="000000">
                      <a:alpha val="43137"/>
                    </a:srgbClr>
                  </a:outerShdw>
                </a:effectLst>
                <a:latin typeface="Enchanted" pitchFamily="18" charset="0"/>
              </a:rPr>
              <a:t>Soul</a:t>
            </a:r>
          </a:p>
          <a:p>
            <a:pPr marL="342900" indent="-342900" fontAlgn="auto">
              <a:spcBef>
                <a:spcPct val="20000"/>
              </a:spcBef>
              <a:spcAft>
                <a:spcPts val="0"/>
              </a:spcAft>
              <a:buClr>
                <a:schemeClr val="tx2"/>
              </a:buClr>
              <a:buSzPct val="80000"/>
              <a:buFont typeface="Wingdings" pitchFamily="2" charset="2"/>
              <a:buChar char="n"/>
              <a:defRPr/>
            </a:pPr>
            <a:r>
              <a:rPr lang="en-US" sz="4800" dirty="0">
                <a:effectLst>
                  <a:outerShdw blurRad="38100" dist="38100" dir="2700000" algn="tl">
                    <a:srgbClr val="000000">
                      <a:alpha val="43137"/>
                    </a:srgbClr>
                  </a:outerShdw>
                </a:effectLst>
                <a:latin typeface="Enchanted" pitchFamily="18" charset="0"/>
              </a:rPr>
              <a:t>Hole</a:t>
            </a:r>
          </a:p>
          <a:p>
            <a:pPr marL="342900" indent="-342900" fontAlgn="auto">
              <a:spcBef>
                <a:spcPct val="20000"/>
              </a:spcBef>
              <a:spcAft>
                <a:spcPts val="0"/>
              </a:spcAft>
              <a:buClr>
                <a:schemeClr val="tx2"/>
              </a:buClr>
              <a:buSzPct val="90000"/>
              <a:buFont typeface="Wingdings" pitchFamily="2" charset="2"/>
              <a:buChar char="n"/>
              <a:defRPr/>
            </a:pPr>
            <a:endParaRPr lang="en-US" sz="4800" dirty="0">
              <a:solidFill>
                <a:schemeClr val="bg1"/>
              </a:solidFill>
              <a:effectLst>
                <a:outerShdw blurRad="38100" dist="38100" dir="2700000" algn="tl">
                  <a:srgbClr val="000000">
                    <a:alpha val="43137"/>
                  </a:srgbClr>
                </a:outerShdw>
              </a:effectLst>
              <a:latin typeface="Enchanted" pitchFamily="18" charset="0"/>
            </a:endParaRPr>
          </a:p>
        </p:txBody>
      </p:sp>
    </p:spTree>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3011" name="Rectangle 3"/>
          <p:cNvSpPr>
            <a:spLocks noGrp="1" noChangeArrowheads="1"/>
          </p:cNvSpPr>
          <p:nvPr>
            <p:ph idx="1"/>
          </p:nvPr>
        </p:nvSpPr>
        <p:spPr>
          <a:xfrm>
            <a:off x="914400" y="533400"/>
            <a:ext cx="7772400" cy="4381500"/>
          </a:xfrm>
        </p:spPr>
        <p:txBody>
          <a:bodyPr>
            <a:noAutofit/>
          </a:bodyPr>
          <a:lstStyle/>
          <a:p>
            <a:pPr marL="0" indent="0" fontAlgn="auto">
              <a:lnSpc>
                <a:spcPct val="90000"/>
              </a:lnSpc>
              <a:spcAft>
                <a:spcPts val="0"/>
              </a:spcAft>
              <a:buFont typeface="Wingdings" pitchFamily="2" charset="2"/>
              <a:buNone/>
              <a:defRPr/>
            </a:pPr>
            <a:r>
              <a:rPr lang="en-US" sz="2400" dirty="0" smtClean="0"/>
              <a:t>“Even if one never made a mistake and never lost something wonderful, one is inevitably limited.  Human beings cannot simultaneously take both roads in that yellow wood.  Or as Anne Morrow Lindbergh wrote, fashioning a different metaphor.  “One cannot collect all the beautiful shells on the beach.”  Those who recognize themselves as historically constituted beings will inevitably experience some regret - for a past that was unlovely, for a self that was stillborn, or never conceived, for some of the beautiful shells that had to be left behind on the shore.  Much as it takes a lot of work to keep a beach ball submerged in a lake, attempting forcibly to submerge regret drains the individual of energy for other things.  The route to a vigorous sense of integrity -- and more important, to an actual sense of integrity --  lies partly in fully experiencing regret.”</a:t>
            </a:r>
          </a:p>
          <a:p>
            <a:pPr marL="0" indent="0" algn="r" fontAlgn="auto">
              <a:lnSpc>
                <a:spcPct val="90000"/>
              </a:lnSpc>
              <a:spcAft>
                <a:spcPts val="0"/>
              </a:spcAft>
              <a:buFont typeface="Wingdings" pitchFamily="2" charset="2"/>
              <a:buNone/>
              <a:defRPr/>
            </a:pPr>
            <a:r>
              <a:rPr lang="en-US" sz="2400" dirty="0" smtClean="0"/>
              <a:t>Janet Landman</a:t>
            </a:r>
          </a:p>
        </p:txBody>
      </p:sp>
    </p:spTree>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4000"/>
            <a:lum/>
          </a:blip>
          <a:srcRect/>
          <a:stretch>
            <a:fillRect l="-11000" r="-11000"/>
          </a:stretch>
        </a:blip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762000" y="4267200"/>
            <a:ext cx="7772400" cy="1143000"/>
          </a:xfrm>
        </p:spPr>
        <p:txBody>
          <a:bodyPr>
            <a:noAutofit/>
          </a:bodyPr>
          <a:lstStyle/>
          <a:p>
            <a:pPr fontAlgn="auto">
              <a:lnSpc>
                <a:spcPct val="80000"/>
              </a:lnSpc>
              <a:spcAft>
                <a:spcPts val="0"/>
              </a:spcAft>
              <a:defRPr/>
            </a:pPr>
            <a:r>
              <a:rPr lang="en-US" sz="6000" dirty="0">
                <a:ea typeface="+mn-ea"/>
                <a:cs typeface="+mn-cs"/>
              </a:rPr>
              <a:t>Pathways From</a:t>
            </a:r>
            <a:br>
              <a:rPr lang="en-US" sz="6000" dirty="0">
                <a:ea typeface="+mn-ea"/>
                <a:cs typeface="+mn-cs"/>
              </a:rPr>
            </a:br>
            <a:r>
              <a:rPr lang="en-US" sz="6000" dirty="0">
                <a:ea typeface="+mn-ea"/>
                <a:cs typeface="+mn-cs"/>
              </a:rPr>
              <a:t>Mistakes To Learning</a:t>
            </a:r>
          </a:p>
        </p:txBody>
      </p:sp>
    </p:spTree>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4000"/>
            <a:lum/>
          </a:blip>
          <a:srcRect/>
          <a:stretch>
            <a:fillRect l="-13000" r="-13000"/>
          </a:stretch>
        </a:blip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590550" y="723900"/>
            <a:ext cx="8324850" cy="1104900"/>
          </a:xfrm>
          <a:solidFill>
            <a:schemeClr val="bg1">
              <a:alpha val="28000"/>
            </a:schemeClr>
          </a:solidFill>
        </p:spPr>
        <p:txBody>
          <a:bodyPr>
            <a:noAutofit/>
          </a:bodyPr>
          <a:lstStyle/>
          <a:p>
            <a:pPr algn="l" fontAlgn="auto">
              <a:lnSpc>
                <a:spcPct val="80000"/>
              </a:lnSpc>
              <a:spcAft>
                <a:spcPts val="0"/>
              </a:spcAft>
              <a:defRPr/>
            </a:pPr>
            <a:r>
              <a:rPr lang="en-US" dirty="0">
                <a:solidFill>
                  <a:schemeClr val="tx1"/>
                </a:solidFill>
                <a:ea typeface="+mn-ea"/>
                <a:cs typeface="+mn-cs"/>
              </a:rPr>
              <a:t>Pathways From </a:t>
            </a:r>
            <a:br>
              <a:rPr lang="en-US" dirty="0">
                <a:solidFill>
                  <a:schemeClr val="tx1"/>
                </a:solidFill>
                <a:ea typeface="+mn-ea"/>
                <a:cs typeface="+mn-cs"/>
              </a:rPr>
            </a:br>
            <a:r>
              <a:rPr lang="en-US" dirty="0">
                <a:solidFill>
                  <a:schemeClr val="tx1"/>
                </a:solidFill>
                <a:ea typeface="+mn-ea"/>
                <a:cs typeface="+mn-cs"/>
              </a:rPr>
              <a:t>Mistakes to Learning</a:t>
            </a:r>
          </a:p>
        </p:txBody>
      </p:sp>
      <p:sp>
        <p:nvSpPr>
          <p:cNvPr id="45059" name="Rectangle 3"/>
          <p:cNvSpPr>
            <a:spLocks noGrp="1" noChangeArrowheads="1"/>
          </p:cNvSpPr>
          <p:nvPr>
            <p:ph idx="1"/>
          </p:nvPr>
        </p:nvSpPr>
        <p:spPr>
          <a:xfrm>
            <a:off x="457200" y="1951038"/>
            <a:ext cx="8229600" cy="4525962"/>
          </a:xfrm>
          <a:solidFill>
            <a:schemeClr val="bg1">
              <a:alpha val="28000"/>
            </a:schemeClr>
          </a:solidFill>
        </p:spPr>
        <p:txBody>
          <a:bodyPr/>
          <a:lstStyle/>
          <a:p>
            <a:pPr fontAlgn="auto">
              <a:spcAft>
                <a:spcPts val="0"/>
              </a:spcAft>
              <a:buClr>
                <a:schemeClr val="tx2"/>
              </a:buClr>
              <a:buSzPct val="90000"/>
              <a:buFont typeface="Wingdings" pitchFamily="2" charset="2"/>
              <a:buChar char="n"/>
              <a:defRPr/>
            </a:pPr>
            <a:r>
              <a:rPr lang="en-US" dirty="0">
                <a:solidFill>
                  <a:schemeClr val="tx1"/>
                </a:solidFill>
              </a:rPr>
              <a:t>Take responsibility, not blame or a victim</a:t>
            </a:r>
          </a:p>
        </p:txBody>
      </p:sp>
    </p:spTree>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3000" r="-13000"/>
          </a:stretch>
        </a:blipFill>
        <a:effectLst/>
      </p:bgPr>
    </p:bg>
    <p:spTree>
      <p:nvGrpSpPr>
        <p:cNvPr id="1" name=""/>
        <p:cNvGrpSpPr/>
        <p:nvPr/>
      </p:nvGrpSpPr>
      <p:grpSpPr>
        <a:xfrm>
          <a:off x="0" y="0"/>
          <a:ext cx="0" cy="0"/>
          <a:chOff x="0" y="0"/>
          <a:chExt cx="0" cy="0"/>
        </a:xfrm>
      </p:grpSpPr>
      <p:pic>
        <p:nvPicPr>
          <p:cNvPr id="47106" name="Picture 2" descr="S:\TERRY\zip\Other\Mistakes\Out of the Crisisbook.jpg"/>
          <p:cNvPicPr>
            <a:picLocks noChangeAspect="1" noChangeArrowheads="1"/>
          </p:cNvPicPr>
          <p:nvPr/>
        </p:nvPicPr>
        <p:blipFill>
          <a:blip r:embed="rId3"/>
          <a:srcRect/>
          <a:stretch>
            <a:fillRect/>
          </a:stretch>
        </p:blipFill>
        <p:spPr bwMode="auto">
          <a:xfrm>
            <a:off x="3657600" y="714375"/>
            <a:ext cx="3521075" cy="5429250"/>
          </a:xfrm>
          <a:prstGeom prst="rect">
            <a:avLst/>
          </a:prstGeom>
          <a:noFill/>
          <a:effectLst>
            <a:outerShdw dist="71842" dir="2700000" algn="ctr" rotWithShape="0">
              <a:schemeClr val="bg2"/>
            </a:outerShdw>
          </a:effectLst>
        </p:spPr>
      </p:pic>
    </p:spTree>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6000" b="-46000"/>
          </a:stretch>
        </a:blip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p:txBody>
          <a:bodyPr>
            <a:normAutofit fontScale="90000"/>
          </a:bodyPr>
          <a:lstStyle/>
          <a:p>
            <a:pPr fontAlgn="auto">
              <a:spcAft>
                <a:spcPts val="0"/>
              </a:spcAft>
              <a:defRPr/>
            </a:pPr>
            <a:r>
              <a:rPr lang="en-US" sz="6000" dirty="0" smtClean="0"/>
              <a:t>Fix The Problem</a:t>
            </a:r>
            <a:br>
              <a:rPr lang="en-US" sz="6000" dirty="0" smtClean="0"/>
            </a:br>
            <a:r>
              <a:rPr lang="en-US" sz="6000" dirty="0" smtClean="0"/>
              <a:t>Not The Blame</a:t>
            </a:r>
          </a:p>
        </p:txBody>
      </p:sp>
    </p:spTree>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6000" b="-46000"/>
          </a:stretch>
        </a:blipFill>
        <a:effectLst/>
      </p:bgPr>
    </p:bg>
    <p:spTree>
      <p:nvGrpSpPr>
        <p:cNvPr id="1" name=""/>
        <p:cNvGrpSpPr/>
        <p:nvPr/>
      </p:nvGrpSpPr>
      <p:grpSpPr>
        <a:xfrm>
          <a:off x="0" y="0"/>
          <a:ext cx="0" cy="0"/>
          <a:chOff x="0" y="0"/>
          <a:chExt cx="0" cy="0"/>
        </a:xfrm>
      </p:grpSpPr>
      <p:sp>
        <p:nvSpPr>
          <p:cNvPr id="50179" name="Rectangle 3"/>
          <p:cNvSpPr>
            <a:spLocks noGrp="1" noChangeArrowheads="1"/>
          </p:cNvSpPr>
          <p:nvPr>
            <p:ph idx="1"/>
          </p:nvPr>
        </p:nvSpPr>
        <p:spPr>
          <a:xfrm>
            <a:off x="381000" y="762000"/>
            <a:ext cx="8534400" cy="5410200"/>
          </a:xfrm>
        </p:spPr>
        <p:txBody>
          <a:bodyPr/>
          <a:lstStyle/>
          <a:p>
            <a:pPr marL="0" indent="0" algn="ctr" fontAlgn="auto">
              <a:spcAft>
                <a:spcPts val="0"/>
              </a:spcAft>
              <a:buFont typeface="Wingdings" pitchFamily="2" charset="2"/>
              <a:buNone/>
              <a:defRPr/>
            </a:pPr>
            <a:r>
              <a:rPr lang="en-US" sz="4000" dirty="0" smtClean="0"/>
              <a:t>100% Responsibility</a:t>
            </a:r>
          </a:p>
          <a:p>
            <a:pPr marL="0" indent="0" algn="ctr" fontAlgn="auto">
              <a:spcAft>
                <a:spcPts val="0"/>
              </a:spcAft>
              <a:buFont typeface="Wingdings" pitchFamily="2" charset="2"/>
              <a:buNone/>
              <a:defRPr/>
            </a:pPr>
            <a:endParaRPr lang="en-US" sz="4000" dirty="0" smtClean="0"/>
          </a:p>
          <a:p>
            <a:pPr marL="0" indent="0" fontAlgn="auto">
              <a:spcAft>
                <a:spcPts val="0"/>
              </a:spcAft>
              <a:buFont typeface="Wingdings" pitchFamily="2" charset="2"/>
              <a:buNone/>
              <a:defRPr/>
            </a:pPr>
            <a:r>
              <a:rPr lang="en-US" dirty="0" smtClean="0"/>
              <a:t>Former Jockey Willie Shoemaker, paralyzed in a single car accident he had while driving drunk, has sued the state of California for negligence because there were no rubber guardrails where the crash occurred.</a:t>
            </a:r>
          </a:p>
          <a:p>
            <a:pPr marL="0" indent="0" algn="r" fontAlgn="auto">
              <a:spcAft>
                <a:spcPts val="0"/>
              </a:spcAft>
              <a:buFont typeface="Wingdings" pitchFamily="2" charset="2"/>
              <a:buNone/>
              <a:defRPr/>
            </a:pPr>
            <a:r>
              <a:rPr lang="en-US" dirty="0" smtClean="0"/>
              <a:t>		</a:t>
            </a:r>
            <a:r>
              <a:rPr lang="en-US" sz="2400" dirty="0" smtClean="0"/>
              <a:t>Washington Monthly</a:t>
            </a:r>
            <a:br>
              <a:rPr lang="en-US" sz="2400" dirty="0" smtClean="0"/>
            </a:br>
            <a:r>
              <a:rPr lang="en-US" sz="2400" dirty="0" smtClean="0"/>
              <a:t>September, 1992, p.36</a:t>
            </a:r>
            <a:r>
              <a:rPr lang="en-US" dirty="0" smtClean="0"/>
              <a:t> </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PASSION</Template>
  <TotalTime>620</TotalTime>
  <Words>2895</Words>
  <Application>Microsoft Office PowerPoint</Application>
  <PresentationFormat>On-screen Show (4:3)</PresentationFormat>
  <Paragraphs>448</Paragraphs>
  <Slides>121</Slides>
  <Notes>6</Notes>
  <HiddenSlides>1</HiddenSlides>
  <MMClips>0</MMClips>
  <ScaleCrop>false</ScaleCrop>
  <HeadingPairs>
    <vt:vector size="4" baseType="variant">
      <vt:variant>
        <vt:lpstr>Theme</vt:lpstr>
      </vt:variant>
      <vt:variant>
        <vt:i4>1</vt:i4>
      </vt:variant>
      <vt:variant>
        <vt:lpstr>Slide Titles</vt:lpstr>
      </vt:variant>
      <vt:variant>
        <vt:i4>121</vt:i4>
      </vt:variant>
    </vt:vector>
  </HeadingPairs>
  <TitlesOfParts>
    <vt:vector size="122" baseType="lpstr">
      <vt:lpstr>Office Theme</vt:lpstr>
      <vt:lpstr>PASSION</vt:lpstr>
      <vt:lpstr>How Successful People Succeed</vt:lpstr>
      <vt:lpstr>PowerPoint Presentation</vt:lpstr>
      <vt:lpstr>How Successful People Succeed </vt:lpstr>
      <vt:lpstr>PowerPoint Presentation</vt:lpstr>
      <vt:lpstr>The Definition of Success:</vt:lpstr>
      <vt:lpstr>A Different Perspective on Success</vt:lpstr>
      <vt:lpstr>Passion Exercise</vt:lpstr>
      <vt:lpstr>Passion Exercise</vt:lpstr>
      <vt:lpstr>The ability  to sustain  and  in  times of adversity </vt:lpstr>
      <vt:lpstr>PowerPoint Presentation</vt:lpstr>
      <vt:lpstr>Skill #1:  The Biology of Wants</vt:lpstr>
      <vt:lpstr>An Exercise</vt:lpstr>
      <vt:lpstr>To Make It Even More Complicated…</vt:lpstr>
      <vt:lpstr>PowerPoint Presentation</vt:lpstr>
      <vt:lpstr>Skill #2:   Service to Others and…….to Themselves</vt:lpstr>
      <vt:lpstr>A Definition:  Doing for Others,  What is Right,  without expecting  anything in return   Giving freely and  unconditionally </vt:lpstr>
      <vt:lpstr>PowerPoint Presentation</vt:lpstr>
      <vt:lpstr>PowerPoint Presentation</vt:lpstr>
      <vt:lpstr>PowerPoint Presentation</vt:lpstr>
      <vt:lpstr>PowerPoint Presentation</vt:lpstr>
      <vt:lpstr>PowerPoint Presentation</vt:lpstr>
      <vt:lpstr>Service/Gift vs. Bribe/Exchange</vt:lpstr>
      <vt:lpstr>Using service  as  a “classroom”  to learn personal lessons</vt:lpstr>
      <vt:lpstr>PowerPoint Presentation</vt:lpstr>
      <vt:lpstr>Examples</vt:lpstr>
      <vt:lpstr>PowerPoint Presentation</vt:lpstr>
      <vt:lpstr>Classrooms:</vt:lpstr>
      <vt:lpstr>PowerPoint Presentation</vt:lpstr>
      <vt:lpstr>PowerPoint Presentation</vt:lpstr>
      <vt:lpstr>Exercise:  The Life of a Hero</vt:lpstr>
      <vt:lpstr>PowerPoint Presentation</vt:lpstr>
      <vt:lpstr>Skill #3:   Optimism</vt:lpstr>
      <vt:lpstr>Skill #3:   Optimism</vt:lpstr>
      <vt:lpstr>Skill #3:   Optimism</vt:lpstr>
      <vt:lpstr>Responsibility Exercise 2</vt:lpstr>
      <vt:lpstr>PowerPoint Presentation</vt:lpstr>
      <vt:lpstr>Skill #3:   Optimism</vt:lpstr>
      <vt:lpstr>Skill #3:   Optimism</vt:lpstr>
      <vt:lpstr>PowerPoint Presentation</vt:lpstr>
      <vt:lpstr>Skill #4: MINDSET Carol Dweck, PhD</vt:lpstr>
      <vt:lpstr>Skill #4:  Fixed:</vt:lpstr>
      <vt:lpstr>Skill #4:  Fixed:</vt:lpstr>
      <vt:lpstr>Skill #4:  Fixed:</vt:lpstr>
      <vt:lpstr>Skill #4:  Growth:</vt:lpstr>
      <vt:lpstr>Skill #4:  Growth:</vt:lpstr>
      <vt:lpstr>Reward employees for . . .</vt:lpstr>
      <vt:lpstr>Skill #4:  Who Are the “Breakout Performers” in Business Liedka &amp; Colleagues </vt:lpstr>
      <vt:lpstr>PowerPoint Presentation</vt:lpstr>
      <vt:lpstr>Skill #5: Acceptance of Mistakes</vt:lpstr>
      <vt:lpstr>PowerPoint Presentation</vt:lpstr>
      <vt:lpstr>PowerPoint Presentation</vt:lpstr>
      <vt:lpstr>Mistakes About Mistakes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 it’s first season, Cheers finished 82 out of 99 shows.</vt:lpstr>
      <vt:lpstr>PowerPoint Presentation</vt:lpstr>
      <vt:lpstr>PowerPoint Presentation</vt:lpstr>
      <vt:lpstr>PowerPoint Presentation</vt:lpstr>
      <vt:lpstr>PowerPoint Presentation</vt:lpstr>
      <vt:lpstr>In its first year in the soda business, Coca-Cola Company sold 400 Cokes.</vt:lpstr>
      <vt:lpstr>Dr. Seuss’ first children’s book was rejected by  23 publishers.</vt:lpstr>
      <vt:lpstr>In his first year in the automobile business, Henry Ford went bankrupt.  Two years later, his second company also failed.  His third corporation had done rather well, however.</vt:lpstr>
      <vt:lpstr>After Paul Galvin’s storage-battery business failed for the second time in 1928, he borrowed $750, bought back part of it and went into business again as Motorola.</vt:lpstr>
      <vt:lpstr>In his first year as a writer, O. Henry was sentenced to prison for embezzlement.</vt:lpstr>
      <vt:lpstr>In 1765, repairman James Watt designed the world’s first steam engine in only  two days,  but it took him 10 years before he could produce the first working model.</vt:lpstr>
      <vt:lpstr>In its first 28 attempts to send rockets into space,  NASA had 20 failures.</vt:lpstr>
      <vt:lpstr>PowerPoint Presentation</vt:lpstr>
      <vt:lpstr>PowerPoint Presentation</vt:lpstr>
      <vt:lpstr>“A good writer always works at the impossible.”</vt:lpstr>
      <vt:lpstr>PowerPoint Presentation</vt:lpstr>
      <vt:lpstr>PowerPoint Presentation</vt:lpstr>
      <vt:lpstr>Types Of Mistakes</vt:lpstr>
      <vt:lpstr>What really plays the dickens with us is something in ourselves.  Something that makes us go on …the same sort of fool things…, however many chances we get.  J.M. Barrie, Dear Brutus</vt:lpstr>
      <vt:lpstr>PowerPoint Presentation</vt:lpstr>
      <vt:lpstr>PowerPoint Presentation</vt:lpstr>
      <vt:lpstr>Pathways From Mistakes To Learning</vt:lpstr>
      <vt:lpstr>Pathways From  Mistakes to Learning</vt:lpstr>
      <vt:lpstr>PowerPoint Presentation</vt:lpstr>
      <vt:lpstr>PowerPoint Presentation</vt:lpstr>
      <vt:lpstr>Fix The Problem Not The Blame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life spent making mistakes is not only honorable  but more useful than a life spent in doing nothing.”   George Bernard Shaw </vt:lpstr>
      <vt:lpstr>Skill #6:   State  vs. Goal</vt:lpstr>
      <vt:lpstr>PowerPoint Presentation</vt:lpstr>
      <vt:lpstr>PowerPoint Presentation</vt:lpstr>
      <vt:lpstr>Skill #6:   State  vs. Goal</vt:lpstr>
      <vt:lpstr>Skill #6:   State  vs. Goal</vt:lpstr>
      <vt:lpstr>The Skills of Passion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MOTIVATIONAL INTERVIEWING</dc:title>
  <dc:creator>Terry.Smith</dc:creator>
  <cp:lastModifiedBy>Maurer, Bob</cp:lastModifiedBy>
  <cp:revision>87</cp:revision>
  <dcterms:created xsi:type="dcterms:W3CDTF">2009-07-19T17:34:59Z</dcterms:created>
  <dcterms:modified xsi:type="dcterms:W3CDTF">2014-06-05T18:24:31Z</dcterms:modified>
</cp:coreProperties>
</file>