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52" r:id="rId1"/>
  </p:sldMasterIdLst>
  <p:notesMasterIdLst>
    <p:notesMasterId r:id="rId205"/>
  </p:notesMasterIdLst>
  <p:handoutMasterIdLst>
    <p:handoutMasterId r:id="rId206"/>
  </p:handoutMasterIdLst>
  <p:sldIdLst>
    <p:sldId id="283" r:id="rId2"/>
    <p:sldId id="296" r:id="rId3"/>
    <p:sldId id="297" r:id="rId4"/>
    <p:sldId id="343" r:id="rId5"/>
    <p:sldId id="299" r:id="rId6"/>
    <p:sldId id="308" r:id="rId7"/>
    <p:sldId id="409" r:id="rId8"/>
    <p:sldId id="373" r:id="rId9"/>
    <p:sldId id="300" r:id="rId10"/>
    <p:sldId id="365" r:id="rId11"/>
    <p:sldId id="366" r:id="rId12"/>
    <p:sldId id="256" r:id="rId13"/>
    <p:sldId id="295" r:id="rId14"/>
    <p:sldId id="270" r:id="rId15"/>
    <p:sldId id="309" r:id="rId16"/>
    <p:sldId id="372" r:id="rId17"/>
    <p:sldId id="407" r:id="rId18"/>
    <p:sldId id="476" r:id="rId19"/>
    <p:sldId id="436" r:id="rId20"/>
    <p:sldId id="381" r:id="rId21"/>
    <p:sldId id="491" r:id="rId22"/>
    <p:sldId id="462" r:id="rId23"/>
    <p:sldId id="357" r:id="rId24"/>
    <p:sldId id="477" r:id="rId25"/>
    <p:sldId id="463" r:id="rId26"/>
    <p:sldId id="464" r:id="rId27"/>
    <p:sldId id="487" r:id="rId28"/>
    <p:sldId id="488" r:id="rId29"/>
    <p:sldId id="489" r:id="rId30"/>
    <p:sldId id="490" r:id="rId31"/>
    <p:sldId id="465" r:id="rId32"/>
    <p:sldId id="466" r:id="rId33"/>
    <p:sldId id="467" r:id="rId34"/>
    <p:sldId id="468" r:id="rId35"/>
    <p:sldId id="479" r:id="rId36"/>
    <p:sldId id="480" r:id="rId37"/>
    <p:sldId id="380" r:id="rId38"/>
    <p:sldId id="392" r:id="rId39"/>
    <p:sldId id="391" r:id="rId40"/>
    <p:sldId id="405" r:id="rId41"/>
    <p:sldId id="406" r:id="rId42"/>
    <p:sldId id="408" r:id="rId43"/>
    <p:sldId id="310" r:id="rId44"/>
    <p:sldId id="350" r:id="rId45"/>
    <p:sldId id="351" r:id="rId46"/>
    <p:sldId id="352" r:id="rId47"/>
    <p:sldId id="353" r:id="rId48"/>
    <p:sldId id="354" r:id="rId49"/>
    <p:sldId id="355" r:id="rId50"/>
    <p:sldId id="398" r:id="rId51"/>
    <p:sldId id="399" r:id="rId52"/>
    <p:sldId id="345" r:id="rId53"/>
    <p:sldId id="386" r:id="rId54"/>
    <p:sldId id="344" r:id="rId55"/>
    <p:sldId id="393" r:id="rId56"/>
    <p:sldId id="394" r:id="rId57"/>
    <p:sldId id="421" r:id="rId58"/>
    <p:sldId id="422" r:id="rId59"/>
    <p:sldId id="415" r:id="rId60"/>
    <p:sldId id="416" r:id="rId61"/>
    <p:sldId id="417" r:id="rId62"/>
    <p:sldId id="379" r:id="rId63"/>
    <p:sldId id="413" r:id="rId64"/>
    <p:sldId id="412" r:id="rId65"/>
    <p:sldId id="388" r:id="rId66"/>
    <p:sldId id="389" r:id="rId67"/>
    <p:sldId id="358" r:id="rId68"/>
    <p:sldId id="396" r:id="rId69"/>
    <p:sldId id="441" r:id="rId70"/>
    <p:sldId id="442" r:id="rId71"/>
    <p:sldId id="443" r:id="rId72"/>
    <p:sldId id="444" r:id="rId73"/>
    <p:sldId id="445" r:id="rId74"/>
    <p:sldId id="446" r:id="rId75"/>
    <p:sldId id="397" r:id="rId76"/>
    <p:sldId id="260" r:id="rId77"/>
    <p:sldId id="369" r:id="rId78"/>
    <p:sldId id="312" r:id="rId79"/>
    <p:sldId id="258" r:id="rId80"/>
    <p:sldId id="262" r:id="rId81"/>
    <p:sldId id="263" r:id="rId82"/>
    <p:sldId id="272" r:id="rId83"/>
    <p:sldId id="284" r:id="rId84"/>
    <p:sldId id="264" r:id="rId85"/>
    <p:sldId id="259" r:id="rId86"/>
    <p:sldId id="275" r:id="rId87"/>
    <p:sldId id="261" r:id="rId88"/>
    <p:sldId id="285" r:id="rId89"/>
    <p:sldId id="288" r:id="rId90"/>
    <p:sldId id="277" r:id="rId91"/>
    <p:sldId id="291" r:id="rId92"/>
    <p:sldId id="414" r:id="rId93"/>
    <p:sldId id="287" r:id="rId94"/>
    <p:sldId id="410" r:id="rId95"/>
    <p:sldId id="420" r:id="rId96"/>
    <p:sldId id="411" r:id="rId97"/>
    <p:sldId id="481" r:id="rId98"/>
    <p:sldId id="400" r:id="rId99"/>
    <p:sldId id="483" r:id="rId100"/>
    <p:sldId id="401" r:id="rId101"/>
    <p:sldId id="268" r:id="rId102"/>
    <p:sldId id="269" r:id="rId103"/>
    <p:sldId id="289" r:id="rId104"/>
    <p:sldId id="418" r:id="rId105"/>
    <p:sldId id="419" r:id="rId106"/>
    <p:sldId id="314" r:id="rId107"/>
    <p:sldId id="315" r:id="rId108"/>
    <p:sldId id="367" r:id="rId109"/>
    <p:sldId id="337" r:id="rId110"/>
    <p:sldId id="390" r:id="rId111"/>
    <p:sldId id="336" r:id="rId112"/>
    <p:sldId id="360" r:id="rId113"/>
    <p:sldId id="387" r:id="rId114"/>
    <p:sldId id="338" r:id="rId115"/>
    <p:sldId id="339" r:id="rId116"/>
    <p:sldId id="437" r:id="rId117"/>
    <p:sldId id="438" r:id="rId118"/>
    <p:sldId id="439" r:id="rId119"/>
    <p:sldId id="440" r:id="rId120"/>
    <p:sldId id="316" r:id="rId121"/>
    <p:sldId id="317" r:id="rId122"/>
    <p:sldId id="303" r:id="rId123"/>
    <p:sldId id="320" r:id="rId124"/>
    <p:sldId id="304" r:id="rId125"/>
    <p:sldId id="423" r:id="rId126"/>
    <p:sldId id="402" r:id="rId127"/>
    <p:sldId id="403" r:id="rId128"/>
    <p:sldId id="319" r:id="rId129"/>
    <p:sldId id="361" r:id="rId130"/>
    <p:sldId id="362" r:id="rId131"/>
    <p:sldId id="363" r:id="rId132"/>
    <p:sldId id="341" r:id="rId133"/>
    <p:sldId id="424" r:id="rId134"/>
    <p:sldId id="472" r:id="rId135"/>
    <p:sldId id="473" r:id="rId136"/>
    <p:sldId id="474" r:id="rId137"/>
    <p:sldId id="475" r:id="rId138"/>
    <p:sldId id="482" r:id="rId139"/>
    <p:sldId id="469" r:id="rId140"/>
    <p:sldId id="470" r:id="rId141"/>
    <p:sldId id="471" r:id="rId142"/>
    <p:sldId id="425" r:id="rId143"/>
    <p:sldId id="426" r:id="rId144"/>
    <p:sldId id="451" r:id="rId145"/>
    <p:sldId id="427" r:id="rId146"/>
    <p:sldId id="428" r:id="rId147"/>
    <p:sldId id="429" r:id="rId148"/>
    <p:sldId id="447" r:id="rId149"/>
    <p:sldId id="448" r:id="rId150"/>
    <p:sldId id="449" r:id="rId151"/>
    <p:sldId id="450" r:id="rId152"/>
    <p:sldId id="457" r:id="rId153"/>
    <p:sldId id="458" r:id="rId154"/>
    <p:sldId id="459" r:id="rId155"/>
    <p:sldId id="460" r:id="rId156"/>
    <p:sldId id="461" r:id="rId157"/>
    <p:sldId id="485" r:id="rId158"/>
    <p:sldId id="486" r:id="rId159"/>
    <p:sldId id="452" r:id="rId160"/>
    <p:sldId id="453" r:id="rId161"/>
    <p:sldId id="455" r:id="rId162"/>
    <p:sldId id="456" r:id="rId163"/>
    <p:sldId id="430" r:id="rId164"/>
    <p:sldId id="431" r:id="rId165"/>
    <p:sldId id="432" r:id="rId166"/>
    <p:sldId id="433" r:id="rId167"/>
    <p:sldId id="434" r:id="rId168"/>
    <p:sldId id="435" r:id="rId169"/>
    <p:sldId id="484" r:id="rId170"/>
    <p:sldId id="293" r:id="rId171"/>
    <p:sldId id="294" r:id="rId172"/>
    <p:sldId id="292" r:id="rId173"/>
    <p:sldId id="368" r:id="rId174"/>
    <p:sldId id="370" r:id="rId175"/>
    <p:sldId id="404" r:id="rId176"/>
    <p:sldId id="375" r:id="rId177"/>
    <p:sldId id="376" r:id="rId178"/>
    <p:sldId id="377" r:id="rId179"/>
    <p:sldId id="276" r:id="rId180"/>
    <p:sldId id="273" r:id="rId181"/>
    <p:sldId id="274" r:id="rId182"/>
    <p:sldId id="290" r:id="rId183"/>
    <p:sldId id="454" r:id="rId184"/>
    <p:sldId id="266" r:id="rId185"/>
    <p:sldId id="335" r:id="rId186"/>
    <p:sldId id="332" r:id="rId187"/>
    <p:sldId id="478" r:id="rId188"/>
    <p:sldId id="346" r:id="rId189"/>
    <p:sldId id="347" r:id="rId190"/>
    <p:sldId id="348" r:id="rId191"/>
    <p:sldId id="349" r:id="rId192"/>
    <p:sldId id="322" r:id="rId193"/>
    <p:sldId id="321" r:id="rId194"/>
    <p:sldId id="323" r:id="rId195"/>
    <p:sldId id="324" r:id="rId196"/>
    <p:sldId id="327" r:id="rId197"/>
    <p:sldId id="325" r:id="rId198"/>
    <p:sldId id="326" r:id="rId199"/>
    <p:sldId id="340" r:id="rId200"/>
    <p:sldId id="329" r:id="rId201"/>
    <p:sldId id="330" r:id="rId202"/>
    <p:sldId id="333" r:id="rId203"/>
    <p:sldId id="281" r:id="rId204"/>
  </p:sldIdLst>
  <p:sldSz cx="9236075" cy="6126163"/>
  <p:notesSz cx="6858000" cy="9296400"/>
  <p:embeddedFontLst>
    <p:embeddedFont>
      <p:font typeface="Constantia" pitchFamily="18" charset="0"/>
      <p:regular r:id="rId207"/>
      <p:bold r:id="rId208"/>
      <p:italic r:id="rId209"/>
      <p:boldItalic r:id="rId210"/>
    </p:embeddedFont>
    <p:embeddedFont>
      <p:font typeface="Penoir" charset="0"/>
      <p:regular r:id="rId211"/>
      <p:bold r:id="rId212"/>
      <p:italic r:id="rId213"/>
      <p:boldItalic r:id="rId214"/>
    </p:embeddedFont>
    <p:embeddedFont>
      <p:font typeface="Verdana" pitchFamily="34" charset="0"/>
      <p:regular r:id="rId215"/>
      <p:bold r:id="rId216"/>
      <p:italic r:id="rId217"/>
      <p:boldItalic r:id="rId218"/>
    </p:embeddedFont>
    <p:embeddedFont>
      <p:font typeface="Times" pitchFamily="18" charset="0"/>
      <p:regular r:id="rId219"/>
      <p:bold r:id="rId220"/>
      <p:italic r:id="rId221"/>
      <p:boldItalic r:id="rId222"/>
    </p:embeddedFont>
    <p:embeddedFont>
      <p:font typeface="Peignot Medium"/>
      <p:regular r:id="rId223"/>
    </p:embeddedFont>
  </p:embeddedFontLst>
  <p:defaultTextStyle>
    <a:defPPr>
      <a:defRPr lang="en-US"/>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000000"/>
    <a:srgbClr val="0066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653" autoAdjust="0"/>
    <p:restoredTop sz="94748" autoAdjust="0"/>
  </p:normalViewPr>
  <p:slideViewPr>
    <p:cSldViewPr>
      <p:cViewPr>
        <p:scale>
          <a:sx n="100" d="100"/>
          <a:sy n="100" d="100"/>
        </p:scale>
        <p:origin x="-444" y="738"/>
      </p:cViewPr>
      <p:guideLst>
        <p:guide orient="horz" pos="1929"/>
        <p:guide pos="2909"/>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Lst>
  </p:outlineViewPr>
  <p:notesTextViewPr>
    <p:cViewPr>
      <p:scale>
        <a:sx n="100" d="100"/>
        <a:sy n="100" d="100"/>
      </p:scale>
      <p:origin x="0" y="0"/>
    </p:cViewPr>
  </p:notesTextViewPr>
  <p:sorterViewPr>
    <p:cViewPr>
      <p:scale>
        <a:sx n="150" d="100"/>
        <a:sy n="150" d="100"/>
      </p:scale>
      <p:origin x="0" y="1417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notesMaster" Target="notesMasters/notesMaster1.xml"/><Relationship Id="rId226"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font" Target="fonts/font10.fntdata"/><Relationship Id="rId211" Type="http://schemas.openxmlformats.org/officeDocument/2006/relationships/font" Target="fonts/font5.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handoutMaster" Target="handoutMasters/handoutMaster1.xml"/><Relationship Id="rId227" Type="http://schemas.openxmlformats.org/officeDocument/2006/relationships/tableStyles" Target="tableStyles.xml"/><Relationship Id="rId201" Type="http://schemas.openxmlformats.org/officeDocument/2006/relationships/slide" Target="slides/slide200.xml"/><Relationship Id="rId222" Type="http://schemas.openxmlformats.org/officeDocument/2006/relationships/font" Target="fonts/font16.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font" Target="fonts/font6.fntdata"/><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font" Target="fonts/font1.fntdata"/><Relationship Id="rId223" Type="http://schemas.openxmlformats.org/officeDocument/2006/relationships/font" Target="fonts/font17.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font" Target="fonts/font7.fntdata"/><Relationship Id="rId218" Type="http://schemas.openxmlformats.org/officeDocument/2006/relationships/font" Target="fonts/font1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font" Target="fonts/font2.fntdata"/><Relationship Id="rId19" Type="http://schemas.openxmlformats.org/officeDocument/2006/relationships/slide" Target="slides/slide18.xml"/><Relationship Id="rId224" Type="http://schemas.openxmlformats.org/officeDocument/2006/relationships/presProps" Target="presProp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font" Target="fonts/font13.fntdata"/><Relationship Id="rId3" Type="http://schemas.openxmlformats.org/officeDocument/2006/relationships/slide" Target="slides/slide2.xml"/><Relationship Id="rId214" Type="http://schemas.openxmlformats.org/officeDocument/2006/relationships/font" Target="fonts/font8.fntdata"/><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font" Target="fonts/font3.fntdata"/><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font" Target="fonts/font14.fntdata"/><Relationship Id="rId225"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font" Target="fonts/font4.fntdata"/><Relationship Id="rId215" Type="http://schemas.openxmlformats.org/officeDocument/2006/relationships/font" Target="fonts/font9.fntdata"/><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font" Target="fonts/font15.fntdata"/><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_rels/viewProps.xml.rels><?xml version="1.0" encoding="UTF-8" standalone="yes"?>
<Relationships xmlns="http://schemas.openxmlformats.org/package/2006/relationships"><Relationship Id="rId8" Type="http://schemas.openxmlformats.org/officeDocument/2006/relationships/slide" Target="slides/slide82.xml"/><Relationship Id="rId13" Type="http://schemas.openxmlformats.org/officeDocument/2006/relationships/slide" Target="slides/slide87.xml"/><Relationship Id="rId18" Type="http://schemas.openxmlformats.org/officeDocument/2006/relationships/slide" Target="slides/slide106.xml"/><Relationship Id="rId26" Type="http://schemas.openxmlformats.org/officeDocument/2006/relationships/slide" Target="slides/slide172.xml"/><Relationship Id="rId3" Type="http://schemas.openxmlformats.org/officeDocument/2006/relationships/slide" Target="slides/slide52.xml"/><Relationship Id="rId21" Type="http://schemas.openxmlformats.org/officeDocument/2006/relationships/slide" Target="slides/slide129.xml"/><Relationship Id="rId7" Type="http://schemas.openxmlformats.org/officeDocument/2006/relationships/slide" Target="slides/slide81.xml"/><Relationship Id="rId12" Type="http://schemas.openxmlformats.org/officeDocument/2006/relationships/slide" Target="slides/slide86.xml"/><Relationship Id="rId17" Type="http://schemas.openxmlformats.org/officeDocument/2006/relationships/slide" Target="slides/slide104.xml"/><Relationship Id="rId25" Type="http://schemas.openxmlformats.org/officeDocument/2006/relationships/slide" Target="slides/slide171.xml"/><Relationship Id="rId2" Type="http://schemas.openxmlformats.org/officeDocument/2006/relationships/slide" Target="slides/slide14.xml"/><Relationship Id="rId16" Type="http://schemas.openxmlformats.org/officeDocument/2006/relationships/slide" Target="slides/slide90.xml"/><Relationship Id="rId20" Type="http://schemas.openxmlformats.org/officeDocument/2006/relationships/slide" Target="slides/slide128.xml"/><Relationship Id="rId29" Type="http://schemas.openxmlformats.org/officeDocument/2006/relationships/slide" Target="slides/slide186.xml"/><Relationship Id="rId1" Type="http://schemas.openxmlformats.org/officeDocument/2006/relationships/slide" Target="slides/slide1.xml"/><Relationship Id="rId6" Type="http://schemas.openxmlformats.org/officeDocument/2006/relationships/slide" Target="slides/slide79.xml"/><Relationship Id="rId11" Type="http://schemas.openxmlformats.org/officeDocument/2006/relationships/slide" Target="slides/slide85.xml"/><Relationship Id="rId24" Type="http://schemas.openxmlformats.org/officeDocument/2006/relationships/slide" Target="slides/slide137.xml"/><Relationship Id="rId5" Type="http://schemas.openxmlformats.org/officeDocument/2006/relationships/slide" Target="slides/slide78.xml"/><Relationship Id="rId15" Type="http://schemas.openxmlformats.org/officeDocument/2006/relationships/slide" Target="slides/slide89.xml"/><Relationship Id="rId23" Type="http://schemas.openxmlformats.org/officeDocument/2006/relationships/slide" Target="slides/slide133.xml"/><Relationship Id="rId28" Type="http://schemas.openxmlformats.org/officeDocument/2006/relationships/slide" Target="slides/slide181.xml"/><Relationship Id="rId10" Type="http://schemas.openxmlformats.org/officeDocument/2006/relationships/slide" Target="slides/slide84.xml"/><Relationship Id="rId19" Type="http://schemas.openxmlformats.org/officeDocument/2006/relationships/slide" Target="slides/slide108.xml"/><Relationship Id="rId4" Type="http://schemas.openxmlformats.org/officeDocument/2006/relationships/slide" Target="slides/slide62.xml"/><Relationship Id="rId9" Type="http://schemas.openxmlformats.org/officeDocument/2006/relationships/slide" Target="slides/slide83.xml"/><Relationship Id="rId14" Type="http://schemas.openxmlformats.org/officeDocument/2006/relationships/slide" Target="slides/slide88.xml"/><Relationship Id="rId22" Type="http://schemas.openxmlformats.org/officeDocument/2006/relationships/slide" Target="slides/slide130.xml"/><Relationship Id="rId27" Type="http://schemas.openxmlformats.org/officeDocument/2006/relationships/slide" Target="slides/slide179.xml"/><Relationship Id="rId30" Type="http://schemas.openxmlformats.org/officeDocument/2006/relationships/slide" Target="slides/slide20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4146"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cs typeface="+mn-cs"/>
              </a:defRPr>
            </a:lvl1pPr>
          </a:lstStyle>
          <a:p>
            <a:pPr>
              <a:defRPr/>
            </a:pPr>
            <a:endParaRPr lang="en-US" dirty="0"/>
          </a:p>
        </p:txBody>
      </p:sp>
      <p:sp>
        <p:nvSpPr>
          <p:cNvPr id="134147" name="Rectangle 3"/>
          <p:cNvSpPr>
            <a:spLocks noGrp="1" noChangeArrowheads="1"/>
          </p:cNvSpPr>
          <p:nvPr>
            <p:ph type="dt" sz="quarter" idx="1"/>
          </p:nvPr>
        </p:nvSpPr>
        <p:spPr bwMode="auto">
          <a:xfrm>
            <a:off x="388620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cs typeface="+mn-cs"/>
              </a:defRPr>
            </a:lvl1pPr>
          </a:lstStyle>
          <a:p>
            <a:pPr>
              <a:defRPr/>
            </a:pPr>
            <a:endParaRPr lang="en-US" dirty="0"/>
          </a:p>
        </p:txBody>
      </p:sp>
      <p:sp>
        <p:nvSpPr>
          <p:cNvPr id="134148" name="Rectangle 4"/>
          <p:cNvSpPr>
            <a:spLocks noGrp="1" noChangeArrowheads="1"/>
          </p:cNvSpPr>
          <p:nvPr>
            <p:ph type="ftr" sz="quarter" idx="2"/>
          </p:nvPr>
        </p:nvSpPr>
        <p:spPr bwMode="auto">
          <a:xfrm>
            <a:off x="0" y="8831263"/>
            <a:ext cx="2971800" cy="465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cs typeface="+mn-cs"/>
              </a:defRPr>
            </a:lvl1pPr>
          </a:lstStyle>
          <a:p>
            <a:pPr>
              <a:defRPr/>
            </a:pPr>
            <a:endParaRPr lang="en-US" dirty="0"/>
          </a:p>
        </p:txBody>
      </p:sp>
      <p:sp>
        <p:nvSpPr>
          <p:cNvPr id="134149" name="Rectangle 5"/>
          <p:cNvSpPr>
            <a:spLocks noGrp="1" noChangeArrowheads="1"/>
          </p:cNvSpPr>
          <p:nvPr>
            <p:ph type="sldNum" sz="quarter" idx="3"/>
          </p:nvPr>
        </p:nvSpPr>
        <p:spPr bwMode="auto">
          <a:xfrm>
            <a:off x="3886200" y="8831263"/>
            <a:ext cx="2971800" cy="465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cs typeface="+mn-cs"/>
              </a:defRPr>
            </a:lvl1pPr>
          </a:lstStyle>
          <a:p>
            <a:pPr>
              <a:defRPr/>
            </a:pPr>
            <a:fld id="{656E1A1A-C50D-4B03-B6E9-93D512011E30}" type="slidenum">
              <a:rPr lang="en-US"/>
              <a:pPr>
                <a:defRPr/>
              </a:pPr>
              <a:t>‹#›</a:t>
            </a:fld>
            <a:endParaRPr lang="en-US" dirty="0"/>
          </a:p>
        </p:txBody>
      </p:sp>
    </p:spTree>
    <p:extLst>
      <p:ext uri="{BB962C8B-B14F-4D97-AF65-F5344CB8AC3E}">
        <p14:creationId xmlns:p14="http://schemas.microsoft.com/office/powerpoint/2010/main" val="6087292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233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en-US" dirty="0"/>
          </a:p>
        </p:txBody>
      </p:sp>
      <p:sp>
        <p:nvSpPr>
          <p:cNvPr id="14233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endParaRPr lang="en-US" dirty="0"/>
          </a:p>
        </p:txBody>
      </p:sp>
      <p:sp>
        <p:nvSpPr>
          <p:cNvPr id="113668" name="Rectangle 4"/>
          <p:cNvSpPr>
            <a:spLocks noGrp="1" noRot="1" noChangeAspect="1" noChangeArrowheads="1" noTextEdit="1"/>
          </p:cNvSpPr>
          <p:nvPr>
            <p:ph type="sldImg" idx="2"/>
          </p:nvPr>
        </p:nvSpPr>
        <p:spPr bwMode="auto">
          <a:xfrm>
            <a:off x="801688" y="696913"/>
            <a:ext cx="5254625" cy="3486150"/>
          </a:xfrm>
          <a:prstGeom prst="rect">
            <a:avLst/>
          </a:prstGeom>
          <a:noFill/>
          <a:ln w="9525">
            <a:solidFill>
              <a:srgbClr val="000000"/>
            </a:solidFill>
            <a:miter lim="800000"/>
            <a:headEnd/>
            <a:tailEnd/>
          </a:ln>
        </p:spPr>
      </p:sp>
      <p:sp>
        <p:nvSpPr>
          <p:cNvPr id="142341"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234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en-US" dirty="0"/>
          </a:p>
        </p:txBody>
      </p:sp>
      <p:sp>
        <p:nvSpPr>
          <p:cNvPr id="14234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83048522-3580-450E-A898-54B4C6996560}" type="slidenum">
              <a:rPr lang="en-US"/>
              <a:pPr>
                <a:defRPr/>
              </a:pPr>
              <a:t>‹#›</a:t>
            </a:fld>
            <a:endParaRPr lang="en-US" dirty="0"/>
          </a:p>
        </p:txBody>
      </p:sp>
    </p:spTree>
    <p:extLst>
      <p:ext uri="{BB962C8B-B14F-4D97-AF65-F5344CB8AC3E}">
        <p14:creationId xmlns:p14="http://schemas.microsoft.com/office/powerpoint/2010/main" val="33990383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p:txBody>
          <a:bodyPr/>
          <a:lstStyle/>
          <a:p>
            <a:pPr>
              <a:defRPr/>
            </a:pPr>
            <a:fld id="{6616C545-2FD2-4C8B-AA99-2B61D70A3F5F}" type="slidenum">
              <a:rPr lang="en-US" smtClean="0"/>
              <a:pPr>
                <a:defRPr/>
              </a:pPr>
              <a:t>1</a:t>
            </a:fld>
            <a:endParaRPr lang="en-US" dirty="0"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p:txBody>
          <a:bodyPr/>
          <a:lstStyle/>
          <a:p>
            <a:pPr>
              <a:defRPr/>
            </a:pPr>
            <a:fld id="{5CED7756-5381-44AB-A044-073BE3FEA345}" type="slidenum">
              <a:rPr lang="en-US" smtClean="0"/>
              <a:pPr>
                <a:defRPr/>
              </a:pPr>
              <a:t>10</a:t>
            </a:fld>
            <a:endParaRPr lang="en-US" dirty="0"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p:txBody>
          <a:bodyPr/>
          <a:lstStyle/>
          <a:p>
            <a:pPr>
              <a:defRPr/>
            </a:pPr>
            <a:fld id="{0F16C757-AC06-4D22-B37D-0AAAAF53322B}" type="slidenum">
              <a:rPr lang="en-US" smtClean="0"/>
              <a:pPr>
                <a:defRPr/>
              </a:pPr>
              <a:t>115</a:t>
            </a:fld>
            <a:endParaRPr lang="en-US" dirty="0"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6E94172-6F91-400F-AEA3-0B0E430E7589}" type="slidenum">
              <a:rPr lang="en-US" smtClean="0"/>
              <a:pPr>
                <a:defRPr/>
              </a:pPr>
              <a:t>116</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6E94172-6F91-400F-AEA3-0B0E430E7589}" type="slidenum">
              <a:rPr lang="en-US" smtClean="0"/>
              <a:pPr>
                <a:defRPr/>
              </a:pPr>
              <a:t>117</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6E94172-6F91-400F-AEA3-0B0E430E7589}" type="slidenum">
              <a:rPr lang="en-US" smtClean="0"/>
              <a:pPr>
                <a:defRPr/>
              </a:pPr>
              <a:t>118</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6E94172-6F91-400F-AEA3-0B0E430E7589}" type="slidenum">
              <a:rPr lang="en-US" smtClean="0"/>
              <a:pPr>
                <a:defRPr/>
              </a:pPr>
              <a:t>119</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p:txBody>
          <a:bodyPr/>
          <a:lstStyle/>
          <a:p>
            <a:pPr>
              <a:defRPr/>
            </a:pPr>
            <a:fld id="{5E21449C-4027-45F7-9712-0DD56E23E4C5}" type="slidenum">
              <a:rPr lang="en-US" smtClean="0"/>
              <a:pPr>
                <a:defRPr/>
              </a:pPr>
              <a:t>120</a:t>
            </a:fld>
            <a:endParaRPr lang="en-US" dirty="0"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p:txBody>
          <a:bodyPr/>
          <a:lstStyle/>
          <a:p>
            <a:pPr>
              <a:defRPr/>
            </a:pPr>
            <a:fld id="{76524A16-F7D8-476F-BD0C-9A579C295ED1}" type="slidenum">
              <a:rPr lang="en-US" smtClean="0"/>
              <a:pPr>
                <a:defRPr/>
              </a:pPr>
              <a:t>121</a:t>
            </a:fld>
            <a:endParaRPr lang="en-US" dirty="0"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p:txBody>
          <a:bodyPr/>
          <a:lstStyle/>
          <a:p>
            <a:pPr>
              <a:defRPr/>
            </a:pPr>
            <a:fld id="{C29C169D-1971-475F-A708-8B7F6E641FA6}" type="slidenum">
              <a:rPr lang="en-US" smtClean="0"/>
              <a:pPr>
                <a:defRPr/>
              </a:pPr>
              <a:t>122</a:t>
            </a:fld>
            <a:endParaRPr lang="en-US" dirty="0"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p:txBody>
          <a:bodyPr/>
          <a:lstStyle/>
          <a:p>
            <a:pPr>
              <a:defRPr/>
            </a:pPr>
            <a:fld id="{52DA9C95-B446-4DD6-841A-93F5E7141E79}" type="slidenum">
              <a:rPr lang="en-US" smtClean="0"/>
              <a:pPr>
                <a:defRPr/>
              </a:pPr>
              <a:t>123</a:t>
            </a:fld>
            <a:endParaRPr lang="en-US" dirty="0"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p:txBody>
          <a:bodyPr/>
          <a:lstStyle/>
          <a:p>
            <a:pPr>
              <a:defRPr/>
            </a:pPr>
            <a:fld id="{FA7481EF-9651-42C8-8C6D-0380D10632B9}" type="slidenum">
              <a:rPr lang="en-US" smtClean="0"/>
              <a:pPr>
                <a:defRPr/>
              </a:pPr>
              <a:t>124</a:t>
            </a:fld>
            <a:endParaRPr lang="en-US" dirty="0"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p:txBody>
          <a:bodyPr/>
          <a:lstStyle/>
          <a:p>
            <a:pPr>
              <a:defRPr/>
            </a:pPr>
            <a:fld id="{572F023E-8BAA-4C9A-AEB0-69C06DFABCC7}" type="slidenum">
              <a:rPr lang="en-US" smtClean="0"/>
              <a:pPr>
                <a:defRPr/>
              </a:pPr>
              <a:t>11</a:t>
            </a:fld>
            <a:endParaRPr lang="en-US"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125</a:t>
            </a:fld>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126</a:t>
            </a:fld>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127</a:t>
            </a:fld>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p:txBody>
          <a:bodyPr/>
          <a:lstStyle/>
          <a:p>
            <a:pPr>
              <a:defRPr/>
            </a:pPr>
            <a:fld id="{54785164-F568-4BEC-8D69-31CF685DD5D9}" type="slidenum">
              <a:rPr lang="en-US" smtClean="0"/>
              <a:pPr>
                <a:defRPr/>
              </a:pPr>
              <a:t>128</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p:txBody>
          <a:bodyPr/>
          <a:lstStyle/>
          <a:p>
            <a:pPr>
              <a:defRPr/>
            </a:pPr>
            <a:fld id="{5898E713-8B7A-404D-A817-7A93A697FB6A}" type="slidenum">
              <a:rPr lang="en-US" smtClean="0"/>
              <a:pPr>
                <a:defRPr/>
              </a:pPr>
              <a:t>129</a:t>
            </a:fld>
            <a:endParaRPr lang="en-US" dirty="0"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p:txBody>
          <a:bodyPr/>
          <a:lstStyle/>
          <a:p>
            <a:pPr>
              <a:defRPr/>
            </a:pPr>
            <a:fld id="{AB05C6FB-EFD6-4950-92DA-EDEB05192C5A}" type="slidenum">
              <a:rPr lang="en-US" smtClean="0"/>
              <a:pPr>
                <a:defRPr/>
              </a:pPr>
              <a:t>130</a:t>
            </a:fld>
            <a:endParaRPr lang="en-US" dirty="0"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p:txBody>
          <a:bodyPr/>
          <a:lstStyle/>
          <a:p>
            <a:pPr>
              <a:defRPr/>
            </a:pPr>
            <a:fld id="{89BAA2F0-5B19-4343-A3CF-60A9A8963B98}" type="slidenum">
              <a:rPr lang="en-US" smtClean="0"/>
              <a:pPr>
                <a:defRPr/>
              </a:pPr>
              <a:t>131</a:t>
            </a:fld>
            <a:endParaRPr lang="en-US" dirty="0"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p:txBody>
          <a:bodyPr/>
          <a:lstStyle/>
          <a:p>
            <a:pPr>
              <a:defRPr/>
            </a:pPr>
            <a:fld id="{4630F32E-DDEA-4A7C-A385-40438230BFBF}" type="slidenum">
              <a:rPr lang="en-US" smtClean="0"/>
              <a:pPr>
                <a:defRPr/>
              </a:pPr>
              <a:t>132</a:t>
            </a:fld>
            <a:endParaRPr lang="en-US" dirty="0"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p:txBody>
          <a:bodyPr/>
          <a:lstStyle/>
          <a:p>
            <a:pPr>
              <a:defRPr/>
            </a:pPr>
            <a:fld id="{006D8B78-4899-427A-A124-3591982DEB69}" type="slidenum">
              <a:rPr lang="en-US" smtClean="0"/>
              <a:pPr>
                <a:defRPr/>
              </a:pPr>
              <a:t>133</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algn="ctr" eaLnBrk="0" fontAlgn="base" hangingPunct="0">
              <a:spcBef>
                <a:spcPct val="0"/>
              </a:spcBef>
              <a:spcAft>
                <a:spcPct val="0"/>
              </a:spcAft>
              <a:defRPr>
                <a:solidFill>
                  <a:schemeClr val="tx1"/>
                </a:solidFill>
                <a:latin typeface="Tahoma" pitchFamily="34" charset="0"/>
              </a:defRPr>
            </a:lvl6pPr>
            <a:lvl7pPr marL="2971800" indent="-228600" algn="ctr" eaLnBrk="0" fontAlgn="base" hangingPunct="0">
              <a:spcBef>
                <a:spcPct val="0"/>
              </a:spcBef>
              <a:spcAft>
                <a:spcPct val="0"/>
              </a:spcAft>
              <a:defRPr>
                <a:solidFill>
                  <a:schemeClr val="tx1"/>
                </a:solidFill>
                <a:latin typeface="Tahoma" pitchFamily="34" charset="0"/>
              </a:defRPr>
            </a:lvl7pPr>
            <a:lvl8pPr marL="3429000" indent="-228600" algn="ctr" eaLnBrk="0" fontAlgn="base" hangingPunct="0">
              <a:spcBef>
                <a:spcPct val="0"/>
              </a:spcBef>
              <a:spcAft>
                <a:spcPct val="0"/>
              </a:spcAft>
              <a:defRPr>
                <a:solidFill>
                  <a:schemeClr val="tx1"/>
                </a:solidFill>
                <a:latin typeface="Tahoma" pitchFamily="34" charset="0"/>
              </a:defRPr>
            </a:lvl8pPr>
            <a:lvl9pPr marL="3886200" indent="-228600" algn="ctr" eaLnBrk="0" fontAlgn="base" hangingPunct="0">
              <a:spcBef>
                <a:spcPct val="0"/>
              </a:spcBef>
              <a:spcAft>
                <a:spcPct val="0"/>
              </a:spcAft>
              <a:defRPr>
                <a:solidFill>
                  <a:schemeClr val="tx1"/>
                </a:solidFill>
                <a:latin typeface="Tahoma" pitchFamily="34" charset="0"/>
              </a:defRPr>
            </a:lvl9pPr>
          </a:lstStyle>
          <a:p>
            <a:fld id="{C9806ECF-E846-4D13-9D78-E2F8C3300B2B}" type="slidenum">
              <a:rPr lang="en-US">
                <a:latin typeface="Times New Roman" pitchFamily="18" charset="0"/>
              </a:rPr>
              <a:pPr/>
              <a:t>134</a:t>
            </a:fld>
            <a:endParaRPr lang="en-US" dirty="0">
              <a:latin typeface="Times New Roman" pitchFamily="18"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p:txBody>
          <a:bodyPr/>
          <a:lstStyle/>
          <a:p>
            <a:pPr>
              <a:defRPr/>
            </a:pPr>
            <a:fld id="{438F8808-581A-4F0E-AAF9-08A19F33D2DE}" type="slidenum">
              <a:rPr lang="en-US" smtClean="0"/>
              <a:pPr>
                <a:defRPr/>
              </a:pPr>
              <a:t>12</a:t>
            </a:fld>
            <a:endParaRPr lang="en-US" dirty="0"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algn="ctr" eaLnBrk="0" fontAlgn="base" hangingPunct="0">
              <a:spcBef>
                <a:spcPct val="0"/>
              </a:spcBef>
              <a:spcAft>
                <a:spcPct val="0"/>
              </a:spcAft>
              <a:defRPr>
                <a:solidFill>
                  <a:schemeClr val="tx1"/>
                </a:solidFill>
                <a:latin typeface="Tahoma" pitchFamily="34" charset="0"/>
              </a:defRPr>
            </a:lvl6pPr>
            <a:lvl7pPr marL="2971800" indent="-228600" algn="ctr" eaLnBrk="0" fontAlgn="base" hangingPunct="0">
              <a:spcBef>
                <a:spcPct val="0"/>
              </a:spcBef>
              <a:spcAft>
                <a:spcPct val="0"/>
              </a:spcAft>
              <a:defRPr>
                <a:solidFill>
                  <a:schemeClr val="tx1"/>
                </a:solidFill>
                <a:latin typeface="Tahoma" pitchFamily="34" charset="0"/>
              </a:defRPr>
            </a:lvl7pPr>
            <a:lvl8pPr marL="3429000" indent="-228600" algn="ctr" eaLnBrk="0" fontAlgn="base" hangingPunct="0">
              <a:spcBef>
                <a:spcPct val="0"/>
              </a:spcBef>
              <a:spcAft>
                <a:spcPct val="0"/>
              </a:spcAft>
              <a:defRPr>
                <a:solidFill>
                  <a:schemeClr val="tx1"/>
                </a:solidFill>
                <a:latin typeface="Tahoma" pitchFamily="34" charset="0"/>
              </a:defRPr>
            </a:lvl8pPr>
            <a:lvl9pPr marL="3886200" indent="-228600" algn="ctr" eaLnBrk="0" fontAlgn="base" hangingPunct="0">
              <a:spcBef>
                <a:spcPct val="0"/>
              </a:spcBef>
              <a:spcAft>
                <a:spcPct val="0"/>
              </a:spcAft>
              <a:defRPr>
                <a:solidFill>
                  <a:schemeClr val="tx1"/>
                </a:solidFill>
                <a:latin typeface="Tahoma" pitchFamily="34" charset="0"/>
              </a:defRPr>
            </a:lvl9pPr>
          </a:lstStyle>
          <a:p>
            <a:fld id="{C9806ECF-E846-4D13-9D78-E2F8C3300B2B}" type="slidenum">
              <a:rPr lang="en-US">
                <a:latin typeface="Times New Roman" pitchFamily="18" charset="0"/>
              </a:rPr>
              <a:pPr/>
              <a:t>135</a:t>
            </a:fld>
            <a:endParaRPr lang="en-US" dirty="0">
              <a:latin typeface="Times New Roman" pitchFamily="18"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algn="ctr" eaLnBrk="0" fontAlgn="base" hangingPunct="0">
              <a:spcBef>
                <a:spcPct val="0"/>
              </a:spcBef>
              <a:spcAft>
                <a:spcPct val="0"/>
              </a:spcAft>
              <a:defRPr>
                <a:solidFill>
                  <a:schemeClr val="tx1"/>
                </a:solidFill>
                <a:latin typeface="Tahoma" pitchFamily="34" charset="0"/>
              </a:defRPr>
            </a:lvl6pPr>
            <a:lvl7pPr marL="2971800" indent="-228600" algn="ctr" eaLnBrk="0" fontAlgn="base" hangingPunct="0">
              <a:spcBef>
                <a:spcPct val="0"/>
              </a:spcBef>
              <a:spcAft>
                <a:spcPct val="0"/>
              </a:spcAft>
              <a:defRPr>
                <a:solidFill>
                  <a:schemeClr val="tx1"/>
                </a:solidFill>
                <a:latin typeface="Tahoma" pitchFamily="34" charset="0"/>
              </a:defRPr>
            </a:lvl7pPr>
            <a:lvl8pPr marL="3429000" indent="-228600" algn="ctr" eaLnBrk="0" fontAlgn="base" hangingPunct="0">
              <a:spcBef>
                <a:spcPct val="0"/>
              </a:spcBef>
              <a:spcAft>
                <a:spcPct val="0"/>
              </a:spcAft>
              <a:defRPr>
                <a:solidFill>
                  <a:schemeClr val="tx1"/>
                </a:solidFill>
                <a:latin typeface="Tahoma" pitchFamily="34" charset="0"/>
              </a:defRPr>
            </a:lvl8pPr>
            <a:lvl9pPr marL="3886200" indent="-228600" algn="ctr" eaLnBrk="0" fontAlgn="base" hangingPunct="0">
              <a:spcBef>
                <a:spcPct val="0"/>
              </a:spcBef>
              <a:spcAft>
                <a:spcPct val="0"/>
              </a:spcAft>
              <a:defRPr>
                <a:solidFill>
                  <a:schemeClr val="tx1"/>
                </a:solidFill>
                <a:latin typeface="Tahoma" pitchFamily="34" charset="0"/>
              </a:defRPr>
            </a:lvl9pPr>
          </a:lstStyle>
          <a:p>
            <a:fld id="{C9806ECF-E846-4D13-9D78-E2F8C3300B2B}" type="slidenum">
              <a:rPr lang="en-US">
                <a:latin typeface="Times New Roman" pitchFamily="18" charset="0"/>
              </a:rPr>
              <a:pPr/>
              <a:t>136</a:t>
            </a:fld>
            <a:endParaRPr lang="en-US" dirty="0">
              <a:latin typeface="Times New Roman" pitchFamily="18"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p:txBody>
          <a:bodyPr/>
          <a:lstStyle/>
          <a:p>
            <a:pPr>
              <a:defRPr/>
            </a:pPr>
            <a:fld id="{006D8B78-4899-427A-A124-3591982DEB69}" type="slidenum">
              <a:rPr lang="en-US" smtClean="0"/>
              <a:pPr>
                <a:defRPr/>
              </a:pPr>
              <a:t>137</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142</a:t>
            </a:fld>
            <a:endParaRPr 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143</a:t>
            </a:fld>
            <a:endParaRPr 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145</a:t>
            </a:fld>
            <a:endParaRPr 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146</a:t>
            </a:fld>
            <a:endParaRPr 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147</a:t>
            </a:fld>
            <a:endParaRPr 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152</a:t>
            </a:fld>
            <a:endParaRPr 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p:txBody>
          <a:bodyPr/>
          <a:lstStyle/>
          <a:p>
            <a:pPr>
              <a:defRPr/>
            </a:pPr>
            <a:fld id="{980279CE-9C2B-4074-ADB7-B311BB1AA637}" type="slidenum">
              <a:rPr lang="en-US" smtClean="0"/>
              <a:pPr>
                <a:defRPr/>
              </a:pPr>
              <a:t>153</a:t>
            </a:fld>
            <a:endParaRPr lang="en-US" dirty="0" smtClean="0"/>
          </a:p>
        </p:txBody>
      </p:sp>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p:txBody>
          <a:bodyPr/>
          <a:lstStyle/>
          <a:p>
            <a:pPr>
              <a:defRPr/>
            </a:pPr>
            <a:fld id="{FD0BB27E-2BB9-4377-BB3C-B390853021F9}" type="slidenum">
              <a:rPr lang="en-US" smtClean="0"/>
              <a:pPr>
                <a:defRPr/>
              </a:pPr>
              <a:t>13</a:t>
            </a:fld>
            <a:endParaRPr lang="en-US" dirty="0"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154</a:t>
            </a:fld>
            <a:endParaRPr 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155</a:t>
            </a:fld>
            <a:endParaRPr 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156</a:t>
            </a:fld>
            <a:endParaRPr 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163</a:t>
            </a:fld>
            <a:endParaRPr 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p:txBody>
          <a:bodyPr/>
          <a:lstStyle/>
          <a:p>
            <a:pPr>
              <a:defRPr/>
            </a:pPr>
            <a:fld id="{980279CE-9C2B-4074-ADB7-B311BB1AA637}" type="slidenum">
              <a:rPr lang="en-US" smtClean="0"/>
              <a:pPr>
                <a:defRPr/>
              </a:pPr>
              <a:t>164</a:t>
            </a:fld>
            <a:endParaRPr lang="en-US" dirty="0" smtClean="0"/>
          </a:p>
        </p:txBody>
      </p:sp>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165</a:t>
            </a:fld>
            <a:endParaRPr 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166</a:t>
            </a:fld>
            <a:endParaRPr 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167</a:t>
            </a:fld>
            <a:endParaRPr 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168</a:t>
            </a:fld>
            <a:endParaRPr 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169</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p:txBody>
          <a:bodyPr/>
          <a:lstStyle/>
          <a:p>
            <a:pPr>
              <a:defRPr/>
            </a:pPr>
            <a:fld id="{3FF73FE6-2A47-474F-8B57-2477ADE97516}" type="slidenum">
              <a:rPr lang="en-US" smtClean="0"/>
              <a:pPr>
                <a:defRPr/>
              </a:pPr>
              <a:t>14</a:t>
            </a:fld>
            <a:endParaRPr lang="en-US" dirty="0"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p:txBody>
          <a:bodyPr/>
          <a:lstStyle/>
          <a:p>
            <a:pPr>
              <a:defRPr/>
            </a:pPr>
            <a:fld id="{3C9C3126-5286-4E6A-A774-4783691BF17C}" type="slidenum">
              <a:rPr lang="en-US" smtClean="0"/>
              <a:pPr>
                <a:defRPr/>
              </a:pPr>
              <a:t>170</a:t>
            </a:fld>
            <a:endParaRPr lang="en-US" dirty="0"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p:txBody>
          <a:bodyPr/>
          <a:lstStyle/>
          <a:p>
            <a:pPr>
              <a:defRPr/>
            </a:pPr>
            <a:fld id="{E180EAE6-5B0B-42C4-A44A-03DAF5AA0FEB}" type="slidenum">
              <a:rPr lang="en-US" smtClean="0"/>
              <a:pPr>
                <a:defRPr/>
              </a:pPr>
              <a:t>171</a:t>
            </a:fld>
            <a:endParaRPr lang="en-US" dirty="0" smtClean="0"/>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p:txBody>
          <a:bodyPr/>
          <a:lstStyle/>
          <a:p>
            <a:pPr>
              <a:defRPr/>
            </a:pPr>
            <a:fld id="{880FA543-06F2-4F07-B5C2-7E3A8BE0F61B}" type="slidenum">
              <a:rPr lang="en-US" smtClean="0"/>
              <a:pPr>
                <a:defRPr/>
              </a:pPr>
              <a:t>172</a:t>
            </a:fld>
            <a:endParaRPr lang="en-US" dirty="0" smtClean="0"/>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p:txBody>
          <a:bodyPr/>
          <a:lstStyle/>
          <a:p>
            <a:pPr>
              <a:defRPr/>
            </a:pPr>
            <a:fld id="{EB720A51-2058-4BF4-B59C-367390868EA7}" type="slidenum">
              <a:rPr lang="en-US" smtClean="0"/>
              <a:pPr>
                <a:defRPr/>
              </a:pPr>
              <a:t>173</a:t>
            </a:fld>
            <a:endParaRPr lang="en-US" dirty="0" smtClean="0"/>
          </a:p>
        </p:txBody>
      </p:sp>
      <p:sp>
        <p:nvSpPr>
          <p:cNvPr id="181251" name="Rectangle 2"/>
          <p:cNvSpPr>
            <a:spLocks noGrp="1" noRot="1" noChangeAspect="1" noChangeArrowheads="1" noTextEdit="1"/>
          </p:cNvSpPr>
          <p:nvPr>
            <p:ph type="sldImg"/>
          </p:nvPr>
        </p:nvSpPr>
        <p:spPr>
          <a:xfrm>
            <a:off x="801688" y="696913"/>
            <a:ext cx="5256212" cy="3486150"/>
          </a:xfrm>
          <a:ln/>
        </p:spPr>
      </p:sp>
      <p:sp>
        <p:nvSpPr>
          <p:cNvPr id="181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p:txBody>
          <a:bodyPr/>
          <a:lstStyle/>
          <a:p>
            <a:pPr>
              <a:defRPr/>
            </a:pPr>
            <a:fld id="{FEAFFEFE-D0ED-4DD2-8B1F-526A45B90CDE}" type="slidenum">
              <a:rPr lang="en-US" smtClean="0"/>
              <a:pPr>
                <a:defRPr/>
              </a:pPr>
              <a:t>174</a:t>
            </a:fld>
            <a:endParaRPr lang="en-US" dirty="0" smtClean="0"/>
          </a:p>
        </p:txBody>
      </p:sp>
      <p:sp>
        <p:nvSpPr>
          <p:cNvPr id="182275" name="Rectangle 2"/>
          <p:cNvSpPr>
            <a:spLocks noGrp="1" noRot="1" noChangeAspect="1" noChangeArrowheads="1" noTextEdit="1"/>
          </p:cNvSpPr>
          <p:nvPr>
            <p:ph type="sldImg"/>
          </p:nvPr>
        </p:nvSpPr>
        <p:spPr>
          <a:xfrm>
            <a:off x="801688" y="696913"/>
            <a:ext cx="5256212" cy="3486150"/>
          </a:xfrm>
          <a:ln/>
        </p:spPr>
      </p:sp>
      <p:sp>
        <p:nvSpPr>
          <p:cNvPr id="18227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p:txBody>
          <a:bodyPr/>
          <a:lstStyle/>
          <a:p>
            <a:pPr>
              <a:defRPr/>
            </a:pPr>
            <a:fld id="{F61FBC73-6FC0-4809-8799-86BB26C3DE64}" type="slidenum">
              <a:rPr lang="en-US" smtClean="0"/>
              <a:pPr>
                <a:defRPr/>
              </a:pPr>
              <a:t>175</a:t>
            </a:fld>
            <a:endParaRPr lang="en-US" dirty="0"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176</a:t>
            </a:fld>
            <a:endParaRPr 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177</a:t>
            </a:fld>
            <a:endParaRPr 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178</a:t>
            </a:fld>
            <a:endParaRPr 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p:txBody>
          <a:bodyPr/>
          <a:lstStyle/>
          <a:p>
            <a:pPr>
              <a:defRPr/>
            </a:pPr>
            <a:fld id="{FD10F991-07CA-4A8E-A1C8-71B66B4CA655}" type="slidenum">
              <a:rPr lang="en-US" smtClean="0"/>
              <a:pPr>
                <a:defRPr/>
              </a:pPr>
              <a:t>179</a:t>
            </a:fld>
            <a:endParaRPr lang="en-US" dirty="0" smtClean="0"/>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p:txBody>
          <a:bodyPr/>
          <a:lstStyle/>
          <a:p>
            <a:pPr>
              <a:defRPr/>
            </a:pPr>
            <a:fld id="{A07BA25C-FC55-485E-844B-33AA68424A13}" type="slidenum">
              <a:rPr lang="en-US" smtClean="0"/>
              <a:pPr>
                <a:defRPr/>
              </a:pPr>
              <a:t>15</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p:txBody>
          <a:bodyPr/>
          <a:lstStyle/>
          <a:p>
            <a:pPr>
              <a:defRPr/>
            </a:pPr>
            <a:fld id="{61A49A7F-AA45-4FB3-B2EA-60AEC6CDF7CB}" type="slidenum">
              <a:rPr lang="en-US" smtClean="0"/>
              <a:pPr>
                <a:defRPr/>
              </a:pPr>
              <a:t>180</a:t>
            </a:fld>
            <a:endParaRPr lang="en-US" dirty="0" smtClean="0"/>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p:txBody>
          <a:bodyPr/>
          <a:lstStyle/>
          <a:p>
            <a:pPr>
              <a:defRPr/>
            </a:pPr>
            <a:fld id="{127A7A49-AE5D-42C4-8FF0-1D9E58997595}" type="slidenum">
              <a:rPr lang="en-US" smtClean="0"/>
              <a:pPr>
                <a:defRPr/>
              </a:pPr>
              <a:t>181</a:t>
            </a:fld>
            <a:endParaRPr lang="en-US" dirty="0"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p:txBody>
          <a:bodyPr/>
          <a:lstStyle/>
          <a:p>
            <a:pPr>
              <a:defRPr/>
            </a:pPr>
            <a:fld id="{DE393D19-9991-4999-841A-1E3053D28FBE}" type="slidenum">
              <a:rPr lang="en-US" smtClean="0"/>
              <a:pPr>
                <a:defRPr/>
              </a:pPr>
              <a:t>182</a:t>
            </a:fld>
            <a:endParaRPr lang="en-US" dirty="0" smtClean="0"/>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183</a:t>
            </a:fld>
            <a:endParaRPr 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p:txBody>
          <a:bodyPr/>
          <a:lstStyle/>
          <a:p>
            <a:pPr>
              <a:defRPr/>
            </a:pPr>
            <a:fld id="{7724454D-A120-44DF-82B0-313D898E0818}" type="slidenum">
              <a:rPr lang="en-US" smtClean="0"/>
              <a:pPr>
                <a:defRPr/>
              </a:pPr>
              <a:t>184</a:t>
            </a:fld>
            <a:endParaRPr lang="en-US" dirty="0" smtClean="0"/>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p:txBody>
          <a:bodyPr/>
          <a:lstStyle/>
          <a:p>
            <a:pPr>
              <a:defRPr/>
            </a:pPr>
            <a:fld id="{7FDA7CB4-1E0B-494A-8398-58BCD6DDB350}" type="slidenum">
              <a:rPr lang="en-US" smtClean="0"/>
              <a:pPr>
                <a:defRPr/>
              </a:pPr>
              <a:t>185</a:t>
            </a:fld>
            <a:endParaRPr lang="en-US" dirty="0" smtClean="0"/>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p:txBody>
          <a:bodyPr/>
          <a:lstStyle/>
          <a:p>
            <a:pPr>
              <a:defRPr/>
            </a:pPr>
            <a:fld id="{05419F08-68BC-4A55-9927-B3BEDF073017}" type="slidenum">
              <a:rPr lang="en-US" smtClean="0"/>
              <a:pPr>
                <a:defRPr/>
              </a:pPr>
              <a:t>186</a:t>
            </a:fld>
            <a:endParaRPr lang="en-US" dirty="0" smtClean="0"/>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7"/>
          <p:cNvSpPr>
            <a:spLocks noGrp="1" noChangeArrowheads="1"/>
          </p:cNvSpPr>
          <p:nvPr>
            <p:ph type="sldNum" sz="quarter" idx="5"/>
          </p:nvPr>
        </p:nvSpPr>
        <p:spPr/>
        <p:txBody>
          <a:bodyPr/>
          <a:lstStyle/>
          <a:p>
            <a:pPr>
              <a:defRPr/>
            </a:pPr>
            <a:fld id="{FE5C17E2-7327-4E51-BDD8-6CA0B4D75FB0}" type="slidenum">
              <a:rPr lang="en-US" smtClean="0"/>
              <a:pPr>
                <a:defRPr/>
              </a:pPr>
              <a:t>187</a:t>
            </a:fld>
            <a:endParaRPr lang="en-US" dirty="0" smtClean="0"/>
          </a:p>
        </p:txBody>
      </p:sp>
      <p:sp>
        <p:nvSpPr>
          <p:cNvPr id="432131" name="Rectangle 2"/>
          <p:cNvSpPr>
            <a:spLocks noGrp="1" noRot="1" noChangeAspect="1" noChangeArrowheads="1" noTextEdit="1"/>
          </p:cNvSpPr>
          <p:nvPr>
            <p:ph type="sldImg"/>
          </p:nvPr>
        </p:nvSpPr>
        <p:spPr>
          <a:ln/>
        </p:spPr>
      </p:sp>
      <p:sp>
        <p:nvSpPr>
          <p:cNvPr id="43213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p:txBody>
          <a:bodyPr/>
          <a:lstStyle/>
          <a:p>
            <a:pPr>
              <a:defRPr/>
            </a:pPr>
            <a:fld id="{3536B075-6C80-4E6E-9106-6C710A8E21BD}" type="slidenum">
              <a:rPr lang="en-US" smtClean="0"/>
              <a:pPr>
                <a:defRPr/>
              </a:pPr>
              <a:t>188</a:t>
            </a:fld>
            <a:endParaRPr lang="en-US" dirty="0" smtClean="0"/>
          </a:p>
        </p:txBody>
      </p:sp>
      <p:sp>
        <p:nvSpPr>
          <p:cNvPr id="190467" name="Rectangle 2"/>
          <p:cNvSpPr>
            <a:spLocks noGrp="1" noRot="1" noChangeAspect="1" noChangeArrowheads="1" noTextEdit="1"/>
          </p:cNvSpPr>
          <p:nvPr>
            <p:ph type="sldImg"/>
          </p:nvPr>
        </p:nvSpPr>
        <p:spPr>
          <a:xfrm>
            <a:off x="801688" y="696913"/>
            <a:ext cx="5256212" cy="3486150"/>
          </a:xfrm>
          <a:ln/>
        </p:spPr>
      </p:sp>
      <p:sp>
        <p:nvSpPr>
          <p:cNvPr id="19046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p:txBody>
          <a:bodyPr/>
          <a:lstStyle/>
          <a:p>
            <a:pPr>
              <a:defRPr/>
            </a:pPr>
            <a:fld id="{D808663D-49DE-459B-A983-45FA7248072E}" type="slidenum">
              <a:rPr lang="en-US" smtClean="0"/>
              <a:pPr>
                <a:defRPr/>
              </a:pPr>
              <a:t>189</a:t>
            </a:fld>
            <a:endParaRPr lang="en-US" dirty="0" smtClean="0"/>
          </a:p>
        </p:txBody>
      </p:sp>
      <p:sp>
        <p:nvSpPr>
          <p:cNvPr id="191491" name="Rectangle 2"/>
          <p:cNvSpPr>
            <a:spLocks noGrp="1" noRot="1" noChangeAspect="1" noChangeArrowheads="1" noTextEdit="1"/>
          </p:cNvSpPr>
          <p:nvPr>
            <p:ph type="sldImg"/>
          </p:nvPr>
        </p:nvSpPr>
        <p:spPr>
          <a:xfrm>
            <a:off x="801688" y="696913"/>
            <a:ext cx="5256212" cy="3486150"/>
          </a:xfrm>
          <a:ln/>
        </p:spPr>
      </p:sp>
      <p:sp>
        <p:nvSpPr>
          <p:cNvPr id="19149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16</a:t>
            </a:fld>
            <a:endParaRPr 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p:txBody>
          <a:bodyPr/>
          <a:lstStyle/>
          <a:p>
            <a:pPr>
              <a:defRPr/>
            </a:pPr>
            <a:fld id="{07B759D7-B1F8-4371-A33D-780A252D1DA9}" type="slidenum">
              <a:rPr lang="en-US" smtClean="0"/>
              <a:pPr>
                <a:defRPr/>
              </a:pPr>
              <a:t>190</a:t>
            </a:fld>
            <a:endParaRPr lang="en-US" dirty="0" smtClean="0"/>
          </a:p>
        </p:txBody>
      </p:sp>
      <p:sp>
        <p:nvSpPr>
          <p:cNvPr id="192515" name="Rectangle 2"/>
          <p:cNvSpPr>
            <a:spLocks noGrp="1" noRot="1" noChangeAspect="1" noChangeArrowheads="1" noTextEdit="1"/>
          </p:cNvSpPr>
          <p:nvPr>
            <p:ph type="sldImg"/>
          </p:nvPr>
        </p:nvSpPr>
        <p:spPr>
          <a:xfrm>
            <a:off x="801688" y="696913"/>
            <a:ext cx="5256212" cy="3486150"/>
          </a:xfrm>
          <a:ln/>
        </p:spPr>
      </p:sp>
      <p:sp>
        <p:nvSpPr>
          <p:cNvPr id="19251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p:txBody>
          <a:bodyPr/>
          <a:lstStyle/>
          <a:p>
            <a:pPr>
              <a:defRPr/>
            </a:pPr>
            <a:fld id="{D0A61875-5515-48DB-A37B-CB493FDE215B}" type="slidenum">
              <a:rPr lang="en-US" smtClean="0"/>
              <a:pPr>
                <a:defRPr/>
              </a:pPr>
              <a:t>191</a:t>
            </a:fld>
            <a:endParaRPr lang="en-US" dirty="0" smtClean="0"/>
          </a:p>
        </p:txBody>
      </p:sp>
      <p:sp>
        <p:nvSpPr>
          <p:cNvPr id="193539" name="Rectangle 2"/>
          <p:cNvSpPr>
            <a:spLocks noGrp="1" noRot="1" noChangeAspect="1" noChangeArrowheads="1" noTextEdit="1"/>
          </p:cNvSpPr>
          <p:nvPr>
            <p:ph type="sldImg"/>
          </p:nvPr>
        </p:nvSpPr>
        <p:spPr>
          <a:xfrm>
            <a:off x="801688" y="696913"/>
            <a:ext cx="5256212" cy="3486150"/>
          </a:xfrm>
          <a:ln/>
        </p:spPr>
      </p:sp>
      <p:sp>
        <p:nvSpPr>
          <p:cNvPr id="19354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p:txBody>
          <a:bodyPr/>
          <a:lstStyle/>
          <a:p>
            <a:pPr>
              <a:defRPr/>
            </a:pPr>
            <a:fld id="{525C1F2E-4062-471E-BDD0-9D2FF7CBBED8}" type="slidenum">
              <a:rPr lang="en-US" smtClean="0"/>
              <a:pPr>
                <a:defRPr/>
              </a:pPr>
              <a:t>192</a:t>
            </a:fld>
            <a:endParaRPr lang="en-US" dirty="0" smtClean="0"/>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p:txBody>
          <a:bodyPr/>
          <a:lstStyle/>
          <a:p>
            <a:pPr>
              <a:defRPr/>
            </a:pPr>
            <a:fld id="{4C3978B7-1902-4817-9BD2-21DFA2A03EAB}" type="slidenum">
              <a:rPr lang="en-US" smtClean="0"/>
              <a:pPr>
                <a:defRPr/>
              </a:pPr>
              <a:t>193</a:t>
            </a:fld>
            <a:endParaRPr lang="en-US" dirty="0" smtClean="0"/>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p:txBody>
          <a:bodyPr/>
          <a:lstStyle/>
          <a:p>
            <a:pPr>
              <a:defRPr/>
            </a:pPr>
            <a:fld id="{E22555BC-2873-4EE6-9AF6-C49C15676D87}" type="slidenum">
              <a:rPr lang="en-US" smtClean="0"/>
              <a:pPr>
                <a:defRPr/>
              </a:pPr>
              <a:t>194</a:t>
            </a:fld>
            <a:endParaRPr lang="en-US" dirty="0"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p:txBody>
          <a:bodyPr/>
          <a:lstStyle/>
          <a:p>
            <a:pPr>
              <a:defRPr/>
            </a:pPr>
            <a:fld id="{F2ACCAB3-199F-4CF9-BF63-5E2E5DC9AB58}" type="slidenum">
              <a:rPr lang="en-US" smtClean="0"/>
              <a:pPr>
                <a:defRPr/>
              </a:pPr>
              <a:t>195</a:t>
            </a:fld>
            <a:endParaRPr lang="en-US" dirty="0" smtClean="0"/>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p:txBody>
          <a:bodyPr/>
          <a:lstStyle/>
          <a:p>
            <a:pPr>
              <a:defRPr/>
            </a:pPr>
            <a:fld id="{6F21644A-2CE0-4D32-9F7A-2DA84C39F4E6}" type="slidenum">
              <a:rPr lang="en-US" smtClean="0"/>
              <a:pPr>
                <a:defRPr/>
              </a:pPr>
              <a:t>196</a:t>
            </a:fld>
            <a:endParaRPr lang="en-US" dirty="0" smtClean="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p:txBody>
          <a:bodyPr/>
          <a:lstStyle/>
          <a:p>
            <a:pPr>
              <a:defRPr/>
            </a:pPr>
            <a:fld id="{8AD97C15-D1DF-4DEF-AB0E-0BCD1608687D}" type="slidenum">
              <a:rPr lang="en-US" smtClean="0"/>
              <a:pPr>
                <a:defRPr/>
              </a:pPr>
              <a:t>197</a:t>
            </a:fld>
            <a:endParaRPr lang="en-US" dirty="0"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p:txBody>
          <a:bodyPr/>
          <a:lstStyle/>
          <a:p>
            <a:pPr>
              <a:defRPr/>
            </a:pPr>
            <a:fld id="{1F80DA59-04E8-4761-8444-A8C21F38E83F}" type="slidenum">
              <a:rPr lang="en-US" smtClean="0"/>
              <a:pPr>
                <a:defRPr/>
              </a:pPr>
              <a:t>198</a:t>
            </a:fld>
            <a:endParaRPr lang="en-US" dirty="0" smtClean="0"/>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p:txBody>
          <a:bodyPr/>
          <a:lstStyle/>
          <a:p>
            <a:pPr>
              <a:defRPr/>
            </a:pPr>
            <a:fld id="{27F5469B-282B-4A52-8632-680517FD9DAD}" type="slidenum">
              <a:rPr lang="en-US" smtClean="0"/>
              <a:pPr>
                <a:defRPr/>
              </a:pPr>
              <a:t>199</a:t>
            </a:fld>
            <a:endParaRPr lang="en-US" dirty="0"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17</a:t>
            </a:fld>
            <a:endParaRPr 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p:txBody>
          <a:bodyPr/>
          <a:lstStyle/>
          <a:p>
            <a:pPr>
              <a:defRPr/>
            </a:pPr>
            <a:fld id="{C5784816-F2ED-4FA2-80B3-6C0DB02FF4CF}" type="slidenum">
              <a:rPr lang="en-US" smtClean="0"/>
              <a:pPr>
                <a:defRPr/>
              </a:pPr>
              <a:t>200</a:t>
            </a:fld>
            <a:endParaRPr lang="en-US" dirty="0" smtClean="0"/>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p:txBody>
          <a:bodyPr/>
          <a:lstStyle/>
          <a:p>
            <a:pPr>
              <a:defRPr/>
            </a:pPr>
            <a:fld id="{265292AB-91A3-4060-85BF-C4A86492F861}" type="slidenum">
              <a:rPr lang="en-US" smtClean="0"/>
              <a:pPr>
                <a:defRPr/>
              </a:pPr>
              <a:t>201</a:t>
            </a:fld>
            <a:endParaRPr lang="en-US" dirty="0" smtClean="0"/>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p:txBody>
          <a:bodyPr/>
          <a:lstStyle/>
          <a:p>
            <a:pPr>
              <a:defRPr/>
            </a:pPr>
            <a:fld id="{884EA717-CD3F-4611-AB7D-0DA1A23A45D2}" type="slidenum">
              <a:rPr lang="en-US" smtClean="0"/>
              <a:pPr>
                <a:defRPr/>
              </a:pPr>
              <a:t>202</a:t>
            </a:fld>
            <a:endParaRPr lang="en-US" dirty="0" smtClean="0"/>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p:txBody>
          <a:bodyPr/>
          <a:lstStyle/>
          <a:p>
            <a:pPr>
              <a:defRPr/>
            </a:pPr>
            <a:fld id="{7C48418E-9ED7-42EC-9D2A-81210F091CCC}" type="slidenum">
              <a:rPr lang="en-US" smtClean="0"/>
              <a:pPr>
                <a:defRPr/>
              </a:pPr>
              <a:t>203</a:t>
            </a:fld>
            <a:endParaRPr lang="en-US" dirty="0" smtClean="0"/>
          </a:p>
        </p:txBody>
      </p:sp>
      <p:sp>
        <p:nvSpPr>
          <p:cNvPr id="206851" name="Rectangle 2"/>
          <p:cNvSpPr>
            <a:spLocks noGrp="1" noRot="1" noChangeAspect="1" noChangeArrowheads="1" noTextEdit="1"/>
          </p:cNvSpPr>
          <p:nvPr>
            <p:ph type="sldImg"/>
          </p:nvPr>
        </p:nvSpPr>
        <p:spPr>
          <a:ln/>
        </p:spPr>
      </p:sp>
      <p:sp>
        <p:nvSpPr>
          <p:cNvPr id="2068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p:txBody>
          <a:bodyPr/>
          <a:lstStyle/>
          <a:p>
            <a:pPr>
              <a:defRPr/>
            </a:pPr>
            <a:fld id="{C4518D2B-0705-4573-BD0E-D84A10062BAD}" type="slidenum">
              <a:rPr lang="en-US" smtClean="0"/>
              <a:pPr>
                <a:defRPr/>
              </a:pPr>
              <a:t>2</a:t>
            </a:fld>
            <a:endParaRPr lang="en-US" dirty="0"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p:txBody>
          <a:bodyPr/>
          <a:lstStyle/>
          <a:p>
            <a:pPr>
              <a:defRPr/>
            </a:pPr>
            <a:fld id="{DA0E408F-D4E1-4A8B-93C8-268109880BB6}" type="slidenum">
              <a:rPr lang="en-US" smtClean="0"/>
              <a:pPr>
                <a:defRPr/>
              </a:pPr>
              <a:t>21</a:t>
            </a:fld>
            <a:endParaRPr lang="en-US" dirty="0"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p:txBody>
          <a:bodyPr/>
          <a:lstStyle/>
          <a:p>
            <a:pPr>
              <a:defRPr/>
            </a:pPr>
            <a:fld id="{38863CE9-E97F-4CD4-BA00-0EDF45F81F19}" type="slidenum">
              <a:rPr lang="en-US" smtClean="0"/>
              <a:pPr>
                <a:defRPr/>
              </a:pPr>
              <a:t>23</a:t>
            </a:fld>
            <a:endParaRPr lang="en-US" dirty="0"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35</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36</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37</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38</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p:txBody>
          <a:bodyPr/>
          <a:lstStyle/>
          <a:p>
            <a:pPr>
              <a:defRPr/>
            </a:pPr>
            <a:fld id="{DA0E408F-D4E1-4A8B-93C8-268109880BB6}" type="slidenum">
              <a:rPr lang="en-US" smtClean="0"/>
              <a:pPr>
                <a:defRPr/>
              </a:pPr>
              <a:t>3</a:t>
            </a:fld>
            <a:endParaRPr lang="en-US" dirty="0"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39</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40</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41</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42</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p:txBody>
          <a:bodyPr/>
          <a:lstStyle/>
          <a:p>
            <a:pPr>
              <a:defRPr/>
            </a:pPr>
            <a:fld id="{3947C5F5-5CDB-440D-BE77-BB8DDC091F23}" type="slidenum">
              <a:rPr lang="en-US" smtClean="0"/>
              <a:pPr>
                <a:defRPr/>
              </a:pPr>
              <a:t>43</a:t>
            </a:fld>
            <a:endParaRPr lang="en-US" dirty="0"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p:txBody>
          <a:bodyPr/>
          <a:lstStyle/>
          <a:p>
            <a:pPr>
              <a:defRPr/>
            </a:pPr>
            <a:fld id="{3EDFD484-7375-47DC-88C9-9621C54AB8DC}" type="slidenum">
              <a:rPr lang="en-US" smtClean="0"/>
              <a:pPr>
                <a:defRPr/>
              </a:pPr>
              <a:t>44</a:t>
            </a:fld>
            <a:endParaRPr lang="en-US" dirty="0"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p:txBody>
          <a:bodyPr/>
          <a:lstStyle/>
          <a:p>
            <a:pPr>
              <a:defRPr/>
            </a:pPr>
            <a:fld id="{2E0667DC-6450-4094-A155-580C5CB0EC05}" type="slidenum">
              <a:rPr lang="en-US" smtClean="0"/>
              <a:pPr>
                <a:defRPr/>
              </a:pPr>
              <a:t>45</a:t>
            </a:fld>
            <a:endParaRPr lang="en-US" dirty="0"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p:txBody>
          <a:bodyPr/>
          <a:lstStyle/>
          <a:p>
            <a:pPr>
              <a:defRPr/>
            </a:pPr>
            <a:fld id="{B310BDAC-728E-4B30-A031-766D61AA55F7}" type="slidenum">
              <a:rPr lang="en-US" smtClean="0"/>
              <a:pPr>
                <a:defRPr/>
              </a:pPr>
              <a:t>46</a:t>
            </a:fld>
            <a:endParaRPr lang="en-US" dirty="0"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p:txBody>
          <a:bodyPr/>
          <a:lstStyle/>
          <a:p>
            <a:pPr>
              <a:defRPr/>
            </a:pPr>
            <a:fld id="{B1179C72-CE20-486F-8F9F-EF18A770B7EA}" type="slidenum">
              <a:rPr lang="en-US" smtClean="0"/>
              <a:pPr>
                <a:defRPr/>
              </a:pPr>
              <a:t>47</a:t>
            </a:fld>
            <a:endParaRPr lang="en-US" dirty="0"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p:txBody>
          <a:bodyPr/>
          <a:lstStyle/>
          <a:p>
            <a:pPr>
              <a:defRPr/>
            </a:pPr>
            <a:fld id="{77275910-2ECA-44F3-A76B-C980FE945134}" type="slidenum">
              <a:rPr lang="en-US" smtClean="0"/>
              <a:pPr>
                <a:defRPr/>
              </a:pPr>
              <a:t>48</a:t>
            </a:fld>
            <a:endParaRPr lang="en-US" dirty="0"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p:txBody>
          <a:bodyPr/>
          <a:lstStyle/>
          <a:p>
            <a:pPr>
              <a:defRPr/>
            </a:pPr>
            <a:fld id="{0DD05C27-3638-4E3C-B4E7-196B548C2FAE}" type="slidenum">
              <a:rPr lang="en-US" smtClean="0"/>
              <a:pPr>
                <a:defRPr/>
              </a:pPr>
              <a:t>4</a:t>
            </a:fld>
            <a:endParaRPr lang="en-US" dirty="0"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p:txBody>
          <a:bodyPr/>
          <a:lstStyle/>
          <a:p>
            <a:pPr>
              <a:defRPr/>
            </a:pPr>
            <a:fld id="{A4743433-C6B4-4FEC-BB15-213135F351A0}" type="slidenum">
              <a:rPr lang="en-US" smtClean="0"/>
              <a:pPr>
                <a:defRPr/>
              </a:pPr>
              <a:t>49</a:t>
            </a:fld>
            <a:endParaRPr lang="en-US" dirty="0"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CBE88AA1-6E28-450C-BB62-5CF869C58E63}" type="slidenum">
              <a:rPr lang="en-US" smtClean="0"/>
              <a:pPr/>
              <a:t>50</a:t>
            </a:fld>
            <a:endParaRPr lang="en-US" dirty="0" smtClean="0"/>
          </a:p>
        </p:txBody>
      </p:sp>
      <p:sp>
        <p:nvSpPr>
          <p:cNvPr id="135171" name="Rectangle 2"/>
          <p:cNvSpPr>
            <a:spLocks noGrp="1" noRot="1" noChangeAspect="1" noChangeArrowheads="1" noTextEdit="1"/>
          </p:cNvSpPr>
          <p:nvPr>
            <p:ph type="sldImg"/>
          </p:nvPr>
        </p:nvSpPr>
        <p:spPr>
          <a:xfrm>
            <a:off x="803275" y="696913"/>
            <a:ext cx="5253038" cy="3486150"/>
          </a:xfrm>
          <a:ln/>
        </p:spPr>
      </p:sp>
      <p:sp>
        <p:nvSpPr>
          <p:cNvPr id="13517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CBE88AA1-6E28-450C-BB62-5CF869C58E63}" type="slidenum">
              <a:rPr lang="en-US" smtClean="0"/>
              <a:pPr/>
              <a:t>51</a:t>
            </a:fld>
            <a:endParaRPr lang="en-US" dirty="0" smtClean="0"/>
          </a:p>
        </p:txBody>
      </p:sp>
      <p:sp>
        <p:nvSpPr>
          <p:cNvPr id="135171" name="Rectangle 2"/>
          <p:cNvSpPr>
            <a:spLocks noGrp="1" noRot="1" noChangeAspect="1" noChangeArrowheads="1" noTextEdit="1"/>
          </p:cNvSpPr>
          <p:nvPr>
            <p:ph type="sldImg"/>
          </p:nvPr>
        </p:nvSpPr>
        <p:spPr>
          <a:xfrm>
            <a:off x="803275" y="696913"/>
            <a:ext cx="5253038" cy="3486150"/>
          </a:xfrm>
          <a:ln/>
        </p:spPr>
      </p:sp>
      <p:sp>
        <p:nvSpPr>
          <p:cNvPr id="13517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p:txBody>
          <a:bodyPr/>
          <a:lstStyle/>
          <a:p>
            <a:pPr>
              <a:defRPr/>
            </a:pPr>
            <a:fld id="{B30697CA-8CE4-440E-8031-5BC39076C95D}" type="slidenum">
              <a:rPr lang="en-US" smtClean="0"/>
              <a:pPr>
                <a:defRPr/>
              </a:pPr>
              <a:t>52</a:t>
            </a:fld>
            <a:endParaRPr lang="en-US" dirty="0"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53</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a:defRPr/>
            </a:pPr>
            <a:fld id="{E97D04C9-2C4A-43E7-8397-A7A5C5EF001D}" type="slidenum">
              <a:rPr lang="en-US" smtClean="0"/>
              <a:pPr>
                <a:defRPr/>
              </a:pPr>
              <a:t>54</a:t>
            </a:fld>
            <a:endParaRPr lang="en-US" dirty="0"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55</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56</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57</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58</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p:txBody>
          <a:bodyPr/>
          <a:lstStyle/>
          <a:p>
            <a:pPr>
              <a:defRPr/>
            </a:pPr>
            <a:fld id="{AEA0110A-CB62-4FA3-AD6E-3510BB300373}" type="slidenum">
              <a:rPr lang="en-US" smtClean="0"/>
              <a:pPr>
                <a:defRPr/>
              </a:pPr>
              <a:t>5</a:t>
            </a:fld>
            <a:endParaRPr lang="en-US" dirty="0"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59</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60</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61</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p:txBody>
          <a:bodyPr/>
          <a:lstStyle/>
          <a:p>
            <a:pPr>
              <a:defRPr/>
            </a:pPr>
            <a:fld id="{7AEE78DF-BDA6-47B7-B297-919049350D24}" type="slidenum">
              <a:rPr lang="en-US" smtClean="0"/>
              <a:pPr>
                <a:defRPr/>
              </a:pPr>
              <a:t>62</a:t>
            </a:fld>
            <a:endParaRPr lang="en-US" dirty="0"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63</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64</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65</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66</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p:txBody>
          <a:bodyPr/>
          <a:lstStyle/>
          <a:p>
            <a:pPr>
              <a:defRPr/>
            </a:pPr>
            <a:fld id="{C6DDE849-8612-4ACB-8C71-973867A4EC6C}" type="slidenum">
              <a:rPr lang="en-US" smtClean="0"/>
              <a:pPr>
                <a:defRPr/>
              </a:pPr>
              <a:t>67</a:t>
            </a:fld>
            <a:endParaRPr lang="en-US" dirty="0"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68</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p:txBody>
          <a:bodyPr/>
          <a:lstStyle/>
          <a:p>
            <a:pPr>
              <a:defRPr/>
            </a:pPr>
            <a:fld id="{17154FD4-8205-424D-9DDB-035DD6F1403C}" type="slidenum">
              <a:rPr lang="en-US" smtClean="0"/>
              <a:pPr>
                <a:defRPr/>
              </a:pPr>
              <a:t>6</a:t>
            </a:fld>
            <a:endParaRPr lang="en-US"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75</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p:txBody>
          <a:bodyPr/>
          <a:lstStyle/>
          <a:p>
            <a:pPr>
              <a:defRPr/>
            </a:pPr>
            <a:fld id="{F6DD9B67-35BC-40C8-8373-F12BE53D3A4C}" type="slidenum">
              <a:rPr lang="en-US" smtClean="0"/>
              <a:pPr>
                <a:defRPr/>
              </a:pPr>
              <a:t>76</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77</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p:txBody>
          <a:bodyPr/>
          <a:lstStyle/>
          <a:p>
            <a:pPr>
              <a:defRPr/>
            </a:pPr>
            <a:fld id="{3653B8CC-DC8F-4A5F-A95A-86F7460247BB}" type="slidenum">
              <a:rPr lang="en-US" smtClean="0"/>
              <a:pPr>
                <a:defRPr/>
              </a:pPr>
              <a:t>78</a:t>
            </a:fld>
            <a:endParaRPr lang="en-US" dirty="0"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p:txBody>
          <a:bodyPr/>
          <a:lstStyle/>
          <a:p>
            <a:pPr>
              <a:defRPr/>
            </a:pPr>
            <a:fld id="{75E26BDD-A3D2-4212-9CC7-657CB1ADF8D5}" type="slidenum">
              <a:rPr lang="en-US" smtClean="0"/>
              <a:pPr>
                <a:defRPr/>
              </a:pPr>
              <a:t>79</a:t>
            </a:fld>
            <a:endParaRPr lang="en-US" dirty="0"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p:txBody>
          <a:bodyPr/>
          <a:lstStyle/>
          <a:p>
            <a:pPr>
              <a:defRPr/>
            </a:pPr>
            <a:fld id="{360D2A38-FD29-4C03-B5DE-2C45CF58D46C}" type="slidenum">
              <a:rPr lang="en-US" smtClean="0"/>
              <a:pPr>
                <a:defRPr/>
              </a:pPr>
              <a:t>80</a:t>
            </a:fld>
            <a:endParaRPr lang="en-US" dirty="0"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p:txBody>
          <a:bodyPr/>
          <a:lstStyle/>
          <a:p>
            <a:pPr>
              <a:defRPr/>
            </a:pPr>
            <a:fld id="{54AA6DC0-F038-4989-875B-B2D559D2E836}" type="slidenum">
              <a:rPr lang="en-US" smtClean="0"/>
              <a:pPr>
                <a:defRPr/>
              </a:pPr>
              <a:t>81</a:t>
            </a:fld>
            <a:endParaRPr lang="en-US" dirty="0"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p:txBody>
          <a:bodyPr/>
          <a:lstStyle/>
          <a:p>
            <a:pPr>
              <a:defRPr/>
            </a:pPr>
            <a:fld id="{1006DA7D-CB4E-4F03-A124-082DEFB74C8D}" type="slidenum">
              <a:rPr lang="en-US" smtClean="0"/>
              <a:pPr>
                <a:defRPr/>
              </a:pPr>
              <a:t>82</a:t>
            </a:fld>
            <a:endParaRPr lang="en-US" dirty="0"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p:txBody>
          <a:bodyPr/>
          <a:lstStyle/>
          <a:p>
            <a:pPr>
              <a:defRPr/>
            </a:pPr>
            <a:fld id="{1B1F250B-FBAC-4169-BE77-43AAE724090C}" type="slidenum">
              <a:rPr lang="en-US" smtClean="0"/>
              <a:pPr>
                <a:defRPr/>
              </a:pPr>
              <a:t>83</a:t>
            </a:fld>
            <a:endParaRPr lang="en-US" dirty="0"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p:txBody>
          <a:bodyPr/>
          <a:lstStyle/>
          <a:p>
            <a:pPr>
              <a:defRPr/>
            </a:pPr>
            <a:fld id="{13193CC3-E768-4BB8-9334-C649C5F28495}" type="slidenum">
              <a:rPr lang="en-US" smtClean="0"/>
              <a:pPr>
                <a:defRPr/>
              </a:pPr>
              <a:t>84</a:t>
            </a:fld>
            <a:endParaRPr lang="en-US" dirty="0"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p:txBody>
          <a:bodyPr/>
          <a:lstStyle/>
          <a:p>
            <a:pPr>
              <a:defRPr/>
            </a:pPr>
            <a:fld id="{B7A6B350-852D-483F-BE87-FA1F12AF2AED}" type="slidenum">
              <a:rPr lang="en-US" smtClean="0"/>
              <a:pPr>
                <a:defRPr/>
              </a:pPr>
              <a:t>85</a:t>
            </a:fld>
            <a:endParaRPr lang="en-US" dirty="0"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p:txBody>
          <a:bodyPr/>
          <a:lstStyle/>
          <a:p>
            <a:pPr>
              <a:defRPr/>
            </a:pPr>
            <a:fld id="{F8B1E2DD-D47F-417C-B651-0135D216DF15}" type="slidenum">
              <a:rPr lang="en-US" smtClean="0"/>
              <a:pPr>
                <a:defRPr/>
              </a:pPr>
              <a:t>86</a:t>
            </a:fld>
            <a:endParaRPr lang="en-US" dirty="0"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p:txBody>
          <a:bodyPr/>
          <a:lstStyle/>
          <a:p>
            <a:pPr>
              <a:defRPr/>
            </a:pPr>
            <a:fld id="{F6E3F8EE-C6D1-475D-A0EF-CC6417EA3137}" type="slidenum">
              <a:rPr lang="en-US" smtClean="0"/>
              <a:pPr>
                <a:defRPr/>
              </a:pPr>
              <a:t>87</a:t>
            </a:fld>
            <a:endParaRPr lang="en-US" dirty="0"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p:txBody>
          <a:bodyPr/>
          <a:lstStyle/>
          <a:p>
            <a:pPr>
              <a:defRPr/>
            </a:pPr>
            <a:fld id="{1F4509C0-A9EC-494F-A743-AC9DD22E7EE1}" type="slidenum">
              <a:rPr lang="en-US" smtClean="0"/>
              <a:pPr>
                <a:defRPr/>
              </a:pPr>
              <a:t>88</a:t>
            </a:fld>
            <a:endParaRPr lang="en-US" dirty="0"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p:txBody>
          <a:bodyPr/>
          <a:lstStyle/>
          <a:p>
            <a:pPr>
              <a:defRPr/>
            </a:pPr>
            <a:fld id="{6D13805C-7F17-4741-A866-30FA857DB9F5}" type="slidenum">
              <a:rPr lang="en-US" smtClean="0"/>
              <a:pPr>
                <a:defRPr/>
              </a:pPr>
              <a:t>89</a:t>
            </a:fld>
            <a:endParaRPr lang="en-US" dirty="0"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p:txBody>
          <a:bodyPr/>
          <a:lstStyle/>
          <a:p>
            <a:pPr>
              <a:defRPr/>
            </a:pPr>
            <a:fld id="{A4088F6A-11A7-4769-81E2-9114420D953A}" type="slidenum">
              <a:rPr lang="en-US" smtClean="0"/>
              <a:pPr>
                <a:defRPr/>
              </a:pPr>
              <a:t>90</a:t>
            </a:fld>
            <a:endParaRPr lang="en-US" dirty="0"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p:txBody>
          <a:bodyPr/>
          <a:lstStyle/>
          <a:p>
            <a:pPr>
              <a:defRPr/>
            </a:pPr>
            <a:fld id="{419E8AC2-A3F7-41AF-B4A3-248B768F655C}" type="slidenum">
              <a:rPr lang="en-US" smtClean="0"/>
              <a:pPr>
                <a:defRPr/>
              </a:pPr>
              <a:t>91</a:t>
            </a:fld>
            <a:endParaRPr lang="en-US" dirty="0"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92</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p:txBody>
          <a:bodyPr/>
          <a:lstStyle/>
          <a:p>
            <a:pPr>
              <a:defRPr/>
            </a:pPr>
            <a:fld id="{671BBDB9-EE23-4BD8-9290-67D08D78DECD}" type="slidenum">
              <a:rPr lang="en-US" smtClean="0"/>
              <a:pPr>
                <a:defRPr/>
              </a:pPr>
              <a:t>93</a:t>
            </a:fld>
            <a:endParaRPr lang="en-US" dirty="0"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94</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BCACE55-B179-4EC1-A195-2E5CADC7EA09}" type="slidenum">
              <a:rPr lang="en-US" smtClean="0"/>
              <a:pPr>
                <a:defRPr/>
              </a:pPr>
              <a:t>95</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96</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5E9E47D9-B2C7-45E7-A407-F657878C8102}" type="slidenum">
              <a:rPr lang="en-US" smtClean="0"/>
              <a:pPr/>
              <a:t>97</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98</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99</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100</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p:txBody>
          <a:bodyPr/>
          <a:lstStyle/>
          <a:p>
            <a:pPr>
              <a:defRPr/>
            </a:pPr>
            <a:fld id="{584C800D-2E33-40BB-93B0-B2EE1D6960A9}" type="slidenum">
              <a:rPr lang="en-US" smtClean="0"/>
              <a:pPr>
                <a:defRPr/>
              </a:pPr>
              <a:t>101</a:t>
            </a:fld>
            <a:endParaRPr lang="en-US" dirty="0"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p:txBody>
          <a:bodyPr/>
          <a:lstStyle/>
          <a:p>
            <a:pPr>
              <a:defRPr/>
            </a:pPr>
            <a:fld id="{5C85CAE0-8D6F-4FC3-88AA-180B12A7F095}" type="slidenum">
              <a:rPr lang="en-US" smtClean="0"/>
              <a:pPr>
                <a:defRPr/>
              </a:pPr>
              <a:t>102</a:t>
            </a:fld>
            <a:endParaRPr lang="en-US" dirty="0"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p:txBody>
          <a:bodyPr/>
          <a:lstStyle/>
          <a:p>
            <a:pPr>
              <a:defRPr/>
            </a:pPr>
            <a:fld id="{5D68FFF9-A961-440E-9570-2E8FDAEE3479}" type="slidenum">
              <a:rPr lang="en-US" smtClean="0"/>
              <a:pPr>
                <a:defRPr/>
              </a:pPr>
              <a:t>103</a:t>
            </a:fld>
            <a:endParaRPr lang="en-US" dirty="0"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p:txBody>
          <a:bodyPr/>
          <a:lstStyle/>
          <a:p>
            <a:pPr>
              <a:defRPr/>
            </a:pPr>
            <a:fld id="{863E7967-833B-4464-88D1-A586D0CB58E6}" type="slidenum">
              <a:rPr lang="en-US" smtClean="0"/>
              <a:pPr>
                <a:defRPr/>
              </a:pPr>
              <a:t>104</a:t>
            </a:fld>
            <a:endParaRPr lang="en-US" dirty="0"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p:txBody>
          <a:bodyPr/>
          <a:lstStyle/>
          <a:p>
            <a:pPr>
              <a:defRPr/>
            </a:pPr>
            <a:fld id="{DFD46BF8-30B2-4700-AADE-C5E39ED4E193}" type="slidenum">
              <a:rPr lang="en-US" smtClean="0"/>
              <a:pPr>
                <a:defRPr/>
              </a:pPr>
              <a:t>9</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105</a:t>
            </a:fld>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p:txBody>
          <a:bodyPr/>
          <a:lstStyle/>
          <a:p>
            <a:pPr>
              <a:defRPr/>
            </a:pPr>
            <a:fld id="{863E7967-833B-4464-88D1-A586D0CB58E6}" type="slidenum">
              <a:rPr lang="en-US" smtClean="0"/>
              <a:pPr>
                <a:defRPr/>
              </a:pPr>
              <a:t>106</a:t>
            </a:fld>
            <a:endParaRPr lang="en-US" dirty="0"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p:txBody>
          <a:bodyPr/>
          <a:lstStyle/>
          <a:p>
            <a:pPr>
              <a:defRPr/>
            </a:pPr>
            <a:fld id="{0C93FCEB-7EFC-47E9-AC8E-1AB514C31044}" type="slidenum">
              <a:rPr lang="en-US" smtClean="0"/>
              <a:pPr>
                <a:defRPr/>
              </a:pPr>
              <a:t>107</a:t>
            </a:fld>
            <a:endParaRPr lang="en-US" dirty="0"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p:txBody>
          <a:bodyPr/>
          <a:lstStyle/>
          <a:p>
            <a:pPr>
              <a:defRPr/>
            </a:pPr>
            <a:fld id="{933801E5-8800-4C92-94D0-0AA41139035B}" type="slidenum">
              <a:rPr lang="en-US" smtClean="0"/>
              <a:pPr>
                <a:defRPr/>
              </a:pPr>
              <a:t>108</a:t>
            </a:fld>
            <a:endParaRPr lang="en-US" dirty="0"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p:txBody>
          <a:bodyPr/>
          <a:lstStyle/>
          <a:p>
            <a:pPr>
              <a:defRPr/>
            </a:pPr>
            <a:fld id="{381F64FF-1B4B-449A-BA52-33FE40C6DFF4}" type="slidenum">
              <a:rPr lang="en-US" smtClean="0"/>
              <a:pPr>
                <a:defRPr/>
              </a:pPr>
              <a:t>109</a:t>
            </a:fld>
            <a:endParaRPr lang="en-US" dirty="0"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110</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p:txBody>
          <a:bodyPr/>
          <a:lstStyle/>
          <a:p>
            <a:pPr>
              <a:defRPr/>
            </a:pPr>
            <a:fld id="{DB968953-99EB-41A7-802F-6F50616A0320}" type="slidenum">
              <a:rPr lang="en-US" smtClean="0"/>
              <a:pPr>
                <a:defRPr/>
              </a:pPr>
              <a:t>111</a:t>
            </a:fld>
            <a:endParaRPr lang="en-US" dirty="0"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p:txBody>
          <a:bodyPr/>
          <a:lstStyle/>
          <a:p>
            <a:pPr>
              <a:defRPr/>
            </a:pPr>
            <a:fld id="{37C74931-1DA1-4820-8518-79C81D943517}" type="slidenum">
              <a:rPr lang="en-US" smtClean="0"/>
              <a:pPr>
                <a:defRPr/>
              </a:pPr>
              <a:t>112</a:t>
            </a:fld>
            <a:endParaRPr lang="en-US" dirty="0"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3048522-3580-450E-A898-54B4C6996560}" type="slidenum">
              <a:rPr lang="en-US" smtClean="0"/>
              <a:pPr>
                <a:defRPr/>
              </a:pPr>
              <a:t>113</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p:txBody>
          <a:bodyPr/>
          <a:lstStyle/>
          <a:p>
            <a:pPr>
              <a:defRPr/>
            </a:pPr>
            <a:fld id="{AEF9B42B-A743-4821-859A-4F2EE90B453A}" type="slidenum">
              <a:rPr lang="en-US" smtClean="0"/>
              <a:pPr>
                <a:defRPr/>
              </a:pPr>
              <a:t>114</a:t>
            </a:fld>
            <a:endParaRPr lang="en-US" dirty="0"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userDrawn="1"/>
        </p:nvSpPr>
        <p:spPr bwMode="auto">
          <a:xfrm>
            <a:off x="0" y="0"/>
            <a:ext cx="9236075" cy="6126163"/>
          </a:xfrm>
          <a:prstGeom prst="rect">
            <a:avLst/>
          </a:prstGeom>
          <a:solidFill>
            <a:schemeClr val="tx1">
              <a:alpha val="33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282666" name="Rectangle 42"/>
          <p:cNvSpPr>
            <a:spLocks noGrp="1" noChangeArrowheads="1"/>
          </p:cNvSpPr>
          <p:nvPr>
            <p:ph type="ctrTitle" sz="quarter"/>
          </p:nvPr>
        </p:nvSpPr>
        <p:spPr>
          <a:xfrm>
            <a:off x="461963" y="1428750"/>
            <a:ext cx="8312150" cy="1635125"/>
          </a:xfrm>
          <a:effectLst/>
        </p:spPr>
        <p:txBody>
          <a:bodyPr>
            <a:scene3d>
              <a:camera prst="orthographicFront"/>
              <a:lightRig rig="threePt" dir="t"/>
            </a:scene3d>
            <a:sp3d extrusionH="57150">
              <a:bevelT w="38100" h="38100"/>
            </a:sp3d>
          </a:bodyPr>
          <a:lstStyle>
            <a:lvl1pPr>
              <a:defRPr sz="5400">
                <a:effectLst>
                  <a:outerShdw blurRad="38100" dist="38100" dir="2700000" algn="tl">
                    <a:srgbClr val="000000">
                      <a:alpha val="43137"/>
                    </a:srgbClr>
                  </a:outerShdw>
                </a:effectLst>
              </a:defRPr>
            </a:lvl1pPr>
          </a:lstStyle>
          <a:p>
            <a:r>
              <a:rPr lang="en-US" dirty="0"/>
              <a:t>Click to edit Master title style</a:t>
            </a:r>
          </a:p>
        </p:txBody>
      </p:sp>
      <p:sp>
        <p:nvSpPr>
          <p:cNvPr id="282667" name="Rectangle 43"/>
          <p:cNvSpPr>
            <a:spLocks noGrp="1" noChangeArrowheads="1"/>
          </p:cNvSpPr>
          <p:nvPr>
            <p:ph type="subTitle" sz="quarter" idx="1"/>
          </p:nvPr>
        </p:nvSpPr>
        <p:spPr>
          <a:xfrm>
            <a:off x="1385888" y="3471863"/>
            <a:ext cx="6464300" cy="1565275"/>
          </a:xfrm>
          <a:effectLst/>
        </p:spPr>
        <p:txBody>
          <a:bodyPr/>
          <a:lstStyle>
            <a:lvl1pPr marL="0" indent="0" algn="ctr">
              <a:buFont typeface="Wingdings" pitchFamily="2" charset="2"/>
              <a:buNone/>
              <a:defRPr sz="3600">
                <a:effectLst>
                  <a:outerShdw blurRad="38100" dist="38100" dir="2700000" algn="tl">
                    <a:srgbClr val="000000">
                      <a:alpha val="43137"/>
                    </a:srgbClr>
                  </a:outerShdw>
                </a:effectLst>
              </a:defRPr>
            </a:lvl1pPr>
          </a:lstStyle>
          <a:p>
            <a:r>
              <a:rPr lang="en-US" dirty="0"/>
              <a:t>Click to edit Master subtitle style</a:t>
            </a:r>
          </a:p>
        </p:txBody>
      </p:sp>
      <p:sp>
        <p:nvSpPr>
          <p:cNvPr id="4" name="Rectangle 44"/>
          <p:cNvSpPr>
            <a:spLocks noGrp="1" noChangeArrowheads="1"/>
          </p:cNvSpPr>
          <p:nvPr>
            <p:ph type="dt" sz="quarter" idx="10"/>
          </p:nvPr>
        </p:nvSpPr>
        <p:spPr>
          <a:effectLst/>
        </p:spPr>
        <p:txBody>
          <a:bodyPr/>
          <a:lstStyle>
            <a:lvl1pPr>
              <a:defRPr>
                <a:effectLst>
                  <a:outerShdw blurRad="38100" dist="38100" dir="2700000" algn="tl">
                    <a:srgbClr val="000000">
                      <a:alpha val="43137"/>
                    </a:srgbClr>
                  </a:outerShdw>
                </a:effectLst>
              </a:defRPr>
            </a:lvl1pPr>
          </a:lstStyle>
          <a:p>
            <a:pPr>
              <a:defRPr/>
            </a:pPr>
            <a:endParaRPr lang="en-US" dirty="0"/>
          </a:p>
        </p:txBody>
      </p:sp>
      <p:sp>
        <p:nvSpPr>
          <p:cNvPr id="5" name="Rectangle 45"/>
          <p:cNvSpPr>
            <a:spLocks noGrp="1" noChangeArrowheads="1"/>
          </p:cNvSpPr>
          <p:nvPr>
            <p:ph type="ftr" sz="quarter" idx="11"/>
          </p:nvPr>
        </p:nvSpPr>
        <p:spPr>
          <a:effectLst/>
        </p:spPr>
        <p:txBody>
          <a:bodyPr/>
          <a:lstStyle>
            <a:lvl1pPr>
              <a:defRPr>
                <a:effectLst>
                  <a:outerShdw blurRad="38100" dist="38100" dir="2700000" algn="tl">
                    <a:srgbClr val="000000">
                      <a:alpha val="43137"/>
                    </a:srgbClr>
                  </a:outerShdw>
                </a:effectLst>
              </a:defRPr>
            </a:lvl1pPr>
          </a:lstStyle>
          <a:p>
            <a:pPr>
              <a:defRPr/>
            </a:pPr>
            <a:endParaRPr lang="en-US" dirty="0"/>
          </a:p>
        </p:txBody>
      </p:sp>
      <p:sp>
        <p:nvSpPr>
          <p:cNvPr id="6" name="Rectangle 46"/>
          <p:cNvSpPr>
            <a:spLocks noGrp="1" noChangeArrowheads="1"/>
          </p:cNvSpPr>
          <p:nvPr>
            <p:ph type="sldNum" sz="quarter" idx="12"/>
          </p:nvPr>
        </p:nvSpPr>
        <p:spPr>
          <a:effectLst/>
        </p:spPr>
        <p:txBody>
          <a:bodyPr/>
          <a:lstStyle>
            <a:lvl1pPr>
              <a:defRPr>
                <a:effectLst>
                  <a:outerShdw blurRad="38100" dist="38100" dir="2700000" algn="tl">
                    <a:srgbClr val="000000">
                      <a:alpha val="43137"/>
                    </a:srgbClr>
                  </a:outerShdw>
                </a:effectLst>
              </a:defRPr>
            </a:lvl1pPr>
          </a:lstStyle>
          <a:p>
            <a:pPr>
              <a:defRPr/>
            </a:pPr>
            <a:fld id="{74F06950-0891-40C7-BC21-BE31B5A661E4}" type="slidenum">
              <a:rPr lang="en-US" smtClean="0"/>
              <a:pPr>
                <a:defRPr/>
              </a:pPr>
              <a:t>‹#›</a:t>
            </a:fld>
            <a:endParaRPr lang="en-US" dirty="0"/>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dirty="0"/>
          </a:p>
        </p:txBody>
      </p:sp>
      <p:sp>
        <p:nvSpPr>
          <p:cNvPr id="5" name="Rectangle 4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46"/>
          <p:cNvSpPr>
            <a:spLocks noGrp="1" noChangeArrowheads="1"/>
          </p:cNvSpPr>
          <p:nvPr>
            <p:ph type="sldNum" sz="quarter" idx="12"/>
          </p:nvPr>
        </p:nvSpPr>
        <p:spPr>
          <a:ln/>
        </p:spPr>
        <p:txBody>
          <a:bodyPr/>
          <a:lstStyle>
            <a:lvl1pPr>
              <a:defRPr/>
            </a:lvl1pPr>
          </a:lstStyle>
          <a:p>
            <a:pPr>
              <a:defRPr/>
            </a:pPr>
            <a:fld id="{A65A8F4C-4EE9-42F5-BCAB-F18A836DB214}" type="slidenum">
              <a:rPr lang="en-US"/>
              <a:pPr>
                <a:defRPr/>
              </a:pPr>
              <a:t>‹#›</a:t>
            </a:fld>
            <a:endParaRPr lang="en-US" dirty="0"/>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6075" y="247650"/>
            <a:ext cx="2078038" cy="52292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1963" y="247650"/>
            <a:ext cx="6081712" cy="52292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dirty="0"/>
          </a:p>
        </p:txBody>
      </p:sp>
      <p:sp>
        <p:nvSpPr>
          <p:cNvPr id="5" name="Rectangle 4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46"/>
          <p:cNvSpPr>
            <a:spLocks noGrp="1" noChangeArrowheads="1"/>
          </p:cNvSpPr>
          <p:nvPr>
            <p:ph type="sldNum" sz="quarter" idx="12"/>
          </p:nvPr>
        </p:nvSpPr>
        <p:spPr>
          <a:ln/>
        </p:spPr>
        <p:txBody>
          <a:bodyPr/>
          <a:lstStyle>
            <a:lvl1pPr>
              <a:defRPr/>
            </a:lvl1pPr>
          </a:lstStyle>
          <a:p>
            <a:pPr>
              <a:defRPr/>
            </a:pPr>
            <a:fld id="{C95B135F-C64A-4862-A41F-273540BC4386}" type="slidenum">
              <a:rPr lang="en-US"/>
              <a:pPr>
                <a:defRPr/>
              </a:pPr>
              <a:t>‹#›</a:t>
            </a:fld>
            <a:endParaRPr lang="en-US" dirty="0"/>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bwMode="auto">
          <a:xfrm>
            <a:off x="0" y="0"/>
            <a:ext cx="9236075" cy="6126163"/>
          </a:xfrm>
          <a:prstGeom prst="rect">
            <a:avLst/>
          </a:prstGeom>
          <a:solidFill>
            <a:schemeClr val="tx1">
              <a:alpha val="33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outerShdw blurRad="38100" dist="38100" dir="2700000" algn="tl">
                  <a:srgbClr val="000000">
                    <a:alpha val="43137"/>
                  </a:srgbClr>
                </a:outerShdw>
              </a:effectLst>
              <a:latin typeface="Verdana" pitchFamily="34" charset="0"/>
            </a:endParaRPr>
          </a:p>
        </p:txBody>
      </p:sp>
      <p:sp>
        <p:nvSpPr>
          <p:cNvPr id="2" name="Title 1"/>
          <p:cNvSpPr>
            <a:spLocks noGrp="1"/>
          </p:cNvSpPr>
          <p:nvPr>
            <p:ph type="title"/>
          </p:nvPr>
        </p:nvSpPr>
        <p:spPr>
          <a:noFill/>
          <a:ln>
            <a:noFill/>
          </a:ln>
        </p:spPr>
        <p:txBody>
          <a:bodyPr/>
          <a:lstStyle>
            <a:lvl1pPr>
              <a:defRPr baseline="0">
                <a:effectLst>
                  <a:outerShdw blurRad="38100" dist="38100" dir="2700000" algn="tl" rotWithShape="0">
                    <a:srgbClr val="000000">
                      <a:alpha val="43137"/>
                    </a:srgb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noFill/>
        </p:spPr>
        <p:txBody>
          <a:bodyPr/>
          <a:lstStyle>
            <a:lvl1pPr>
              <a:buClr>
                <a:srgbClr val="663300"/>
              </a:buClr>
              <a:defRPr>
                <a:effectLst>
                  <a:outerShdw blurRad="38100" dist="38100" dir="2700000" algn="tl" rotWithShape="0">
                    <a:srgbClr val="000000">
                      <a:alpha val="43137"/>
                    </a:srgbClr>
                  </a:outerShdw>
                </a:effectLst>
                <a:latin typeface="Constantia" pitchFamily="18" charset="0"/>
              </a:defRPr>
            </a:lvl1pPr>
            <a:lvl2pPr>
              <a:defRPr>
                <a:effectLst>
                  <a:outerShdw blurRad="38100" dist="38100" dir="2700000" algn="tl" rotWithShape="0">
                    <a:srgbClr val="000000">
                      <a:alpha val="43137"/>
                    </a:srgbClr>
                  </a:outerShdw>
                </a:effectLst>
                <a:latin typeface="Constantia" pitchFamily="18" charset="0"/>
              </a:defRPr>
            </a:lvl2pPr>
            <a:lvl3pPr>
              <a:buClr>
                <a:srgbClr val="663300"/>
              </a:buClr>
              <a:defRPr>
                <a:effectLst>
                  <a:outerShdw blurRad="38100" dist="38100" dir="2700000" algn="tl" rotWithShape="0">
                    <a:srgbClr val="000000">
                      <a:alpha val="43137"/>
                    </a:srgbClr>
                  </a:outerShdw>
                </a:effectLst>
                <a:latin typeface="Constantia" pitchFamily="18" charset="0"/>
              </a:defRPr>
            </a:lvl3pPr>
            <a:lvl4pPr>
              <a:defRPr>
                <a:effectLst>
                  <a:outerShdw blurRad="38100" dist="38100" dir="2700000" algn="tl" rotWithShape="0">
                    <a:srgbClr val="000000">
                      <a:alpha val="43137"/>
                    </a:srgbClr>
                  </a:outerShdw>
                </a:effectLst>
                <a:latin typeface="Constantia" pitchFamily="18" charset="0"/>
              </a:defRPr>
            </a:lvl4pPr>
            <a:lvl5pPr>
              <a:buClr>
                <a:srgbClr val="663300"/>
              </a:buClr>
              <a:defRPr>
                <a:effectLst>
                  <a:outerShdw blurRad="38100" dist="38100" dir="2700000" algn="tl" rotWithShape="0">
                    <a:srgbClr val="000000">
                      <a:alpha val="43137"/>
                    </a:srgbClr>
                  </a:outerShdw>
                </a:effectLst>
                <a:latin typeface="Constantia"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effectLst>
                  <a:outerShdw blurRad="38100" dist="38100" dir="2700000" algn="tl">
                    <a:srgbClr val="000000">
                      <a:alpha val="43137"/>
                    </a:srgbClr>
                  </a:outerShdw>
                </a:effectLst>
              </a:defRPr>
            </a:lvl1pPr>
          </a:lstStyle>
          <a:p>
            <a:pPr>
              <a:defRPr/>
            </a:pPr>
            <a:endParaRPr lang="en-US" dirty="0"/>
          </a:p>
        </p:txBody>
      </p:sp>
      <p:sp>
        <p:nvSpPr>
          <p:cNvPr id="5" name="Footer Placeholder 4"/>
          <p:cNvSpPr>
            <a:spLocks noGrp="1"/>
          </p:cNvSpPr>
          <p:nvPr>
            <p:ph type="ftr" sz="quarter" idx="11"/>
          </p:nvPr>
        </p:nvSpPr>
        <p:spPr/>
        <p:txBody>
          <a:bodyPr/>
          <a:lstStyle>
            <a:lvl1pPr>
              <a:defRPr>
                <a:effectLst>
                  <a:outerShdw blurRad="38100" dist="38100" dir="2700000" algn="tl">
                    <a:srgbClr val="000000">
                      <a:alpha val="43137"/>
                    </a:srgbClr>
                  </a:outerShdw>
                </a:effectLst>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effectLst>
                  <a:outerShdw blurRad="38100" dist="38100" dir="2700000" algn="tl">
                    <a:srgbClr val="000000">
                      <a:alpha val="43137"/>
                    </a:srgbClr>
                  </a:outerShdw>
                </a:effectLst>
              </a:defRPr>
            </a:lvl1pPr>
          </a:lstStyle>
          <a:p>
            <a:pPr>
              <a:defRPr/>
            </a:pPr>
            <a:fld id="{1B0AC39D-21DF-4251-8B5A-84C324711EE0}" type="slidenum">
              <a:rPr lang="en-US" smtClean="0"/>
              <a:pPr>
                <a:defRPr/>
              </a:pPr>
              <a:t>‹#›</a:t>
            </a:fld>
            <a:endParaRPr lang="en-US" dirty="0"/>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0250" y="3937000"/>
            <a:ext cx="7850188" cy="12160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0250" y="2597150"/>
            <a:ext cx="7850188" cy="13398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4"/>
          <p:cNvSpPr>
            <a:spLocks noGrp="1" noChangeArrowheads="1"/>
          </p:cNvSpPr>
          <p:nvPr>
            <p:ph type="dt" sz="half" idx="10"/>
          </p:nvPr>
        </p:nvSpPr>
        <p:spPr>
          <a:ln/>
        </p:spPr>
        <p:txBody>
          <a:bodyPr/>
          <a:lstStyle>
            <a:lvl1pPr>
              <a:defRPr/>
            </a:lvl1pPr>
          </a:lstStyle>
          <a:p>
            <a:pPr>
              <a:defRPr/>
            </a:pPr>
            <a:endParaRPr lang="en-US" dirty="0"/>
          </a:p>
        </p:txBody>
      </p:sp>
      <p:sp>
        <p:nvSpPr>
          <p:cNvPr id="5" name="Rectangle 4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46"/>
          <p:cNvSpPr>
            <a:spLocks noGrp="1" noChangeArrowheads="1"/>
          </p:cNvSpPr>
          <p:nvPr>
            <p:ph type="sldNum" sz="quarter" idx="12"/>
          </p:nvPr>
        </p:nvSpPr>
        <p:spPr>
          <a:ln/>
        </p:spPr>
        <p:txBody>
          <a:bodyPr/>
          <a:lstStyle>
            <a:lvl1pPr>
              <a:defRPr/>
            </a:lvl1pPr>
          </a:lstStyle>
          <a:p>
            <a:pPr>
              <a:defRPr/>
            </a:pPr>
            <a:fld id="{29B4A6D1-6E28-4C6C-B5B1-FD65B46265A5}" type="slidenum">
              <a:rPr lang="en-US"/>
              <a:pPr>
                <a:defRPr/>
              </a:pPr>
              <a:t>‹#›</a:t>
            </a:fld>
            <a:endParaRPr lang="en-US" dirty="0"/>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1963" y="1428750"/>
            <a:ext cx="4079875" cy="4048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94238" y="1428750"/>
            <a:ext cx="4079875" cy="4048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4"/>
          <p:cNvSpPr>
            <a:spLocks noGrp="1" noChangeArrowheads="1"/>
          </p:cNvSpPr>
          <p:nvPr>
            <p:ph type="dt" sz="half" idx="10"/>
          </p:nvPr>
        </p:nvSpPr>
        <p:spPr>
          <a:ln/>
        </p:spPr>
        <p:txBody>
          <a:bodyPr/>
          <a:lstStyle>
            <a:lvl1pPr>
              <a:defRPr/>
            </a:lvl1pPr>
          </a:lstStyle>
          <a:p>
            <a:pPr>
              <a:defRPr/>
            </a:pPr>
            <a:endParaRPr lang="en-US" dirty="0"/>
          </a:p>
        </p:txBody>
      </p:sp>
      <p:sp>
        <p:nvSpPr>
          <p:cNvPr id="6" name="Rectangle 4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46"/>
          <p:cNvSpPr>
            <a:spLocks noGrp="1" noChangeArrowheads="1"/>
          </p:cNvSpPr>
          <p:nvPr>
            <p:ph type="sldNum" sz="quarter" idx="12"/>
          </p:nvPr>
        </p:nvSpPr>
        <p:spPr>
          <a:ln/>
        </p:spPr>
        <p:txBody>
          <a:bodyPr/>
          <a:lstStyle>
            <a:lvl1pPr>
              <a:defRPr/>
            </a:lvl1pPr>
          </a:lstStyle>
          <a:p>
            <a:pPr>
              <a:defRPr/>
            </a:pPr>
            <a:fld id="{AB1163D9-45F1-4661-B3BF-CC51B2B35835}" type="slidenum">
              <a:rPr lang="en-US"/>
              <a:pPr>
                <a:defRPr/>
              </a:pPr>
              <a:t>‹#›</a:t>
            </a:fld>
            <a:endParaRPr lang="en-US" dirty="0"/>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1963" y="246063"/>
            <a:ext cx="8312150" cy="1020762"/>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1963" y="1371600"/>
            <a:ext cx="4081462" cy="5715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1943100"/>
            <a:ext cx="4081462" cy="352901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91063" y="1371600"/>
            <a:ext cx="4083050" cy="5715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91063" y="1943100"/>
            <a:ext cx="4083050" cy="352901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4"/>
          <p:cNvSpPr>
            <a:spLocks noGrp="1" noChangeArrowheads="1"/>
          </p:cNvSpPr>
          <p:nvPr>
            <p:ph type="dt" sz="half" idx="10"/>
          </p:nvPr>
        </p:nvSpPr>
        <p:spPr>
          <a:ln/>
        </p:spPr>
        <p:txBody>
          <a:bodyPr/>
          <a:lstStyle>
            <a:lvl1pPr>
              <a:defRPr/>
            </a:lvl1pPr>
          </a:lstStyle>
          <a:p>
            <a:pPr>
              <a:defRPr/>
            </a:pPr>
            <a:endParaRPr lang="en-US" dirty="0"/>
          </a:p>
        </p:txBody>
      </p:sp>
      <p:sp>
        <p:nvSpPr>
          <p:cNvPr id="8" name="Rectangle 4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46"/>
          <p:cNvSpPr>
            <a:spLocks noGrp="1" noChangeArrowheads="1"/>
          </p:cNvSpPr>
          <p:nvPr>
            <p:ph type="sldNum" sz="quarter" idx="12"/>
          </p:nvPr>
        </p:nvSpPr>
        <p:spPr>
          <a:ln/>
        </p:spPr>
        <p:txBody>
          <a:bodyPr/>
          <a:lstStyle>
            <a:lvl1pPr>
              <a:defRPr/>
            </a:lvl1pPr>
          </a:lstStyle>
          <a:p>
            <a:pPr>
              <a:defRPr/>
            </a:pPr>
            <a:fld id="{07CD4586-2DE2-469E-93D9-00EB67D83742}" type="slidenum">
              <a:rPr lang="en-US"/>
              <a:pPr>
                <a:defRPr/>
              </a:pPr>
              <a:t>‹#›</a:t>
            </a:fld>
            <a:endParaRPr lang="en-US" dirty="0"/>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4"/>
          <p:cNvSpPr>
            <a:spLocks noGrp="1" noChangeArrowheads="1"/>
          </p:cNvSpPr>
          <p:nvPr>
            <p:ph type="dt" sz="half" idx="10"/>
          </p:nvPr>
        </p:nvSpPr>
        <p:spPr>
          <a:ln/>
        </p:spPr>
        <p:txBody>
          <a:bodyPr/>
          <a:lstStyle>
            <a:lvl1pPr>
              <a:defRPr/>
            </a:lvl1pPr>
          </a:lstStyle>
          <a:p>
            <a:pPr>
              <a:defRPr/>
            </a:pPr>
            <a:endParaRPr lang="en-US" dirty="0"/>
          </a:p>
        </p:txBody>
      </p:sp>
      <p:sp>
        <p:nvSpPr>
          <p:cNvPr id="4" name="Rectangle 4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46"/>
          <p:cNvSpPr>
            <a:spLocks noGrp="1" noChangeArrowheads="1"/>
          </p:cNvSpPr>
          <p:nvPr>
            <p:ph type="sldNum" sz="quarter" idx="12"/>
          </p:nvPr>
        </p:nvSpPr>
        <p:spPr>
          <a:ln/>
        </p:spPr>
        <p:txBody>
          <a:bodyPr/>
          <a:lstStyle>
            <a:lvl1pPr>
              <a:defRPr/>
            </a:lvl1pPr>
          </a:lstStyle>
          <a:p>
            <a:pPr>
              <a:defRPr/>
            </a:pPr>
            <a:fld id="{87B12EF6-4A67-44A4-9099-1EFE3270B128}" type="slidenum">
              <a:rPr lang="en-US"/>
              <a:pPr>
                <a:defRPr/>
              </a:pPr>
              <a:t>‹#›</a:t>
            </a:fld>
            <a:endParaRPr lang="en-US" dirty="0"/>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4"/>
          <p:cNvSpPr>
            <a:spLocks noGrp="1" noChangeArrowheads="1"/>
          </p:cNvSpPr>
          <p:nvPr>
            <p:ph type="dt" sz="half" idx="10"/>
          </p:nvPr>
        </p:nvSpPr>
        <p:spPr>
          <a:ln/>
        </p:spPr>
        <p:txBody>
          <a:bodyPr/>
          <a:lstStyle>
            <a:lvl1pPr>
              <a:defRPr/>
            </a:lvl1pPr>
          </a:lstStyle>
          <a:p>
            <a:pPr>
              <a:defRPr/>
            </a:pPr>
            <a:endParaRPr lang="en-US" dirty="0"/>
          </a:p>
        </p:txBody>
      </p:sp>
      <p:sp>
        <p:nvSpPr>
          <p:cNvPr id="3" name="Rectangle 4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46"/>
          <p:cNvSpPr>
            <a:spLocks noGrp="1" noChangeArrowheads="1"/>
          </p:cNvSpPr>
          <p:nvPr>
            <p:ph type="sldNum" sz="quarter" idx="12"/>
          </p:nvPr>
        </p:nvSpPr>
        <p:spPr>
          <a:ln/>
        </p:spPr>
        <p:txBody>
          <a:bodyPr/>
          <a:lstStyle>
            <a:lvl1pPr>
              <a:defRPr/>
            </a:lvl1pPr>
          </a:lstStyle>
          <a:p>
            <a:pPr>
              <a:defRPr/>
            </a:pPr>
            <a:fld id="{F6DA773B-E93C-4E14-B47C-1D1DEEDD2350}" type="slidenum">
              <a:rPr lang="en-US"/>
              <a:pPr>
                <a:defRPr/>
              </a:pPr>
              <a:t>‹#›</a:t>
            </a:fld>
            <a:endParaRPr lang="en-US" dirty="0"/>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1963" y="244475"/>
            <a:ext cx="3038475" cy="10382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11563" y="244475"/>
            <a:ext cx="5162550" cy="52276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1963" y="1282700"/>
            <a:ext cx="3038475" cy="41894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dirty="0"/>
          </a:p>
        </p:txBody>
      </p:sp>
      <p:sp>
        <p:nvSpPr>
          <p:cNvPr id="6" name="Rectangle 4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46"/>
          <p:cNvSpPr>
            <a:spLocks noGrp="1" noChangeArrowheads="1"/>
          </p:cNvSpPr>
          <p:nvPr>
            <p:ph type="sldNum" sz="quarter" idx="12"/>
          </p:nvPr>
        </p:nvSpPr>
        <p:spPr>
          <a:ln/>
        </p:spPr>
        <p:txBody>
          <a:bodyPr/>
          <a:lstStyle>
            <a:lvl1pPr>
              <a:defRPr/>
            </a:lvl1pPr>
          </a:lstStyle>
          <a:p>
            <a:pPr>
              <a:defRPr/>
            </a:pPr>
            <a:fld id="{EB0A6260-0D56-428B-98F4-FAFDEB317558}" type="slidenum">
              <a:rPr lang="en-US"/>
              <a:pPr>
                <a:defRPr/>
              </a:pPr>
              <a:t>‹#›</a:t>
            </a:fld>
            <a:endParaRPr lang="en-US" dirty="0"/>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09750" y="4287838"/>
            <a:ext cx="5541963" cy="50641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09750" y="547688"/>
            <a:ext cx="5541963" cy="36750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809750" y="4794250"/>
            <a:ext cx="5541963" cy="71913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dirty="0"/>
          </a:p>
        </p:txBody>
      </p:sp>
      <p:sp>
        <p:nvSpPr>
          <p:cNvPr id="6" name="Rectangle 4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46"/>
          <p:cNvSpPr>
            <a:spLocks noGrp="1" noChangeArrowheads="1"/>
          </p:cNvSpPr>
          <p:nvPr>
            <p:ph type="sldNum" sz="quarter" idx="12"/>
          </p:nvPr>
        </p:nvSpPr>
        <p:spPr>
          <a:ln/>
        </p:spPr>
        <p:txBody>
          <a:bodyPr/>
          <a:lstStyle>
            <a:lvl1pPr>
              <a:defRPr/>
            </a:lvl1pPr>
          </a:lstStyle>
          <a:p>
            <a:pPr>
              <a:defRPr/>
            </a:pPr>
            <a:fld id="{66FF3606-B9CE-454D-B05F-27AE5B9F9D8E}" type="slidenum">
              <a:rPr lang="en-US"/>
              <a:pPr>
                <a:defRPr/>
              </a:pPr>
              <a:t>‹#›</a:t>
            </a:fld>
            <a:endParaRPr lang="en-US" dirty="0"/>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0" y="0"/>
            <a:ext cx="9236075" cy="6126163"/>
          </a:xfrm>
          <a:prstGeom prst="rect">
            <a:avLst/>
          </a:prstGeom>
          <a:solidFill>
            <a:schemeClr val="tx1">
              <a:alpha val="33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Verdana" pitchFamily="34" charset="0"/>
            </a:endParaRPr>
          </a:p>
        </p:txBody>
      </p:sp>
      <p:sp>
        <p:nvSpPr>
          <p:cNvPr id="281648" name="Rectangle 48"/>
          <p:cNvSpPr>
            <a:spLocks noChangeArrowheads="1"/>
          </p:cNvSpPr>
          <p:nvPr userDrawn="1"/>
        </p:nvSpPr>
        <p:spPr bwMode="auto">
          <a:xfrm>
            <a:off x="274638" y="244475"/>
            <a:ext cx="8610600" cy="1066800"/>
          </a:xfrm>
          <a:prstGeom prst="rect">
            <a:avLst/>
          </a:prstGeom>
          <a:solidFill>
            <a:schemeClr val="tx1">
              <a:alpha val="30000"/>
            </a:schemeClr>
          </a:solidFill>
          <a:ln w="9525">
            <a:noFill/>
            <a:miter lim="800000"/>
            <a:headEnd/>
            <a:tailEnd/>
          </a:ln>
          <a:effectLst/>
        </p:spPr>
        <p:txBody>
          <a:bodyPr wrap="none" anchor="ctr"/>
          <a:lstStyle/>
          <a:p>
            <a:pPr eaLnBrk="0" hangingPunct="0">
              <a:defRPr/>
            </a:pPr>
            <a:endParaRPr lang="en-US" dirty="0">
              <a:effectLst/>
              <a:cs typeface="+mn-cs"/>
            </a:endParaRPr>
          </a:p>
        </p:txBody>
      </p:sp>
      <p:sp>
        <p:nvSpPr>
          <p:cNvPr id="281642" name="Rectangle 42"/>
          <p:cNvSpPr>
            <a:spLocks noGrp="1" noChangeArrowheads="1"/>
          </p:cNvSpPr>
          <p:nvPr>
            <p:ph type="title"/>
          </p:nvPr>
        </p:nvSpPr>
        <p:spPr bwMode="auto">
          <a:xfrm>
            <a:off x="461963" y="247650"/>
            <a:ext cx="8312150" cy="10207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281643" name="Rectangle 43"/>
          <p:cNvSpPr>
            <a:spLocks noGrp="1" noChangeArrowheads="1"/>
          </p:cNvSpPr>
          <p:nvPr>
            <p:ph type="body" idx="1"/>
          </p:nvPr>
        </p:nvSpPr>
        <p:spPr bwMode="auto">
          <a:xfrm>
            <a:off x="461963" y="1428750"/>
            <a:ext cx="8312150" cy="4048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1644" name="Rectangle 44"/>
          <p:cNvSpPr>
            <a:spLocks noGrp="1" noChangeArrowheads="1"/>
          </p:cNvSpPr>
          <p:nvPr>
            <p:ph type="dt" sz="half" idx="2"/>
          </p:nvPr>
        </p:nvSpPr>
        <p:spPr bwMode="auto">
          <a:xfrm>
            <a:off x="461963" y="5576888"/>
            <a:ext cx="2154237" cy="4095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effectLst/>
                <a:cs typeface="+mn-cs"/>
              </a:defRPr>
            </a:lvl1pPr>
          </a:lstStyle>
          <a:p>
            <a:pPr>
              <a:defRPr/>
            </a:pPr>
            <a:endParaRPr lang="en-US" dirty="0"/>
          </a:p>
        </p:txBody>
      </p:sp>
      <p:sp>
        <p:nvSpPr>
          <p:cNvPr id="281645" name="Rectangle 45"/>
          <p:cNvSpPr>
            <a:spLocks noGrp="1" noChangeArrowheads="1"/>
          </p:cNvSpPr>
          <p:nvPr>
            <p:ph type="ftr" sz="quarter" idx="3"/>
          </p:nvPr>
        </p:nvSpPr>
        <p:spPr bwMode="auto">
          <a:xfrm>
            <a:off x="3155950" y="5581650"/>
            <a:ext cx="2924175" cy="4079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effectLst/>
                <a:cs typeface="+mn-cs"/>
              </a:defRPr>
            </a:lvl1pPr>
          </a:lstStyle>
          <a:p>
            <a:pPr>
              <a:defRPr/>
            </a:pPr>
            <a:endParaRPr lang="en-US" dirty="0"/>
          </a:p>
        </p:txBody>
      </p:sp>
      <p:sp>
        <p:nvSpPr>
          <p:cNvPr id="281646" name="Rectangle 46"/>
          <p:cNvSpPr>
            <a:spLocks noGrp="1" noChangeArrowheads="1"/>
          </p:cNvSpPr>
          <p:nvPr>
            <p:ph type="sldNum" sz="quarter" idx="4"/>
          </p:nvPr>
        </p:nvSpPr>
        <p:spPr bwMode="auto">
          <a:xfrm>
            <a:off x="6619875" y="5576888"/>
            <a:ext cx="2154238" cy="4095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effectLst/>
                <a:cs typeface="+mn-cs"/>
              </a:defRPr>
            </a:lvl1pPr>
          </a:lstStyle>
          <a:p>
            <a:pPr>
              <a:defRPr/>
            </a:pPr>
            <a:fld id="{D07CFE68-A5D2-448F-A99D-F9605F3846CB}" type="slidenum">
              <a:rPr lang="en-US" smtClean="0"/>
              <a:pPr>
                <a:defRPr/>
              </a:pPr>
              <a:t>‹#›</a:t>
            </a:fld>
            <a:endParaRPr lang="en-US" dirty="0"/>
          </a:p>
        </p:txBody>
      </p:sp>
    </p:spTree>
  </p:cSld>
  <p:clrMap bg1="dk2" tx1="lt1" bg2="dk1" tx2="lt2" accent1="accent1" accent2="accent2" accent3="accent3" accent4="accent4" accent5="accent5" accent6="accent6" hlink="hlink" folHlink="folHlink"/>
  <p:sldLayoutIdLst>
    <p:sldLayoutId id="2147483688" r:id="rId1"/>
    <p:sldLayoutId id="2147483689"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dissolve/>
  </p:transition>
  <p:timing>
    <p:tnLst>
      <p:par>
        <p:cTn id="1" dur="indefinite" restart="never" nodeType="tmRoot"/>
      </p:par>
    </p:tnLst>
  </p:timing>
  <p:txStyles>
    <p:titleStyle>
      <a:lvl1pPr algn="ctr" rtl="0" eaLnBrk="0" fontAlgn="base" hangingPunct="0">
        <a:spcBef>
          <a:spcPct val="0"/>
        </a:spcBef>
        <a:spcAft>
          <a:spcPct val="0"/>
        </a:spcAft>
        <a:defRPr sz="4400">
          <a:solidFill>
            <a:srgbClr val="663300"/>
          </a:solidFill>
          <a:effectLst/>
          <a:latin typeface="+mj-lt"/>
          <a:ea typeface="+mj-ea"/>
          <a:cs typeface="+mj-cs"/>
        </a:defRPr>
      </a:lvl1pPr>
      <a:lvl2pPr algn="ctr" rtl="0" eaLnBrk="0" fontAlgn="base" hangingPunct="0">
        <a:spcBef>
          <a:spcPct val="0"/>
        </a:spcBef>
        <a:spcAft>
          <a:spcPct val="0"/>
        </a:spcAft>
        <a:defRPr sz="4400">
          <a:solidFill>
            <a:srgbClr val="663300"/>
          </a:solidFill>
          <a:effectLst>
            <a:outerShdw blurRad="38100" dist="38100" dir="2700000" algn="tl">
              <a:srgbClr val="000000"/>
            </a:outerShdw>
          </a:effectLst>
          <a:latin typeface="Penoir" pitchFamily="34" charset="0"/>
        </a:defRPr>
      </a:lvl2pPr>
      <a:lvl3pPr algn="ctr" rtl="0" eaLnBrk="0" fontAlgn="base" hangingPunct="0">
        <a:spcBef>
          <a:spcPct val="0"/>
        </a:spcBef>
        <a:spcAft>
          <a:spcPct val="0"/>
        </a:spcAft>
        <a:defRPr sz="4400">
          <a:solidFill>
            <a:srgbClr val="663300"/>
          </a:solidFill>
          <a:effectLst>
            <a:outerShdw blurRad="38100" dist="38100" dir="2700000" algn="tl">
              <a:srgbClr val="000000"/>
            </a:outerShdw>
          </a:effectLst>
          <a:latin typeface="Penoir" pitchFamily="34" charset="0"/>
        </a:defRPr>
      </a:lvl3pPr>
      <a:lvl4pPr algn="ctr" rtl="0" eaLnBrk="0" fontAlgn="base" hangingPunct="0">
        <a:spcBef>
          <a:spcPct val="0"/>
        </a:spcBef>
        <a:spcAft>
          <a:spcPct val="0"/>
        </a:spcAft>
        <a:defRPr sz="4400">
          <a:solidFill>
            <a:srgbClr val="663300"/>
          </a:solidFill>
          <a:effectLst>
            <a:outerShdw blurRad="38100" dist="38100" dir="2700000" algn="tl">
              <a:srgbClr val="000000"/>
            </a:outerShdw>
          </a:effectLst>
          <a:latin typeface="Penoir" pitchFamily="34" charset="0"/>
        </a:defRPr>
      </a:lvl4pPr>
      <a:lvl5pPr algn="ctr" rtl="0" eaLnBrk="0" fontAlgn="base" hangingPunct="0">
        <a:spcBef>
          <a:spcPct val="0"/>
        </a:spcBef>
        <a:spcAft>
          <a:spcPct val="0"/>
        </a:spcAft>
        <a:defRPr sz="4400">
          <a:solidFill>
            <a:srgbClr val="663300"/>
          </a:solidFill>
          <a:effectLst>
            <a:outerShdw blurRad="38100" dist="38100" dir="2700000" algn="tl">
              <a:srgbClr val="000000"/>
            </a:outerShdw>
          </a:effectLst>
          <a:latin typeface="Penoir" pitchFamily="34" charset="0"/>
        </a:defRPr>
      </a:lvl5pPr>
      <a:lvl6pPr marL="457200" algn="ctr" rtl="0" fontAlgn="base">
        <a:spcBef>
          <a:spcPct val="0"/>
        </a:spcBef>
        <a:spcAft>
          <a:spcPct val="0"/>
        </a:spcAft>
        <a:defRPr sz="4400">
          <a:solidFill>
            <a:srgbClr val="663300"/>
          </a:solidFill>
          <a:effectLst>
            <a:outerShdw blurRad="38100" dist="38100" dir="2700000" algn="tl">
              <a:srgbClr val="000000"/>
            </a:outerShdw>
          </a:effectLst>
          <a:latin typeface="Penoir" pitchFamily="34" charset="0"/>
        </a:defRPr>
      </a:lvl6pPr>
      <a:lvl7pPr marL="914400" algn="ctr" rtl="0" fontAlgn="base">
        <a:spcBef>
          <a:spcPct val="0"/>
        </a:spcBef>
        <a:spcAft>
          <a:spcPct val="0"/>
        </a:spcAft>
        <a:defRPr sz="4400">
          <a:solidFill>
            <a:srgbClr val="663300"/>
          </a:solidFill>
          <a:effectLst>
            <a:outerShdw blurRad="38100" dist="38100" dir="2700000" algn="tl">
              <a:srgbClr val="000000"/>
            </a:outerShdw>
          </a:effectLst>
          <a:latin typeface="Penoir" pitchFamily="34" charset="0"/>
        </a:defRPr>
      </a:lvl7pPr>
      <a:lvl8pPr marL="1371600" algn="ctr" rtl="0" fontAlgn="base">
        <a:spcBef>
          <a:spcPct val="0"/>
        </a:spcBef>
        <a:spcAft>
          <a:spcPct val="0"/>
        </a:spcAft>
        <a:defRPr sz="4400">
          <a:solidFill>
            <a:srgbClr val="663300"/>
          </a:solidFill>
          <a:effectLst>
            <a:outerShdw blurRad="38100" dist="38100" dir="2700000" algn="tl">
              <a:srgbClr val="000000"/>
            </a:outerShdw>
          </a:effectLst>
          <a:latin typeface="Penoir" pitchFamily="34" charset="0"/>
        </a:defRPr>
      </a:lvl8pPr>
      <a:lvl9pPr marL="1828800" algn="ctr" rtl="0" fontAlgn="base">
        <a:spcBef>
          <a:spcPct val="0"/>
        </a:spcBef>
        <a:spcAft>
          <a:spcPct val="0"/>
        </a:spcAft>
        <a:defRPr sz="4400">
          <a:solidFill>
            <a:srgbClr val="663300"/>
          </a:solidFill>
          <a:effectLst>
            <a:outerShdw blurRad="38100" dist="38100" dir="2700000" algn="tl">
              <a:srgbClr val="000000"/>
            </a:outerShdw>
          </a:effectLst>
          <a:latin typeface="Penoir" pitchFamily="34" charset="0"/>
        </a:defRPr>
      </a:lvl9pPr>
    </p:titleStyle>
    <p:bodyStyle>
      <a:lvl1pPr marL="342900" indent="-342900" algn="l" rtl="0" eaLnBrk="0" fontAlgn="base" hangingPunct="0">
        <a:spcBef>
          <a:spcPct val="20000"/>
        </a:spcBef>
        <a:spcAft>
          <a:spcPct val="0"/>
        </a:spcAft>
        <a:buClr>
          <a:srgbClr val="006600"/>
        </a:buClr>
        <a:buSzPct val="90000"/>
        <a:buFont typeface="Wingdings" pitchFamily="2" charset="2"/>
        <a:buChar char="Ø"/>
        <a:defRPr sz="3200">
          <a:solidFill>
            <a:srgbClr val="663300"/>
          </a:solidFill>
          <a:effectLst/>
          <a:latin typeface="+mn-lt"/>
          <a:ea typeface="+mn-ea"/>
          <a:cs typeface="+mn-cs"/>
        </a:defRPr>
      </a:lvl1pPr>
      <a:lvl2pPr marL="742950" indent="-285750" algn="l" rtl="0" eaLnBrk="0" fontAlgn="base" hangingPunct="0">
        <a:spcBef>
          <a:spcPct val="20000"/>
        </a:spcBef>
        <a:spcAft>
          <a:spcPct val="0"/>
        </a:spcAft>
        <a:buFont typeface="Wingdings" pitchFamily="2" charset="2"/>
        <a:buChar char="§"/>
        <a:defRPr sz="2800">
          <a:solidFill>
            <a:srgbClr val="663300"/>
          </a:solidFill>
          <a:effectLst/>
          <a:latin typeface="+mn-lt"/>
        </a:defRPr>
      </a:lvl2pPr>
      <a:lvl3pPr marL="1143000" indent="-228600" algn="l" rtl="0" eaLnBrk="0" fontAlgn="base" hangingPunct="0">
        <a:spcBef>
          <a:spcPct val="20000"/>
        </a:spcBef>
        <a:spcAft>
          <a:spcPct val="0"/>
        </a:spcAft>
        <a:buClr>
          <a:srgbClr val="006600"/>
        </a:buClr>
        <a:buSzPct val="90000"/>
        <a:buChar char="•"/>
        <a:defRPr sz="2400">
          <a:solidFill>
            <a:srgbClr val="663300"/>
          </a:solidFill>
          <a:effectLst/>
          <a:latin typeface="+mn-lt"/>
        </a:defRPr>
      </a:lvl3pPr>
      <a:lvl4pPr marL="1600200" indent="-228600" algn="l" rtl="0" eaLnBrk="0" fontAlgn="base" hangingPunct="0">
        <a:spcBef>
          <a:spcPct val="20000"/>
        </a:spcBef>
        <a:spcAft>
          <a:spcPct val="0"/>
        </a:spcAft>
        <a:buFont typeface="Wingdings" pitchFamily="2" charset="2"/>
        <a:buChar char="§"/>
        <a:defRPr sz="2000">
          <a:solidFill>
            <a:srgbClr val="663300"/>
          </a:solidFill>
          <a:effectLst/>
          <a:latin typeface="+mn-lt"/>
        </a:defRPr>
      </a:lvl4pPr>
      <a:lvl5pPr marL="2057400" indent="-228600" algn="l" rtl="0" eaLnBrk="0" fontAlgn="base" hangingPunct="0">
        <a:spcBef>
          <a:spcPct val="20000"/>
        </a:spcBef>
        <a:spcAft>
          <a:spcPct val="0"/>
        </a:spcAft>
        <a:buClr>
          <a:srgbClr val="006600"/>
        </a:buClr>
        <a:buSzPct val="90000"/>
        <a:buFont typeface="Wingdings" pitchFamily="2" charset="2"/>
        <a:buChar char="§"/>
        <a:defRPr sz="2000">
          <a:solidFill>
            <a:srgbClr val="663300"/>
          </a:solidFill>
          <a:effectLst/>
          <a:latin typeface="+mn-lt"/>
        </a:defRPr>
      </a:lvl5pPr>
      <a:lvl6pPr marL="2514600" indent="-228600" algn="l" rtl="0" fontAlgn="base">
        <a:spcBef>
          <a:spcPct val="20000"/>
        </a:spcBef>
        <a:spcAft>
          <a:spcPct val="0"/>
        </a:spcAft>
        <a:buClr>
          <a:srgbClr val="006600"/>
        </a:buClr>
        <a:buSzPct val="90000"/>
        <a:buFont typeface="Wingdings" pitchFamily="2" charset="2"/>
        <a:buChar char="§"/>
        <a:defRPr sz="2000">
          <a:solidFill>
            <a:srgbClr val="663300"/>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rgbClr val="006600"/>
        </a:buClr>
        <a:buSzPct val="90000"/>
        <a:buFont typeface="Wingdings" pitchFamily="2" charset="2"/>
        <a:buChar char="§"/>
        <a:defRPr sz="2000">
          <a:solidFill>
            <a:srgbClr val="663300"/>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rgbClr val="006600"/>
        </a:buClr>
        <a:buSzPct val="90000"/>
        <a:buFont typeface="Wingdings" pitchFamily="2" charset="2"/>
        <a:buChar char="§"/>
        <a:defRPr sz="2000">
          <a:solidFill>
            <a:srgbClr val="663300"/>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rgbClr val="006600"/>
        </a:buClr>
        <a:buSzPct val="90000"/>
        <a:buFont typeface="Wingdings" pitchFamily="2" charset="2"/>
        <a:buChar char="§"/>
        <a:defRPr sz="2000">
          <a:solidFill>
            <a:srgbClr val="663300"/>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40.xml"/><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6.xml"/><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4" name="Rectangle 6"/>
          <p:cNvSpPr>
            <a:spLocks noGrp="1" noChangeArrowheads="1"/>
          </p:cNvSpPr>
          <p:nvPr>
            <p:ph type="ctrTitle" sz="quarter"/>
          </p:nvPr>
        </p:nvSpPr>
        <p:spPr>
          <a:xfrm>
            <a:off x="427037" y="1199356"/>
            <a:ext cx="8312150" cy="1635125"/>
          </a:xfrm>
          <a:effectLst>
            <a:outerShdw dist="35921" dir="2700000" algn="ctr" rotWithShape="0">
              <a:schemeClr val="bg2"/>
            </a:outerShdw>
          </a:effectLst>
        </p:spPr>
        <p:txBody>
          <a:bodyPr/>
          <a:lstStyle/>
          <a:p>
            <a:pPr eaLnBrk="1" hangingPunct="1">
              <a:defRPr/>
            </a:pPr>
            <a:r>
              <a:rPr lang="en-US" dirty="0"/>
              <a:t>Changing for Good: </a:t>
            </a:r>
          </a:p>
        </p:txBody>
      </p:sp>
      <p:sp>
        <p:nvSpPr>
          <p:cNvPr id="32775" name="Rectangle 7"/>
          <p:cNvSpPr>
            <a:spLocks noGrp="1" noChangeArrowheads="1"/>
          </p:cNvSpPr>
          <p:nvPr>
            <p:ph type="subTitle" sz="quarter" idx="1"/>
          </p:nvPr>
        </p:nvSpPr>
        <p:spPr>
          <a:effectLst>
            <a:outerShdw dist="35921" dir="2700000" algn="ctr" rotWithShape="0">
              <a:schemeClr val="bg2"/>
            </a:outerShdw>
          </a:effectLst>
        </p:spPr>
        <p:txBody>
          <a:bodyPr/>
          <a:lstStyle/>
          <a:p>
            <a:pPr eaLnBrk="1" hangingPunct="1">
              <a:defRPr/>
            </a:pPr>
            <a:r>
              <a:rPr lang="en-US" dirty="0"/>
              <a:t>The Kaizen Way</a:t>
            </a: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p:txBody>
          <a:bodyPr/>
          <a:lstStyle/>
          <a:p>
            <a:pPr eaLnBrk="1" hangingPunct="1">
              <a:defRPr/>
            </a:pPr>
            <a:r>
              <a:rPr lang="en-US" dirty="0"/>
              <a:t>Kaizen: History </a:t>
            </a:r>
          </a:p>
        </p:txBody>
      </p:sp>
      <p:sp>
        <p:nvSpPr>
          <p:cNvPr id="264195" name="Rectangle 3"/>
          <p:cNvSpPr>
            <a:spLocks noGrp="1" noChangeArrowheads="1"/>
          </p:cNvSpPr>
          <p:nvPr>
            <p:ph idx="1"/>
          </p:nvPr>
        </p:nvSpPr>
        <p:spPr>
          <a:xfrm>
            <a:off x="198438" y="1538288"/>
            <a:ext cx="8466137" cy="4110037"/>
          </a:xfrm>
        </p:spPr>
        <p:txBody>
          <a:bodyPr/>
          <a:lstStyle/>
          <a:p>
            <a:pPr marL="0" indent="0" algn="ctr" eaLnBrk="1" hangingPunct="1">
              <a:lnSpc>
                <a:spcPct val="80000"/>
              </a:lnSpc>
              <a:buFont typeface="Wingdings" pitchFamily="2" charset="2"/>
              <a:buNone/>
              <a:defRPr/>
            </a:pPr>
            <a:r>
              <a:rPr lang="en-US" dirty="0"/>
              <a:t>TWI</a:t>
            </a:r>
            <a:br>
              <a:rPr lang="en-US" dirty="0"/>
            </a:br>
            <a:r>
              <a:rPr lang="en-US" dirty="0"/>
              <a:t>(training within industries)</a:t>
            </a:r>
            <a:br>
              <a:rPr lang="en-US" dirty="0"/>
            </a:br>
            <a:r>
              <a:rPr lang="en-US" sz="900" dirty="0"/>
              <a:t/>
            </a:r>
            <a:br>
              <a:rPr lang="en-US" sz="900" dirty="0"/>
            </a:br>
            <a:r>
              <a:rPr lang="en-US" sz="2800" dirty="0"/>
              <a:t>“ Job methods will help supervisors to make many small improvements on the job they are closest to.</a:t>
            </a:r>
            <a:br>
              <a:rPr lang="en-US" sz="2800" dirty="0"/>
            </a:br>
            <a:r>
              <a:rPr lang="en-US" sz="2800" dirty="0"/>
              <a:t>…..those that could be made without wholesale redesign of machines or tools or department layouts.”</a:t>
            </a:r>
            <a:endParaRPr lang="en-US" sz="2400" dirty="0"/>
          </a:p>
          <a:p>
            <a:pPr marL="0" indent="0" eaLnBrk="1" hangingPunct="1">
              <a:lnSpc>
                <a:spcPct val="80000"/>
              </a:lnSpc>
              <a:buFont typeface="Wingdings" pitchFamily="2" charset="2"/>
              <a:buNone/>
              <a:defRPr/>
            </a:pPr>
            <a:endParaRPr lang="en-US" sz="300" dirty="0"/>
          </a:p>
          <a:p>
            <a:pPr marL="0" indent="0" algn="ctr" eaLnBrk="1" hangingPunct="1">
              <a:lnSpc>
                <a:spcPct val="80000"/>
              </a:lnSpc>
              <a:buFont typeface="Wingdings" pitchFamily="2" charset="2"/>
              <a:buNone/>
              <a:defRPr/>
            </a:pPr>
            <a:r>
              <a:rPr lang="en-US" dirty="0"/>
              <a:t>Dr. W. Edwards Deming</a:t>
            </a:r>
          </a:p>
          <a:p>
            <a:pPr marL="0" indent="0" algn="ctr" eaLnBrk="1" hangingPunct="1">
              <a:lnSpc>
                <a:spcPct val="80000"/>
              </a:lnSpc>
              <a:buFont typeface="Wingdings" pitchFamily="2" charset="2"/>
              <a:buNone/>
              <a:defRPr/>
            </a:pPr>
            <a:r>
              <a:rPr lang="en-US" dirty="0"/>
              <a:t>Taiichi Ohno &amp; Toyota</a:t>
            </a:r>
            <a:r>
              <a:rPr lang="en-US" sz="2800" dirty="0"/>
              <a:t/>
            </a:r>
            <a:br>
              <a:rPr lang="en-US" sz="2800" dirty="0"/>
            </a:br>
            <a:r>
              <a:rPr lang="en-US" sz="2000" dirty="0"/>
              <a:t>(kaizen)</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64195">
                                            <p:txEl>
                                              <p:pRg st="0" end="0"/>
                                            </p:txEl>
                                          </p:spTgt>
                                        </p:tgtEl>
                                        <p:attrNameLst>
                                          <p:attrName>style.visibility</p:attrName>
                                        </p:attrNameLst>
                                      </p:cBhvr>
                                      <p:to>
                                        <p:strVal val="visible"/>
                                      </p:to>
                                    </p:set>
                                    <p:animEffect transition="in" filter="blinds(vertical)">
                                      <p:cBhvr>
                                        <p:cTn id="7" dur="500"/>
                                        <p:tgtEl>
                                          <p:spTgt spid="264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64195">
                                            <p:txEl>
                                              <p:pRg st="2" end="2"/>
                                            </p:txEl>
                                          </p:spTgt>
                                        </p:tgtEl>
                                        <p:attrNameLst>
                                          <p:attrName>style.visibility</p:attrName>
                                        </p:attrNameLst>
                                      </p:cBhvr>
                                      <p:to>
                                        <p:strVal val="visible"/>
                                      </p:to>
                                    </p:set>
                                    <p:animEffect transition="in" filter="blinds(vertical)">
                                      <p:cBhvr>
                                        <p:cTn id="12" dur="500"/>
                                        <p:tgtEl>
                                          <p:spTgt spid="2641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64195">
                                            <p:txEl>
                                              <p:pRg st="3" end="3"/>
                                            </p:txEl>
                                          </p:spTgt>
                                        </p:tgtEl>
                                        <p:attrNameLst>
                                          <p:attrName>style.visibility</p:attrName>
                                        </p:attrNameLst>
                                      </p:cBhvr>
                                      <p:to>
                                        <p:strVal val="visible"/>
                                      </p:to>
                                    </p:set>
                                    <p:animEffect transition="in" filter="blinds(vertical)">
                                      <p:cBhvr>
                                        <p:cTn id="17" dur="500"/>
                                        <p:tgtEl>
                                          <p:spTgt spid="2641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5" grpId="0" build="p" bldLvl="4"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sz="5400" dirty="0" smtClean="0">
                <a:latin typeface="Peignot Medium" pitchFamily="82" charset="0"/>
              </a:rPr>
              <a:t>“</a:t>
            </a:r>
            <a:r>
              <a:rPr lang="en-US" dirty="0" smtClean="0"/>
              <a:t>Small” Creative Moments</a:t>
            </a:r>
            <a:endParaRPr lang="en-US" dirty="0"/>
          </a:p>
        </p:txBody>
      </p:sp>
      <p:sp>
        <p:nvSpPr>
          <p:cNvPr id="3" name="Content Placeholder 2"/>
          <p:cNvSpPr>
            <a:spLocks noGrp="1"/>
          </p:cNvSpPr>
          <p:nvPr>
            <p:ph idx="1"/>
          </p:nvPr>
        </p:nvSpPr>
        <p:spPr>
          <a:xfrm>
            <a:off x="692706" y="2110123"/>
            <a:ext cx="7850664" cy="3675698"/>
          </a:xfrm>
        </p:spPr>
        <p:txBody>
          <a:bodyPr/>
          <a:lstStyle/>
          <a:p>
            <a:pPr marL="0" lvl="0" indent="0">
              <a:buNone/>
            </a:pPr>
            <a:r>
              <a:rPr lang="en-US" dirty="0" smtClean="0"/>
              <a:t>Ratan Tata got the inspiration that led to the world’s cheapest car by observing the plight of a family of four packed onto a single motorized scooter. In 2009, the Tata Group launched a $2500 car.</a:t>
            </a:r>
          </a:p>
          <a:p>
            <a:endParaRPr lang="en-US" dirty="0"/>
          </a:p>
        </p:txBody>
      </p:sp>
      <p:pic>
        <p:nvPicPr>
          <p:cNvPr id="4" name="Picture 3" descr="tata-logo-1.jpg"/>
          <p:cNvPicPr>
            <a:picLocks noChangeAspect="1"/>
          </p:cNvPicPr>
          <p:nvPr/>
        </p:nvPicPr>
        <p:blipFill>
          <a:blip r:embed="rId3" cstate="print"/>
          <a:stretch>
            <a:fillRect/>
          </a:stretch>
        </p:blipFill>
        <p:spPr>
          <a:xfrm>
            <a:off x="6065837" y="4129881"/>
            <a:ext cx="2286000" cy="1731078"/>
          </a:xfrm>
          <a:prstGeom prst="rect">
            <a:avLst/>
          </a:prstGeom>
        </p:spPr>
      </p:pic>
    </p:spTree>
  </p:cSld>
  <p:clrMapOvr>
    <a:masterClrMapping/>
  </p:clrMapOvr>
  <p:transition>
    <p:dissolv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6" name="Rectangle 7"/>
          <p:cNvSpPr>
            <a:spLocks noChangeArrowheads="1"/>
          </p:cNvSpPr>
          <p:nvPr/>
        </p:nvSpPr>
        <p:spPr bwMode="auto">
          <a:xfrm>
            <a:off x="2181225" y="1433513"/>
            <a:ext cx="160338" cy="549275"/>
          </a:xfrm>
          <a:prstGeom prst="rect">
            <a:avLst/>
          </a:prstGeom>
          <a:noFill/>
          <a:ln w="9525">
            <a:noFill/>
            <a:miter lim="800000"/>
            <a:headEnd/>
            <a:tailEnd/>
          </a:ln>
        </p:spPr>
        <p:txBody>
          <a:bodyPr wrap="none" lIns="0" tIns="0" rIns="0" bIns="0">
            <a:spAutoFit/>
          </a:bodyPr>
          <a:lstStyle/>
          <a:p>
            <a:pPr eaLnBrk="0" hangingPunct="0"/>
            <a:r>
              <a:rPr lang="en-US" sz="3600" dirty="0">
                <a:solidFill>
                  <a:srgbClr val="FFC62A"/>
                </a:solidFill>
              </a:rPr>
              <a:t> </a:t>
            </a:r>
            <a:endParaRPr lang="en-US" sz="2400" dirty="0"/>
          </a:p>
        </p:txBody>
      </p:sp>
      <p:sp>
        <p:nvSpPr>
          <p:cNvPr id="57347" name="Rectangle 10"/>
          <p:cNvSpPr>
            <a:spLocks noChangeArrowheads="1"/>
          </p:cNvSpPr>
          <p:nvPr/>
        </p:nvSpPr>
        <p:spPr bwMode="auto">
          <a:xfrm>
            <a:off x="2181225" y="1433513"/>
            <a:ext cx="160338" cy="549275"/>
          </a:xfrm>
          <a:prstGeom prst="rect">
            <a:avLst/>
          </a:prstGeom>
          <a:noFill/>
          <a:ln w="9525">
            <a:noFill/>
            <a:miter lim="800000"/>
            <a:headEnd/>
            <a:tailEnd/>
          </a:ln>
        </p:spPr>
        <p:txBody>
          <a:bodyPr wrap="none" lIns="0" tIns="0" rIns="0" bIns="0">
            <a:spAutoFit/>
          </a:bodyPr>
          <a:lstStyle/>
          <a:p>
            <a:pPr eaLnBrk="0" hangingPunct="0"/>
            <a:r>
              <a:rPr lang="en-US" sz="3600" dirty="0">
                <a:solidFill>
                  <a:srgbClr val="FFC62A"/>
                </a:solidFill>
              </a:rPr>
              <a:t> </a:t>
            </a:r>
            <a:endParaRPr lang="en-US" sz="2400" dirty="0"/>
          </a:p>
        </p:txBody>
      </p:sp>
      <p:sp>
        <p:nvSpPr>
          <p:cNvPr id="15410" name="Rectangle 50"/>
          <p:cNvSpPr>
            <a:spLocks noGrp="1" noChangeArrowheads="1"/>
          </p:cNvSpPr>
          <p:nvPr>
            <p:ph type="title"/>
          </p:nvPr>
        </p:nvSpPr>
        <p:spPr/>
        <p:txBody>
          <a:bodyPr/>
          <a:lstStyle/>
          <a:p>
            <a:pPr eaLnBrk="1" hangingPunct="1">
              <a:defRPr/>
            </a:pPr>
            <a:r>
              <a:rPr lang="en-US" sz="5400" dirty="0"/>
              <a:t>Kaizen or Innovation?</a:t>
            </a:r>
            <a:br>
              <a:rPr lang="en-US" sz="5400" dirty="0"/>
            </a:br>
            <a:r>
              <a:rPr lang="en-US" sz="4800" dirty="0"/>
              <a:t>A Quiz Part </a:t>
            </a:r>
            <a:r>
              <a:rPr lang="en-US" dirty="0"/>
              <a:t>I</a:t>
            </a:r>
            <a:endParaRPr lang="en-US" sz="5400" dirty="0"/>
          </a:p>
        </p:txBody>
      </p:sp>
      <p:sp>
        <p:nvSpPr>
          <p:cNvPr id="15411" name="Rectangle 51"/>
          <p:cNvSpPr>
            <a:spLocks noGrp="1" noChangeArrowheads="1"/>
          </p:cNvSpPr>
          <p:nvPr>
            <p:ph idx="1"/>
          </p:nvPr>
        </p:nvSpPr>
        <p:spPr>
          <a:xfrm>
            <a:off x="228600" y="1981200"/>
            <a:ext cx="7851775" cy="3675063"/>
          </a:xfrm>
        </p:spPr>
        <p:txBody>
          <a:bodyPr/>
          <a:lstStyle/>
          <a:p>
            <a:pPr marL="533400" indent="-533400" eaLnBrk="1" hangingPunct="1">
              <a:buFontTx/>
              <a:buAutoNum type="arabicPeriod"/>
              <a:defRPr/>
            </a:pPr>
            <a:r>
              <a:rPr lang="en-US" dirty="0"/>
              <a:t>Richard Feynman asked himself how a knife can be sharp if its atoms are always “jiggling”?</a:t>
            </a:r>
          </a:p>
          <a:p>
            <a:pPr marL="533400" indent="-533400" eaLnBrk="1" hangingPunct="1">
              <a:buFontTx/>
              <a:buAutoNum type="arabicPeriod"/>
              <a:defRPr/>
            </a:pPr>
            <a:r>
              <a:rPr lang="en-US" dirty="0"/>
              <a:t>Stirrup</a:t>
            </a:r>
          </a:p>
          <a:p>
            <a:pPr marL="533400" indent="-533400" eaLnBrk="1" hangingPunct="1">
              <a:buFontTx/>
              <a:buAutoNum type="arabicPeriod"/>
              <a:defRPr/>
            </a:pPr>
            <a:r>
              <a:rPr lang="en-US" dirty="0"/>
              <a:t>Falling in Love</a:t>
            </a:r>
          </a:p>
          <a:p>
            <a:pPr marL="533400" indent="-533400" eaLnBrk="1" hangingPunct="1">
              <a:buFontTx/>
              <a:buAutoNum type="arabicPeriod"/>
              <a:defRPr/>
            </a:pPr>
            <a:r>
              <a:rPr lang="en-US" dirty="0"/>
              <a:t>Quitting Smoking “Cold Turkey”</a:t>
            </a:r>
          </a:p>
          <a:p>
            <a:pPr marL="533400" indent="-533400" eaLnBrk="1" hangingPunct="1">
              <a:buFont typeface="Wingdings" pitchFamily="2" charset="2"/>
              <a:buNone/>
              <a:defRPr/>
            </a:pP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411">
                                            <p:txEl>
                                              <p:pRg st="0" end="0"/>
                                            </p:txEl>
                                          </p:spTgt>
                                        </p:tgtEl>
                                        <p:attrNameLst>
                                          <p:attrName>style.visibility</p:attrName>
                                        </p:attrNameLst>
                                      </p:cBhvr>
                                      <p:to>
                                        <p:strVal val="visible"/>
                                      </p:to>
                                    </p:set>
                                    <p:animEffect transition="in" filter="dissolve">
                                      <p:cBhvr>
                                        <p:cTn id="7" dur="500"/>
                                        <p:tgtEl>
                                          <p:spTgt spid="15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411">
                                            <p:txEl>
                                              <p:pRg st="1" end="1"/>
                                            </p:txEl>
                                          </p:spTgt>
                                        </p:tgtEl>
                                        <p:attrNameLst>
                                          <p:attrName>style.visibility</p:attrName>
                                        </p:attrNameLst>
                                      </p:cBhvr>
                                      <p:to>
                                        <p:strVal val="visible"/>
                                      </p:to>
                                    </p:set>
                                    <p:animEffect transition="in" filter="dissolve">
                                      <p:cBhvr>
                                        <p:cTn id="12" dur="500"/>
                                        <p:tgtEl>
                                          <p:spTgt spid="154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411">
                                            <p:txEl>
                                              <p:pRg st="2" end="2"/>
                                            </p:txEl>
                                          </p:spTgt>
                                        </p:tgtEl>
                                        <p:attrNameLst>
                                          <p:attrName>style.visibility</p:attrName>
                                        </p:attrNameLst>
                                      </p:cBhvr>
                                      <p:to>
                                        <p:strVal val="visible"/>
                                      </p:to>
                                    </p:set>
                                    <p:animEffect transition="in" filter="dissolve">
                                      <p:cBhvr>
                                        <p:cTn id="17" dur="500"/>
                                        <p:tgtEl>
                                          <p:spTgt spid="154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411">
                                            <p:txEl>
                                              <p:pRg st="3" end="3"/>
                                            </p:txEl>
                                          </p:spTgt>
                                        </p:tgtEl>
                                        <p:attrNameLst>
                                          <p:attrName>style.visibility</p:attrName>
                                        </p:attrNameLst>
                                      </p:cBhvr>
                                      <p:to>
                                        <p:strVal val="visible"/>
                                      </p:to>
                                    </p:set>
                                    <p:animEffect transition="in" filter="dissolve">
                                      <p:cBhvr>
                                        <p:cTn id="22" dur="500"/>
                                        <p:tgtEl>
                                          <p:spTgt spid="15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11" grpId="0" build="p"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0"/>
          <p:cNvSpPr>
            <a:spLocks noChangeArrowheads="1"/>
          </p:cNvSpPr>
          <p:nvPr/>
        </p:nvSpPr>
        <p:spPr bwMode="auto">
          <a:xfrm>
            <a:off x="2581275" y="3429000"/>
            <a:ext cx="133350" cy="457200"/>
          </a:xfrm>
          <a:prstGeom prst="rect">
            <a:avLst/>
          </a:prstGeom>
          <a:noFill/>
          <a:ln w="9525">
            <a:noFill/>
            <a:miter lim="800000"/>
            <a:headEnd/>
            <a:tailEnd/>
          </a:ln>
        </p:spPr>
        <p:txBody>
          <a:bodyPr wrap="none" lIns="0" tIns="0" rIns="0" bIns="0">
            <a:spAutoFit/>
          </a:bodyPr>
          <a:lstStyle/>
          <a:p>
            <a:pPr eaLnBrk="0" hangingPunct="0"/>
            <a:r>
              <a:rPr lang="en-US" sz="3000" dirty="0">
                <a:solidFill>
                  <a:srgbClr val="FFFFFF"/>
                </a:solidFill>
              </a:rPr>
              <a:t> </a:t>
            </a:r>
            <a:endParaRPr lang="en-US" sz="2400" dirty="0"/>
          </a:p>
        </p:txBody>
      </p:sp>
      <p:sp>
        <p:nvSpPr>
          <p:cNvPr id="58371" name="Rectangle 35"/>
          <p:cNvSpPr>
            <a:spLocks noChangeArrowheads="1"/>
          </p:cNvSpPr>
          <p:nvPr/>
        </p:nvSpPr>
        <p:spPr bwMode="auto">
          <a:xfrm>
            <a:off x="2581275" y="3429000"/>
            <a:ext cx="133350" cy="457200"/>
          </a:xfrm>
          <a:prstGeom prst="rect">
            <a:avLst/>
          </a:prstGeom>
          <a:noFill/>
          <a:ln w="9525">
            <a:noFill/>
            <a:miter lim="800000"/>
            <a:headEnd/>
            <a:tailEnd/>
          </a:ln>
        </p:spPr>
        <p:txBody>
          <a:bodyPr wrap="none" lIns="0" tIns="0" rIns="0" bIns="0">
            <a:spAutoFit/>
          </a:bodyPr>
          <a:lstStyle/>
          <a:p>
            <a:pPr eaLnBrk="0" hangingPunct="0"/>
            <a:r>
              <a:rPr lang="en-US" sz="3000" dirty="0">
                <a:solidFill>
                  <a:srgbClr val="FFFFFF"/>
                </a:solidFill>
              </a:rPr>
              <a:t> </a:t>
            </a:r>
            <a:endParaRPr lang="en-US" sz="2400" dirty="0"/>
          </a:p>
        </p:txBody>
      </p:sp>
      <p:sp>
        <p:nvSpPr>
          <p:cNvPr id="16434" name="Rectangle 50"/>
          <p:cNvSpPr>
            <a:spLocks noGrp="1" noChangeArrowheads="1"/>
          </p:cNvSpPr>
          <p:nvPr>
            <p:ph type="title"/>
          </p:nvPr>
        </p:nvSpPr>
        <p:spPr/>
        <p:txBody>
          <a:bodyPr/>
          <a:lstStyle/>
          <a:p>
            <a:pPr eaLnBrk="1" hangingPunct="1">
              <a:defRPr/>
            </a:pPr>
            <a:r>
              <a:rPr lang="en-US" sz="5400" dirty="0"/>
              <a:t>Kaizen or Innovation?</a:t>
            </a:r>
            <a:br>
              <a:rPr lang="en-US" sz="5400" dirty="0"/>
            </a:br>
            <a:r>
              <a:rPr lang="en-US" sz="4800" dirty="0"/>
              <a:t>A Quiz Part II</a:t>
            </a:r>
            <a:endParaRPr lang="en-US" sz="5400" dirty="0"/>
          </a:p>
        </p:txBody>
      </p:sp>
      <p:sp>
        <p:nvSpPr>
          <p:cNvPr id="16435" name="Rectangle 51"/>
          <p:cNvSpPr>
            <a:spLocks noGrp="1" noChangeArrowheads="1"/>
          </p:cNvSpPr>
          <p:nvPr>
            <p:ph idx="1"/>
          </p:nvPr>
        </p:nvSpPr>
        <p:spPr>
          <a:xfrm>
            <a:off x="228600" y="2209800"/>
            <a:ext cx="7851775" cy="3675063"/>
          </a:xfrm>
        </p:spPr>
        <p:txBody>
          <a:bodyPr/>
          <a:lstStyle/>
          <a:p>
            <a:pPr marL="533400" indent="-533400" eaLnBrk="1" hangingPunct="1">
              <a:buFontTx/>
              <a:buAutoNum type="arabicPeriod"/>
              <a:defRPr/>
            </a:pPr>
            <a:r>
              <a:rPr lang="en-US" dirty="0"/>
              <a:t>The invention of the laser by Bell Laboratories</a:t>
            </a:r>
          </a:p>
          <a:p>
            <a:pPr marL="533400" indent="-533400" eaLnBrk="1" hangingPunct="1">
              <a:buFontTx/>
              <a:buAutoNum type="arabicPeriod"/>
              <a:defRPr/>
            </a:pPr>
            <a:r>
              <a:rPr lang="en-US" dirty="0"/>
              <a:t>Marconi’s invention of the radio</a:t>
            </a:r>
          </a:p>
          <a:p>
            <a:pPr marL="533400" indent="-533400" eaLnBrk="1" hangingPunct="1">
              <a:buFontTx/>
              <a:buAutoNum type="arabicPeriod"/>
              <a:defRPr/>
            </a:pPr>
            <a:r>
              <a:rPr lang="en-US" dirty="0"/>
              <a:t>The computer</a:t>
            </a:r>
          </a:p>
          <a:p>
            <a:pPr marL="533400" indent="-533400" eaLnBrk="1" hangingPunct="1">
              <a:buFontTx/>
              <a:buAutoNum type="arabicPeriod"/>
              <a:defRPr/>
            </a:pPr>
            <a:r>
              <a:rPr lang="en-US" dirty="0"/>
              <a:t>Transistor</a:t>
            </a:r>
          </a:p>
          <a:p>
            <a:pPr marL="533400" indent="-533400" eaLnBrk="1" hangingPunct="1">
              <a:defRPr/>
            </a:pPr>
            <a:endParaRPr lang="en-US" sz="36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35">
                                            <p:txEl>
                                              <p:pRg st="0" end="0"/>
                                            </p:txEl>
                                          </p:spTgt>
                                        </p:tgtEl>
                                        <p:attrNameLst>
                                          <p:attrName>style.visibility</p:attrName>
                                        </p:attrNameLst>
                                      </p:cBhvr>
                                      <p:to>
                                        <p:strVal val="visible"/>
                                      </p:to>
                                    </p:set>
                                    <p:animEffect transition="in" filter="dissolve">
                                      <p:cBhvr>
                                        <p:cTn id="7" dur="500"/>
                                        <p:tgtEl>
                                          <p:spTgt spid="16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435">
                                            <p:txEl>
                                              <p:pRg st="1" end="1"/>
                                            </p:txEl>
                                          </p:spTgt>
                                        </p:tgtEl>
                                        <p:attrNameLst>
                                          <p:attrName>style.visibility</p:attrName>
                                        </p:attrNameLst>
                                      </p:cBhvr>
                                      <p:to>
                                        <p:strVal val="visible"/>
                                      </p:to>
                                    </p:set>
                                    <p:animEffect transition="in" filter="dissolve">
                                      <p:cBhvr>
                                        <p:cTn id="12" dur="500"/>
                                        <p:tgtEl>
                                          <p:spTgt spid="164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435">
                                            <p:txEl>
                                              <p:pRg st="2" end="2"/>
                                            </p:txEl>
                                          </p:spTgt>
                                        </p:tgtEl>
                                        <p:attrNameLst>
                                          <p:attrName>style.visibility</p:attrName>
                                        </p:attrNameLst>
                                      </p:cBhvr>
                                      <p:to>
                                        <p:strVal val="visible"/>
                                      </p:to>
                                    </p:set>
                                    <p:animEffect transition="in" filter="dissolve">
                                      <p:cBhvr>
                                        <p:cTn id="17" dur="500"/>
                                        <p:tgtEl>
                                          <p:spTgt spid="164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435">
                                            <p:txEl>
                                              <p:pRg st="3" end="3"/>
                                            </p:txEl>
                                          </p:spTgt>
                                        </p:tgtEl>
                                        <p:attrNameLst>
                                          <p:attrName>style.visibility</p:attrName>
                                        </p:attrNameLst>
                                      </p:cBhvr>
                                      <p:to>
                                        <p:strVal val="visible"/>
                                      </p:to>
                                    </p:set>
                                    <p:animEffect transition="in" filter="dissolve">
                                      <p:cBhvr>
                                        <p:cTn id="22" dur="500"/>
                                        <p:tgtEl>
                                          <p:spTgt spid="16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35" grpId="0" build="p"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ctrTitle" sz="quarter"/>
          </p:nvPr>
        </p:nvSpPr>
        <p:spPr>
          <a:xfrm>
            <a:off x="1174749" y="1362075"/>
            <a:ext cx="5791200" cy="1020763"/>
          </a:xfrm>
        </p:spPr>
        <p:txBody>
          <a:bodyPr/>
          <a:lstStyle/>
          <a:p>
            <a:pPr eaLnBrk="1" hangingPunct="1">
              <a:defRPr/>
            </a:pPr>
            <a:r>
              <a:rPr lang="en-US" dirty="0"/>
              <a:t>Kaizen vs. Innovation</a:t>
            </a:r>
          </a:p>
        </p:txBody>
      </p:sp>
      <p:sp>
        <p:nvSpPr>
          <p:cNvPr id="71683" name="Rectangle 3"/>
          <p:cNvSpPr>
            <a:spLocks noGrp="1" noChangeArrowheads="1"/>
          </p:cNvSpPr>
          <p:nvPr>
            <p:ph type="subTitle" sz="quarter" idx="1"/>
          </p:nvPr>
        </p:nvSpPr>
        <p:spPr>
          <a:xfrm>
            <a:off x="820738" y="3471863"/>
            <a:ext cx="6464300" cy="1565275"/>
          </a:xfrm>
        </p:spPr>
        <p:txBody>
          <a:bodyPr/>
          <a:lstStyle/>
          <a:p>
            <a:pPr eaLnBrk="1" hangingPunct="1">
              <a:defRPr/>
            </a:pPr>
            <a:r>
              <a:rPr lang="en-US" sz="4400" dirty="0"/>
              <a:t>A Second Look</a:t>
            </a:r>
          </a:p>
        </p:txBody>
      </p:sp>
    </p:spTree>
  </p:cSld>
  <p:clrMapOvr>
    <a:masterClrMapping/>
  </p:clrMapOvr>
  <p:transition>
    <p:dissolv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p:cNvSpPr>
            <a:spLocks noGrp="1" noChangeArrowheads="1"/>
          </p:cNvSpPr>
          <p:nvPr>
            <p:ph type="ctrTitle" sz="quarter"/>
          </p:nvPr>
        </p:nvSpPr>
        <p:spPr>
          <a:xfrm>
            <a:off x="1189037" y="1889918"/>
            <a:ext cx="5715000" cy="1020763"/>
          </a:xfrm>
        </p:spPr>
        <p:txBody>
          <a:bodyPr/>
          <a:lstStyle/>
          <a:p>
            <a:pPr eaLnBrk="1" hangingPunct="1">
              <a:defRPr/>
            </a:pPr>
            <a:r>
              <a:rPr lang="en-US" sz="6600" dirty="0"/>
              <a:t>Kaizen and </a:t>
            </a:r>
            <a:r>
              <a:rPr lang="en-US" sz="6600" dirty="0" smtClean="0"/>
              <a:t>Small Rewards</a:t>
            </a:r>
            <a:endParaRPr lang="en-US" sz="6600" dirty="0"/>
          </a:p>
        </p:txBody>
      </p:sp>
    </p:spTree>
  </p:cSld>
  <p:clrMapOvr>
    <a:masterClrMapping/>
  </p:clrMapOvr>
  <p:transition>
    <p:dissolv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5637" y="624682"/>
            <a:ext cx="8001000" cy="4852194"/>
          </a:xfrm>
        </p:spPr>
        <p:txBody>
          <a:bodyPr/>
          <a:lstStyle/>
          <a:p>
            <a:pPr marL="0" indent="0">
              <a:buNone/>
            </a:pPr>
            <a:r>
              <a:rPr lang="en-US" dirty="0" smtClean="0"/>
              <a:t>Gordon Bethune is credited with the turnaround of Continental Airlines. When he became CEO, Continental was last in on-time performance. He stated that he would give every one of the 40,000 employees a $65 a month bonus if the airline reached the top five in on-time performance. The program started in January, 1995. In February, they were in the top five and by March, they were in first place.</a:t>
            </a:r>
          </a:p>
          <a:p>
            <a:pPr marL="0" indent="0">
              <a:buNone/>
            </a:pPr>
            <a:endParaRPr lang="en-US" dirty="0"/>
          </a:p>
        </p:txBody>
      </p:sp>
    </p:spTree>
  </p:cSld>
  <p:clrMapOvr>
    <a:masterClrMapping/>
  </p:clrMapOvr>
  <p:transition>
    <p:dissolv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p:cNvSpPr>
            <a:spLocks noGrp="1" noChangeArrowheads="1"/>
          </p:cNvSpPr>
          <p:nvPr>
            <p:ph type="ctrTitle" sz="quarter"/>
          </p:nvPr>
        </p:nvSpPr>
        <p:spPr>
          <a:xfrm>
            <a:off x="1189037" y="1889918"/>
            <a:ext cx="5715000" cy="1020763"/>
          </a:xfrm>
        </p:spPr>
        <p:txBody>
          <a:bodyPr/>
          <a:lstStyle/>
          <a:p>
            <a:pPr eaLnBrk="1" hangingPunct="1">
              <a:defRPr/>
            </a:pPr>
            <a:r>
              <a:rPr lang="en-US" sz="6600" dirty="0"/>
              <a:t>Kaizen and Relationships</a:t>
            </a:r>
          </a:p>
        </p:txBody>
      </p:sp>
    </p:spTree>
  </p:cSld>
  <p:clrMapOvr>
    <a:masterClrMapping/>
  </p:clrMapOvr>
  <p:transition>
    <p:dissolv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WhyMarriages"/>
          <p:cNvPicPr>
            <a:picLocks noChangeAspect="1" noChangeArrowheads="1"/>
          </p:cNvPicPr>
          <p:nvPr/>
        </p:nvPicPr>
        <p:blipFill>
          <a:blip r:embed="rId3" cstate="print">
            <a:lum bright="-6000"/>
          </a:blip>
          <a:srcRect l="2135"/>
          <a:stretch>
            <a:fillRect/>
          </a:stretch>
        </p:blipFill>
        <p:spPr bwMode="auto">
          <a:xfrm>
            <a:off x="307975" y="612775"/>
            <a:ext cx="3529013" cy="4629150"/>
          </a:xfrm>
          <a:prstGeom prst="rect">
            <a:avLst/>
          </a:prstGeom>
          <a:noFill/>
          <a:effectLst>
            <a:outerShdw dist="53882" dir="2700000" algn="ctr" rotWithShape="0">
              <a:schemeClr val="bg2"/>
            </a:outerShdw>
          </a:effectLst>
        </p:spPr>
      </p:pic>
      <p:sp>
        <p:nvSpPr>
          <p:cNvPr id="104451" name="Text Box 3"/>
          <p:cNvSpPr txBox="1">
            <a:spLocks noChangeArrowheads="1"/>
          </p:cNvSpPr>
          <p:nvPr/>
        </p:nvSpPr>
        <p:spPr bwMode="auto">
          <a:xfrm>
            <a:off x="4038600" y="395288"/>
            <a:ext cx="4389438" cy="5694362"/>
          </a:xfrm>
          <a:prstGeom prst="rect">
            <a:avLst/>
          </a:prstGeom>
          <a:noFill/>
          <a:ln w="9525">
            <a:noFill/>
            <a:miter lim="800000"/>
            <a:headEnd/>
            <a:tailEnd/>
          </a:ln>
          <a:effectLst/>
        </p:spPr>
        <p:txBody>
          <a:bodyPr>
            <a:spAutoFit/>
          </a:bodyPr>
          <a:lstStyle/>
          <a:p>
            <a:pPr>
              <a:defRPr/>
            </a:pPr>
            <a:r>
              <a:rPr lang="en-US" sz="2800" dirty="0">
                <a:solidFill>
                  <a:srgbClr val="663300"/>
                </a:solidFill>
                <a:effectLst>
                  <a:outerShdw blurRad="50800" dist="38100" dir="18900000" algn="bl" rotWithShape="0">
                    <a:prstClr val="black">
                      <a:alpha val="40000"/>
                    </a:prstClr>
                  </a:outerShdw>
                </a:effectLst>
                <a:latin typeface="Constantia" pitchFamily="18" charset="0"/>
                <a:cs typeface="+mn-cs"/>
              </a:rPr>
              <a:t>Turning towards your spouse in the little ways is also the key to long-lasting romance.  Many people think that the secret to re-connecting with their partner is a candlelight dinner or a by-the-sea vacation.  But the real secret is to turn toward each other in little ways each day.</a:t>
            </a:r>
          </a:p>
          <a:p>
            <a:pPr algn="r">
              <a:defRPr/>
            </a:pPr>
            <a:r>
              <a:rPr lang="en-US" sz="2800" dirty="0">
                <a:solidFill>
                  <a:srgbClr val="663300"/>
                </a:solidFill>
                <a:effectLst>
                  <a:outerShdw blurRad="50800" dist="38100" dir="18900000" algn="bl" rotWithShape="0">
                    <a:prstClr val="black">
                      <a:alpha val="40000"/>
                    </a:prstClr>
                  </a:outerShdw>
                </a:effectLst>
                <a:latin typeface="Constantia" pitchFamily="18" charset="0"/>
                <a:cs typeface="+mn-cs"/>
              </a:rPr>
              <a:t>John Gottman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451"/>
                                        </p:tgtEl>
                                        <p:attrNameLst>
                                          <p:attrName>style.visibility</p:attrName>
                                        </p:attrNameLst>
                                      </p:cBhvr>
                                      <p:to>
                                        <p:strVal val="visible"/>
                                      </p:to>
                                    </p:set>
                                    <p:animEffect transition="in" filter="blinds(horizontal)">
                                      <p:cBhvr>
                                        <p:cTn id="7" dur="500"/>
                                        <p:tgtEl>
                                          <p:spTgt spid="104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ctrTitle" sz="quarter"/>
          </p:nvPr>
        </p:nvSpPr>
        <p:spPr>
          <a:xfrm>
            <a:off x="1798637" y="2605881"/>
            <a:ext cx="5715000" cy="1020763"/>
          </a:xfrm>
        </p:spPr>
        <p:txBody>
          <a:bodyPr/>
          <a:lstStyle/>
          <a:p>
            <a:pPr eaLnBrk="1" hangingPunct="1">
              <a:defRPr/>
            </a:pPr>
            <a:r>
              <a:rPr lang="en-US" dirty="0" smtClean="0"/>
              <a:t>Kaizen</a:t>
            </a:r>
            <a:br>
              <a:rPr lang="en-US" dirty="0" smtClean="0"/>
            </a:br>
            <a:r>
              <a:rPr lang="en-US" dirty="0" smtClean="0"/>
              <a:t>and</a:t>
            </a:r>
            <a:br>
              <a:rPr lang="en-US" dirty="0" smtClean="0"/>
            </a:br>
            <a:r>
              <a:rPr lang="en-US" dirty="0" smtClean="0"/>
              <a:t>Social </a:t>
            </a:r>
            <a:r>
              <a:rPr lang="en-US" dirty="0"/>
              <a:t>Change</a:t>
            </a:r>
          </a:p>
        </p:txBody>
      </p:sp>
    </p:spTree>
  </p:cSld>
  <p:clrMapOvr>
    <a:masterClrMapping/>
  </p:clrMapOvr>
  <p:transition>
    <p:dissolv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eaLnBrk="1" hangingPunct="1">
              <a:defRPr/>
            </a:pPr>
            <a:r>
              <a:rPr lang="en-US" dirty="0"/>
              <a:t>Kaizen and Social Change</a:t>
            </a:r>
          </a:p>
        </p:txBody>
      </p:sp>
      <p:sp>
        <p:nvSpPr>
          <p:cNvPr id="128003" name="Rectangle 3"/>
          <p:cNvSpPr>
            <a:spLocks noGrp="1" noChangeArrowheads="1"/>
          </p:cNvSpPr>
          <p:nvPr>
            <p:ph idx="1"/>
          </p:nvPr>
        </p:nvSpPr>
        <p:spPr>
          <a:xfrm>
            <a:off x="152400" y="2133600"/>
            <a:ext cx="7851775" cy="3675063"/>
          </a:xfrm>
        </p:spPr>
        <p:txBody>
          <a:bodyPr/>
          <a:lstStyle/>
          <a:p>
            <a:pPr marL="0" indent="0" eaLnBrk="1" hangingPunct="1">
              <a:buFont typeface="Wingdings" pitchFamily="2" charset="2"/>
              <a:buNone/>
              <a:defRPr/>
            </a:pPr>
            <a:r>
              <a:rPr lang="en-US" sz="3600" dirty="0"/>
              <a:t>“Never doubt for a minute that a </a:t>
            </a:r>
            <a:br>
              <a:rPr lang="en-US" sz="3600" dirty="0"/>
            </a:br>
            <a:r>
              <a:rPr lang="en-US" sz="3600" dirty="0"/>
              <a:t>small group of people can change the </a:t>
            </a:r>
            <a:br>
              <a:rPr lang="en-US" sz="3600" dirty="0"/>
            </a:br>
            <a:r>
              <a:rPr lang="en-US" sz="3600" dirty="0"/>
              <a:t>world; indeed, it has never happened </a:t>
            </a:r>
            <a:br>
              <a:rPr lang="en-US" sz="3600" dirty="0"/>
            </a:br>
            <a:r>
              <a:rPr lang="en-US" sz="3600" dirty="0"/>
              <a:t>any other way.”</a:t>
            </a:r>
            <a:br>
              <a:rPr lang="en-US" sz="3600" dirty="0"/>
            </a:br>
            <a:r>
              <a:rPr lang="en-US" sz="3600" dirty="0"/>
              <a:t>					</a:t>
            </a:r>
            <a:r>
              <a:rPr lang="en-US" dirty="0"/>
              <a:t>Margaret Mead</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iterate type="wd">
                                    <p:tmPct val="100000"/>
                                  </p:iterate>
                                  <p:childTnLst>
                                    <p:set>
                                      <p:cBhvr>
                                        <p:cTn id="6" dur="1" fill="hold">
                                          <p:stCondLst>
                                            <p:cond delay="0"/>
                                          </p:stCondLst>
                                        </p:cTn>
                                        <p:tgtEl>
                                          <p:spTgt spid="128003">
                                            <p:txEl>
                                              <p:pRg st="0" end="0"/>
                                            </p:txEl>
                                          </p:spTgt>
                                        </p:tgtEl>
                                        <p:attrNameLst>
                                          <p:attrName>style.visibility</p:attrName>
                                        </p:attrNameLst>
                                      </p:cBhvr>
                                      <p:to>
                                        <p:strVal val="visible"/>
                                      </p:to>
                                    </p:set>
                                    <p:animEffect transition="in" filter="checkerboard(across)">
                                      <p:cBhvr>
                                        <p:cTn id="7" dur="300"/>
                                        <p:tgtEl>
                                          <p:spTgt spid="1280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3"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p:txBody>
          <a:bodyPr/>
          <a:lstStyle/>
          <a:p>
            <a:pPr eaLnBrk="1" hangingPunct="1">
              <a:defRPr/>
            </a:pPr>
            <a:r>
              <a:rPr lang="en-US" dirty="0"/>
              <a:t>Kaizen: History</a:t>
            </a:r>
          </a:p>
        </p:txBody>
      </p:sp>
      <p:sp>
        <p:nvSpPr>
          <p:cNvPr id="266243" name="Rectangle 3"/>
          <p:cNvSpPr>
            <a:spLocks noGrp="1" noChangeArrowheads="1"/>
          </p:cNvSpPr>
          <p:nvPr>
            <p:ph idx="1"/>
          </p:nvPr>
        </p:nvSpPr>
        <p:spPr>
          <a:xfrm>
            <a:off x="198438" y="1428750"/>
            <a:ext cx="8763000" cy="4048125"/>
          </a:xfrm>
        </p:spPr>
        <p:txBody>
          <a:bodyPr/>
          <a:lstStyle/>
          <a:p>
            <a:pPr marL="0" indent="0" algn="ctr" eaLnBrk="1" hangingPunct="1">
              <a:lnSpc>
                <a:spcPct val="80000"/>
              </a:lnSpc>
              <a:spcBef>
                <a:spcPct val="0"/>
              </a:spcBef>
              <a:buFont typeface="Wingdings" pitchFamily="2" charset="2"/>
              <a:buNone/>
              <a:defRPr/>
            </a:pPr>
            <a:r>
              <a:rPr lang="en-US" dirty="0"/>
              <a:t>Toyota Production System</a:t>
            </a:r>
            <a:br>
              <a:rPr lang="en-US" dirty="0"/>
            </a:br>
            <a:r>
              <a:rPr lang="en-US" dirty="0"/>
              <a:t/>
            </a:r>
            <a:br>
              <a:rPr lang="en-US" dirty="0"/>
            </a:br>
            <a:r>
              <a:rPr lang="en-US" sz="2400" dirty="0"/>
              <a:t>The soul of the Toyota Production System is a principle </a:t>
            </a:r>
            <a:br>
              <a:rPr lang="en-US" sz="2400" dirty="0"/>
            </a:br>
            <a:r>
              <a:rPr lang="en-US" sz="2400" dirty="0"/>
              <a:t>called </a:t>
            </a:r>
            <a:r>
              <a:rPr lang="en-US" sz="2400" i="1" dirty="0"/>
              <a:t>kaizen</a:t>
            </a:r>
            <a:r>
              <a:rPr lang="en-US" sz="2400" dirty="0"/>
              <a:t>….it’s essence is the notion that engineers, </a:t>
            </a:r>
            <a:br>
              <a:rPr lang="en-US" sz="2400" dirty="0"/>
            </a:br>
            <a:r>
              <a:rPr lang="en-US" sz="2400" dirty="0"/>
              <a:t>managers, and line workers collaborate continually to </a:t>
            </a:r>
            <a:br>
              <a:rPr lang="en-US" sz="2400" dirty="0"/>
            </a:br>
            <a:r>
              <a:rPr lang="en-US" sz="2400" dirty="0"/>
              <a:t>systematize production tasks and identify incremental</a:t>
            </a:r>
            <a:br>
              <a:rPr lang="en-US" sz="2400" dirty="0"/>
            </a:br>
            <a:r>
              <a:rPr lang="en-US" sz="2400" dirty="0"/>
              <a:t>	change to make work go more smoothly.</a:t>
            </a:r>
            <a:r>
              <a:rPr lang="en-US" dirty="0"/>
              <a:t>						</a:t>
            </a:r>
            <a:r>
              <a:rPr lang="en-US" sz="2000" dirty="0"/>
              <a:t>Fujio Cho</a:t>
            </a:r>
            <a:br>
              <a:rPr lang="en-US" sz="2000" dirty="0"/>
            </a:br>
            <a:r>
              <a:rPr lang="en-US" sz="2000" dirty="0"/>
              <a:t>					Chairman, Toyota</a:t>
            </a:r>
          </a:p>
          <a:p>
            <a:pPr marL="0" indent="0" algn="ctr" eaLnBrk="1" hangingPunct="1">
              <a:buFont typeface="Wingdings" pitchFamily="2" charset="2"/>
              <a:buNone/>
              <a:defRPr/>
            </a:pPr>
            <a:r>
              <a:rPr lang="en-US" dirty="0"/>
              <a:t>Lean Production</a:t>
            </a:r>
          </a:p>
          <a:p>
            <a:pPr marL="0" indent="0" algn="ctr" eaLnBrk="1" hangingPunct="1">
              <a:buFont typeface="Wingdings" pitchFamily="2" charset="2"/>
              <a:buNone/>
              <a:defRPr/>
            </a:pPr>
            <a:r>
              <a:rPr lang="en-US" dirty="0"/>
              <a:t>Six Sigma</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66243">
                                            <p:txEl>
                                              <p:pRg st="0" end="0"/>
                                            </p:txEl>
                                          </p:spTgt>
                                        </p:tgtEl>
                                        <p:attrNameLst>
                                          <p:attrName>style.visibility</p:attrName>
                                        </p:attrNameLst>
                                      </p:cBhvr>
                                      <p:to>
                                        <p:strVal val="visible"/>
                                      </p:to>
                                    </p:set>
                                    <p:anim calcmode="lin" valueType="num">
                                      <p:cBhvr>
                                        <p:cTn id="7" dur="500" fill="hold"/>
                                        <p:tgtEl>
                                          <p:spTgt spid="26624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6624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6624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6624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266243">
                                            <p:txEl>
                                              <p:pRg st="1" end="1"/>
                                            </p:txEl>
                                          </p:spTgt>
                                        </p:tgtEl>
                                        <p:attrNameLst>
                                          <p:attrName>style.visibility</p:attrName>
                                        </p:attrNameLst>
                                      </p:cBhvr>
                                      <p:to>
                                        <p:strVal val="visible"/>
                                      </p:to>
                                    </p:set>
                                    <p:anim calcmode="lin" valueType="num">
                                      <p:cBhvr>
                                        <p:cTn id="15" dur="500" fill="hold"/>
                                        <p:tgtEl>
                                          <p:spTgt spid="26624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6624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6624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26624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266243">
                                            <p:txEl>
                                              <p:pRg st="2" end="2"/>
                                            </p:txEl>
                                          </p:spTgt>
                                        </p:tgtEl>
                                        <p:attrNameLst>
                                          <p:attrName>style.visibility</p:attrName>
                                        </p:attrNameLst>
                                      </p:cBhvr>
                                      <p:to>
                                        <p:strVal val="visible"/>
                                      </p:to>
                                    </p:set>
                                    <p:anim calcmode="lin" valueType="num">
                                      <p:cBhvr>
                                        <p:cTn id="23" dur="500" fill="hold"/>
                                        <p:tgtEl>
                                          <p:spTgt spid="26624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26624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26624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2662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3" grpId="0"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Kaizen and Social Change</a:t>
            </a:r>
            <a:endParaRPr lang="en-US" dirty="0"/>
          </a:p>
        </p:txBody>
      </p:sp>
      <p:sp>
        <p:nvSpPr>
          <p:cNvPr id="3" name="Content Placeholder 2"/>
          <p:cNvSpPr>
            <a:spLocks noGrp="1"/>
          </p:cNvSpPr>
          <p:nvPr>
            <p:ph idx="1"/>
          </p:nvPr>
        </p:nvSpPr>
        <p:spPr>
          <a:xfrm>
            <a:off x="152400" y="1770063"/>
            <a:ext cx="7513638" cy="3675062"/>
          </a:xfrm>
        </p:spPr>
        <p:txBody>
          <a:bodyPr/>
          <a:lstStyle/>
          <a:p>
            <a:pPr marL="0" indent="0" algn="r" eaLnBrk="1" hangingPunct="1">
              <a:buFont typeface="Wingdings" pitchFamily="2" charset="2"/>
              <a:buNone/>
              <a:defRPr/>
            </a:pPr>
            <a:r>
              <a:rPr lang="en-US" sz="4000" dirty="0" smtClean="0"/>
              <a:t>“Many small people, who in many small places do many small things, can alter the face of the world.”</a:t>
            </a:r>
          </a:p>
          <a:p>
            <a:pPr marL="0" indent="0" algn="r" eaLnBrk="1" hangingPunct="1">
              <a:buFont typeface="Wingdings" pitchFamily="2" charset="2"/>
              <a:buNone/>
              <a:defRPr/>
            </a:pPr>
            <a:endParaRPr lang="en-US" dirty="0" smtClean="0"/>
          </a:p>
          <a:p>
            <a:pPr marL="0" indent="0" algn="r" eaLnBrk="1" hangingPunct="1">
              <a:buFont typeface="Wingdings" pitchFamily="2" charset="2"/>
              <a:buNone/>
              <a:defRPr/>
            </a:pPr>
            <a:r>
              <a:rPr lang="en-US" sz="2800" dirty="0" smtClean="0"/>
              <a:t>graffiti from the Berlin Wall</a:t>
            </a:r>
            <a:endParaRPr lang="en-US" sz="2800" dirty="0"/>
          </a:p>
        </p:txBody>
      </p:sp>
    </p:spTree>
  </p:cSld>
  <p:clrMapOvr>
    <a:masterClrMapping/>
  </p:clrMapOvr>
  <p:transition>
    <p:dissolv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eaLnBrk="1" hangingPunct="1">
              <a:defRPr/>
            </a:pPr>
            <a:r>
              <a:rPr lang="en-US" dirty="0"/>
              <a:t>Kaizen and Social Change</a:t>
            </a:r>
          </a:p>
        </p:txBody>
      </p:sp>
      <p:sp>
        <p:nvSpPr>
          <p:cNvPr id="126979" name="Rectangle 3"/>
          <p:cNvSpPr>
            <a:spLocks noGrp="1" noChangeArrowheads="1"/>
          </p:cNvSpPr>
          <p:nvPr>
            <p:ph idx="1"/>
          </p:nvPr>
        </p:nvSpPr>
        <p:spPr/>
        <p:txBody>
          <a:bodyPr/>
          <a:lstStyle/>
          <a:p>
            <a:pPr eaLnBrk="1" hangingPunct="1">
              <a:lnSpc>
                <a:spcPct val="80000"/>
              </a:lnSpc>
              <a:defRPr/>
            </a:pPr>
            <a:r>
              <a:rPr lang="en-US" sz="2800" dirty="0"/>
              <a:t>Health Care</a:t>
            </a:r>
          </a:p>
          <a:p>
            <a:pPr lvl="1" eaLnBrk="1" hangingPunct="1">
              <a:lnSpc>
                <a:spcPct val="80000"/>
              </a:lnSpc>
              <a:defRPr/>
            </a:pPr>
            <a:r>
              <a:rPr lang="en-US" sz="2400" dirty="0"/>
              <a:t>Co-Pay</a:t>
            </a:r>
          </a:p>
          <a:p>
            <a:pPr eaLnBrk="1" hangingPunct="1">
              <a:lnSpc>
                <a:spcPct val="80000"/>
              </a:lnSpc>
              <a:defRPr/>
            </a:pPr>
            <a:r>
              <a:rPr lang="en-US" sz="2800" dirty="0"/>
              <a:t>Environment</a:t>
            </a:r>
          </a:p>
          <a:p>
            <a:pPr lvl="1" eaLnBrk="1" hangingPunct="1">
              <a:lnSpc>
                <a:spcPct val="80000"/>
              </a:lnSpc>
              <a:defRPr/>
            </a:pPr>
            <a:r>
              <a:rPr lang="en-US" sz="2400" dirty="0"/>
              <a:t>UPS and Left Turns</a:t>
            </a:r>
          </a:p>
          <a:p>
            <a:pPr lvl="1" eaLnBrk="1" hangingPunct="1">
              <a:lnSpc>
                <a:spcPct val="80000"/>
              </a:lnSpc>
              <a:defRPr/>
            </a:pPr>
            <a:r>
              <a:rPr lang="en-US" sz="2400" dirty="0"/>
              <a:t>American Airlines looks for small ways to improve their cost.  Reducing the amount of water in the toilets lightened the planes enough to save $200 million (US) a year.  Take magazines off the planes lightened the planes enough to save $3 million (US) a year.  </a:t>
            </a:r>
            <a:br>
              <a:rPr lang="en-US" sz="2400" dirty="0"/>
            </a:br>
            <a:r>
              <a:rPr lang="en-US" sz="2400" dirty="0"/>
              <a:t>(</a:t>
            </a:r>
            <a:r>
              <a:rPr lang="en-US" sz="1800" dirty="0"/>
              <a:t>USA Today, October 13, 2006, 6D)</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grpId="0" nodeType="click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animEffect transition="in" filter="strips(upLeft)">
                                      <p:cBhvr>
                                        <p:cTn id="7" dur="500"/>
                                        <p:tgtEl>
                                          <p:spTgt spid="1269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grpId="0" nodeType="clickEffect">
                                  <p:stCondLst>
                                    <p:cond delay="0"/>
                                  </p:stCondLst>
                                  <p:childTnLst>
                                    <p:set>
                                      <p:cBhvr>
                                        <p:cTn id="11" dur="1" fill="hold">
                                          <p:stCondLst>
                                            <p:cond delay="0"/>
                                          </p:stCondLst>
                                        </p:cTn>
                                        <p:tgtEl>
                                          <p:spTgt spid="126979">
                                            <p:txEl>
                                              <p:pRg st="1" end="1"/>
                                            </p:txEl>
                                          </p:spTgt>
                                        </p:tgtEl>
                                        <p:attrNameLst>
                                          <p:attrName>style.visibility</p:attrName>
                                        </p:attrNameLst>
                                      </p:cBhvr>
                                      <p:to>
                                        <p:strVal val="visible"/>
                                      </p:to>
                                    </p:set>
                                    <p:animEffect transition="in" filter="strips(upLeft)">
                                      <p:cBhvr>
                                        <p:cTn id="12" dur="500"/>
                                        <p:tgtEl>
                                          <p:spTgt spid="1269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grpId="0" nodeType="clickEffect">
                                  <p:stCondLst>
                                    <p:cond delay="0"/>
                                  </p:stCondLst>
                                  <p:childTnLst>
                                    <p:set>
                                      <p:cBhvr>
                                        <p:cTn id="16" dur="1" fill="hold">
                                          <p:stCondLst>
                                            <p:cond delay="0"/>
                                          </p:stCondLst>
                                        </p:cTn>
                                        <p:tgtEl>
                                          <p:spTgt spid="126979">
                                            <p:txEl>
                                              <p:pRg st="2" end="2"/>
                                            </p:txEl>
                                          </p:spTgt>
                                        </p:tgtEl>
                                        <p:attrNameLst>
                                          <p:attrName>style.visibility</p:attrName>
                                        </p:attrNameLst>
                                      </p:cBhvr>
                                      <p:to>
                                        <p:strVal val="visible"/>
                                      </p:to>
                                    </p:set>
                                    <p:animEffect transition="in" filter="strips(upLeft)">
                                      <p:cBhvr>
                                        <p:cTn id="17" dur="500"/>
                                        <p:tgtEl>
                                          <p:spTgt spid="1269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9" fill="hold" grpId="0" nodeType="clickEffect">
                                  <p:stCondLst>
                                    <p:cond delay="0"/>
                                  </p:stCondLst>
                                  <p:childTnLst>
                                    <p:set>
                                      <p:cBhvr>
                                        <p:cTn id="21" dur="1" fill="hold">
                                          <p:stCondLst>
                                            <p:cond delay="0"/>
                                          </p:stCondLst>
                                        </p:cTn>
                                        <p:tgtEl>
                                          <p:spTgt spid="126979">
                                            <p:txEl>
                                              <p:pRg st="3" end="3"/>
                                            </p:txEl>
                                          </p:spTgt>
                                        </p:tgtEl>
                                        <p:attrNameLst>
                                          <p:attrName>style.visibility</p:attrName>
                                        </p:attrNameLst>
                                      </p:cBhvr>
                                      <p:to>
                                        <p:strVal val="visible"/>
                                      </p:to>
                                    </p:set>
                                    <p:animEffect transition="in" filter="strips(upLeft)">
                                      <p:cBhvr>
                                        <p:cTn id="22" dur="500"/>
                                        <p:tgtEl>
                                          <p:spTgt spid="1269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9" fill="hold" grpId="0" nodeType="clickEffect">
                                  <p:stCondLst>
                                    <p:cond delay="0"/>
                                  </p:stCondLst>
                                  <p:childTnLst>
                                    <p:set>
                                      <p:cBhvr>
                                        <p:cTn id="26" dur="1" fill="hold">
                                          <p:stCondLst>
                                            <p:cond delay="0"/>
                                          </p:stCondLst>
                                        </p:cTn>
                                        <p:tgtEl>
                                          <p:spTgt spid="126979">
                                            <p:txEl>
                                              <p:pRg st="4" end="4"/>
                                            </p:txEl>
                                          </p:spTgt>
                                        </p:tgtEl>
                                        <p:attrNameLst>
                                          <p:attrName>style.visibility</p:attrName>
                                        </p:attrNameLst>
                                      </p:cBhvr>
                                      <p:to>
                                        <p:strVal val="visible"/>
                                      </p:to>
                                    </p:set>
                                    <p:animEffect transition="in" filter="strips(upLeft)">
                                      <p:cBhvr>
                                        <p:cTn id="27" dur="500"/>
                                        <p:tgtEl>
                                          <p:spTgt spid="1269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bldLvl="2" autoUpdateAnimBg="0"/>
    </p:bld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pPr eaLnBrk="1" hangingPunct="1">
              <a:defRPr/>
            </a:pPr>
            <a:r>
              <a:rPr lang="en-US" dirty="0"/>
              <a:t>Kaizen and Social Change</a:t>
            </a:r>
          </a:p>
        </p:txBody>
      </p:sp>
      <p:sp>
        <p:nvSpPr>
          <p:cNvPr id="250883" name="Rectangle 3"/>
          <p:cNvSpPr>
            <a:spLocks noGrp="1" noChangeArrowheads="1"/>
          </p:cNvSpPr>
          <p:nvPr>
            <p:ph idx="1"/>
          </p:nvPr>
        </p:nvSpPr>
        <p:spPr/>
        <p:txBody>
          <a:bodyPr/>
          <a:lstStyle/>
          <a:p>
            <a:pPr eaLnBrk="1" hangingPunct="1">
              <a:lnSpc>
                <a:spcPct val="90000"/>
              </a:lnSpc>
              <a:defRPr/>
            </a:pPr>
            <a:r>
              <a:rPr lang="en-US" sz="2800" dirty="0"/>
              <a:t>Environment</a:t>
            </a:r>
          </a:p>
          <a:p>
            <a:pPr lvl="1" eaLnBrk="1" hangingPunct="1">
              <a:lnSpc>
                <a:spcPct val="90000"/>
              </a:lnSpc>
              <a:defRPr/>
            </a:pPr>
            <a:r>
              <a:rPr lang="en-US" sz="2400" dirty="0"/>
              <a:t>JetBlue Airlines has jettisoned bulkier snacks on long-haul flights in favor of extra-thin chips and similar fare.  This saved them $800,000 a year in fuel costs. </a:t>
            </a:r>
            <a:br>
              <a:rPr lang="en-US" sz="2400" dirty="0"/>
            </a:br>
            <a:r>
              <a:rPr lang="en-US" sz="2400" dirty="0"/>
              <a:t>				</a:t>
            </a:r>
            <a:r>
              <a:rPr lang="en-US" sz="1800" dirty="0"/>
              <a:t>(BusinessWeek April 28, </a:t>
            </a:r>
            <a:r>
              <a:rPr lang="en-US" sz="1800" dirty="0" smtClean="0"/>
              <a:t>2008)</a:t>
            </a:r>
            <a:endParaRPr lang="en-US" sz="1800" dirty="0"/>
          </a:p>
          <a:p>
            <a:pPr lvl="1" eaLnBrk="1" hangingPunct="1">
              <a:lnSpc>
                <a:spcPct val="90000"/>
              </a:lnSpc>
              <a:defRPr/>
            </a:pPr>
            <a:r>
              <a:rPr lang="en-US" sz="2400" dirty="0"/>
              <a:t>Lufthansa saved nearly 500,000 gallons of jet fuel, worth $1.8 million by reducing onboard drinking – water supplies. </a:t>
            </a:r>
            <a:br>
              <a:rPr lang="en-US" sz="2400" dirty="0"/>
            </a:br>
            <a:r>
              <a:rPr lang="en-US" sz="2400" dirty="0"/>
              <a:t>				</a:t>
            </a:r>
            <a:r>
              <a:rPr lang="en-US" sz="1800" dirty="0"/>
              <a:t>(BusinessWeek April 28, </a:t>
            </a:r>
            <a:r>
              <a:rPr lang="en-US" sz="1800" dirty="0" smtClean="0"/>
              <a:t>2008)</a:t>
            </a:r>
            <a:endParaRPr lang="en-US" sz="1800" dirty="0"/>
          </a:p>
          <a:p>
            <a:pPr lvl="1" eaLnBrk="1" hangingPunct="1">
              <a:lnSpc>
                <a:spcPct val="90000"/>
              </a:lnSpc>
              <a:defRPr/>
            </a:pPr>
            <a:endParaRPr lang="en-US" sz="2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grpId="0" nodeType="clickEffect">
                                  <p:stCondLst>
                                    <p:cond delay="0"/>
                                  </p:stCondLst>
                                  <p:childTnLst>
                                    <p:set>
                                      <p:cBhvr>
                                        <p:cTn id="6" dur="1" fill="hold">
                                          <p:stCondLst>
                                            <p:cond delay="0"/>
                                          </p:stCondLst>
                                        </p:cTn>
                                        <p:tgtEl>
                                          <p:spTgt spid="250883">
                                            <p:txEl>
                                              <p:pRg st="0" end="0"/>
                                            </p:txEl>
                                          </p:spTgt>
                                        </p:tgtEl>
                                        <p:attrNameLst>
                                          <p:attrName>style.visibility</p:attrName>
                                        </p:attrNameLst>
                                      </p:cBhvr>
                                      <p:to>
                                        <p:strVal val="visible"/>
                                      </p:to>
                                    </p:set>
                                    <p:animEffect transition="in" filter="strips(upLeft)">
                                      <p:cBhvr>
                                        <p:cTn id="7" dur="500"/>
                                        <p:tgtEl>
                                          <p:spTgt spid="2508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grpId="0" nodeType="clickEffect">
                                  <p:stCondLst>
                                    <p:cond delay="0"/>
                                  </p:stCondLst>
                                  <p:childTnLst>
                                    <p:set>
                                      <p:cBhvr>
                                        <p:cTn id="11" dur="1" fill="hold">
                                          <p:stCondLst>
                                            <p:cond delay="0"/>
                                          </p:stCondLst>
                                        </p:cTn>
                                        <p:tgtEl>
                                          <p:spTgt spid="250883">
                                            <p:txEl>
                                              <p:pRg st="1" end="1"/>
                                            </p:txEl>
                                          </p:spTgt>
                                        </p:tgtEl>
                                        <p:attrNameLst>
                                          <p:attrName>style.visibility</p:attrName>
                                        </p:attrNameLst>
                                      </p:cBhvr>
                                      <p:to>
                                        <p:strVal val="visible"/>
                                      </p:to>
                                    </p:set>
                                    <p:animEffect transition="in" filter="strips(upLeft)">
                                      <p:cBhvr>
                                        <p:cTn id="12" dur="500"/>
                                        <p:tgtEl>
                                          <p:spTgt spid="2508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grpId="0" nodeType="clickEffect">
                                  <p:stCondLst>
                                    <p:cond delay="0"/>
                                  </p:stCondLst>
                                  <p:childTnLst>
                                    <p:set>
                                      <p:cBhvr>
                                        <p:cTn id="16" dur="1" fill="hold">
                                          <p:stCondLst>
                                            <p:cond delay="0"/>
                                          </p:stCondLst>
                                        </p:cTn>
                                        <p:tgtEl>
                                          <p:spTgt spid="250883">
                                            <p:txEl>
                                              <p:pRg st="2" end="2"/>
                                            </p:txEl>
                                          </p:spTgt>
                                        </p:tgtEl>
                                        <p:attrNameLst>
                                          <p:attrName>style.visibility</p:attrName>
                                        </p:attrNameLst>
                                      </p:cBhvr>
                                      <p:to>
                                        <p:strVal val="visible"/>
                                      </p:to>
                                    </p:set>
                                    <p:animEffect transition="in" filter="strips(upLeft)">
                                      <p:cBhvr>
                                        <p:cTn id="17" dur="500"/>
                                        <p:tgtEl>
                                          <p:spTgt spid="2508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3" grpId="0" build="p" bldLvl="2" autoUpdateAnimBg="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Kaizen and Social Change</a:t>
            </a:r>
            <a:endParaRPr lang="en-US" dirty="0"/>
          </a:p>
        </p:txBody>
      </p:sp>
      <p:sp>
        <p:nvSpPr>
          <p:cNvPr id="3" name="Content Placeholder 2"/>
          <p:cNvSpPr>
            <a:spLocks noGrp="1"/>
          </p:cNvSpPr>
          <p:nvPr>
            <p:ph idx="1"/>
          </p:nvPr>
        </p:nvSpPr>
        <p:spPr/>
        <p:txBody>
          <a:bodyPr/>
          <a:lstStyle/>
          <a:p>
            <a:pPr eaLnBrk="1" hangingPunct="1">
              <a:defRPr/>
            </a:pPr>
            <a:r>
              <a:rPr lang="en-US" dirty="0" smtClean="0"/>
              <a:t>Microlending</a:t>
            </a:r>
          </a:p>
          <a:p>
            <a:pPr lvl="1" eaLnBrk="1" hangingPunct="1">
              <a:defRPr/>
            </a:pPr>
            <a:r>
              <a:rPr lang="en-US" dirty="0" smtClean="0"/>
              <a:t>Started by Grameen Bank of Bangladesh</a:t>
            </a:r>
          </a:p>
          <a:p>
            <a:pPr lvl="1" eaLnBrk="1" hangingPunct="1">
              <a:defRPr/>
            </a:pPr>
            <a:r>
              <a:rPr lang="en-US" dirty="0" smtClean="0"/>
              <a:t>By 2006, it had 5.6 million borrowers in 60,000 villages</a:t>
            </a:r>
          </a:p>
          <a:p>
            <a:pPr lvl="1" eaLnBrk="1" hangingPunct="1">
              <a:defRPr/>
            </a:pPr>
            <a:r>
              <a:rPr lang="en-US" dirty="0" smtClean="0"/>
              <a:t>Recovery rate of loans is 97%</a:t>
            </a:r>
            <a:endParaRPr lang="en-US" dirty="0"/>
          </a:p>
        </p:txBody>
      </p:sp>
    </p:spTree>
  </p:cSld>
  <p:clrMapOvr>
    <a:masterClrMapping/>
  </p:clrMapOvr>
  <p:transition>
    <p:dissolv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defRPr/>
            </a:pPr>
            <a:r>
              <a:rPr lang="en-US" dirty="0"/>
              <a:t>Kaizen and Social Change</a:t>
            </a:r>
          </a:p>
        </p:txBody>
      </p:sp>
      <p:sp>
        <p:nvSpPr>
          <p:cNvPr id="129027" name="Rectangle 3"/>
          <p:cNvSpPr>
            <a:spLocks noGrp="1" noChangeArrowheads="1"/>
          </p:cNvSpPr>
          <p:nvPr>
            <p:ph idx="1"/>
          </p:nvPr>
        </p:nvSpPr>
        <p:spPr>
          <a:xfrm>
            <a:off x="461963" y="1428750"/>
            <a:ext cx="8312150" cy="3506788"/>
          </a:xfrm>
        </p:spPr>
        <p:txBody>
          <a:bodyPr/>
          <a:lstStyle/>
          <a:p>
            <a:pPr eaLnBrk="1" hangingPunct="1">
              <a:defRPr/>
            </a:pPr>
            <a:r>
              <a:rPr lang="en-US" sz="3600" dirty="0"/>
              <a:t>Crime Prevention/Safety</a:t>
            </a:r>
          </a:p>
          <a:p>
            <a:pPr lvl="1" eaLnBrk="1" hangingPunct="1">
              <a:defRPr/>
            </a:pPr>
            <a:r>
              <a:rPr lang="en-US" sz="3200" dirty="0"/>
              <a:t>Broken Window Theory</a:t>
            </a:r>
          </a:p>
          <a:p>
            <a:pPr lvl="1" eaLnBrk="1" hangingPunct="1">
              <a:defRPr/>
            </a:pPr>
            <a:r>
              <a:rPr lang="en-US" sz="3200" dirty="0"/>
              <a:t>The Streets of New York</a:t>
            </a:r>
          </a:p>
        </p:txBody>
      </p:sp>
      <p:sp>
        <p:nvSpPr>
          <p:cNvPr id="68612" name="Text Box 4"/>
          <p:cNvSpPr txBox="1">
            <a:spLocks noChangeArrowheads="1"/>
          </p:cNvSpPr>
          <p:nvPr/>
        </p:nvSpPr>
        <p:spPr bwMode="auto">
          <a:xfrm>
            <a:off x="669925" y="5060950"/>
            <a:ext cx="184150" cy="457200"/>
          </a:xfrm>
          <a:prstGeom prst="rect">
            <a:avLst/>
          </a:prstGeom>
          <a:noFill/>
          <a:ln w="9525">
            <a:noFill/>
            <a:miter lim="800000"/>
            <a:headEnd/>
            <a:tailEnd/>
          </a:ln>
        </p:spPr>
        <p:txBody>
          <a:bodyPr wrap="none">
            <a:spAutoFit/>
          </a:bodyPr>
          <a:lstStyle/>
          <a:p>
            <a:pPr algn="ctr"/>
            <a:endParaRPr lang="en-US" sz="2400" dirty="0"/>
          </a:p>
        </p:txBody>
      </p:sp>
      <p:pic>
        <p:nvPicPr>
          <p:cNvPr id="68613" name="Picture 7" descr="turnaround"/>
          <p:cNvPicPr>
            <a:picLocks noChangeAspect="1" noChangeArrowheads="1"/>
          </p:cNvPicPr>
          <p:nvPr/>
        </p:nvPicPr>
        <p:blipFill>
          <a:blip r:embed="rId3" cstate="print"/>
          <a:srcRect/>
          <a:stretch>
            <a:fillRect/>
          </a:stretch>
        </p:blipFill>
        <p:spPr bwMode="auto">
          <a:xfrm>
            <a:off x="6675438" y="2606675"/>
            <a:ext cx="2238375" cy="33528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grpId="0" nodeType="clickEffect">
                                  <p:stCondLst>
                                    <p:cond delay="0"/>
                                  </p:stCondLst>
                                  <p:childTnLst>
                                    <p:set>
                                      <p:cBhvr>
                                        <p:cTn id="6" dur="1" fill="hold">
                                          <p:stCondLst>
                                            <p:cond delay="0"/>
                                          </p:stCondLst>
                                        </p:cTn>
                                        <p:tgtEl>
                                          <p:spTgt spid="129027">
                                            <p:txEl>
                                              <p:pRg st="0" end="0"/>
                                            </p:txEl>
                                          </p:spTgt>
                                        </p:tgtEl>
                                        <p:attrNameLst>
                                          <p:attrName>style.visibility</p:attrName>
                                        </p:attrNameLst>
                                      </p:cBhvr>
                                      <p:to>
                                        <p:strVal val="visible"/>
                                      </p:to>
                                    </p:set>
                                    <p:animEffect transition="in" filter="strips(upLeft)">
                                      <p:cBhvr>
                                        <p:cTn id="7" dur="500"/>
                                        <p:tgtEl>
                                          <p:spTgt spid="1290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grpId="0" nodeType="clickEffect">
                                  <p:stCondLst>
                                    <p:cond delay="0"/>
                                  </p:stCondLst>
                                  <p:childTnLst>
                                    <p:set>
                                      <p:cBhvr>
                                        <p:cTn id="11" dur="1" fill="hold">
                                          <p:stCondLst>
                                            <p:cond delay="0"/>
                                          </p:stCondLst>
                                        </p:cTn>
                                        <p:tgtEl>
                                          <p:spTgt spid="129027">
                                            <p:txEl>
                                              <p:pRg st="1" end="1"/>
                                            </p:txEl>
                                          </p:spTgt>
                                        </p:tgtEl>
                                        <p:attrNameLst>
                                          <p:attrName>style.visibility</p:attrName>
                                        </p:attrNameLst>
                                      </p:cBhvr>
                                      <p:to>
                                        <p:strVal val="visible"/>
                                      </p:to>
                                    </p:set>
                                    <p:animEffect transition="in" filter="strips(upLeft)">
                                      <p:cBhvr>
                                        <p:cTn id="12" dur="500"/>
                                        <p:tgtEl>
                                          <p:spTgt spid="1290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grpId="0" nodeType="clickEffect">
                                  <p:stCondLst>
                                    <p:cond delay="0"/>
                                  </p:stCondLst>
                                  <p:childTnLst>
                                    <p:set>
                                      <p:cBhvr>
                                        <p:cTn id="16" dur="1" fill="hold">
                                          <p:stCondLst>
                                            <p:cond delay="0"/>
                                          </p:stCondLst>
                                        </p:cTn>
                                        <p:tgtEl>
                                          <p:spTgt spid="129027">
                                            <p:txEl>
                                              <p:pRg st="2" end="2"/>
                                            </p:txEl>
                                          </p:spTgt>
                                        </p:tgtEl>
                                        <p:attrNameLst>
                                          <p:attrName>style.visibility</p:attrName>
                                        </p:attrNameLst>
                                      </p:cBhvr>
                                      <p:to>
                                        <p:strVal val="visible"/>
                                      </p:to>
                                    </p:set>
                                    <p:animEffect transition="in" filter="strips(upLeft)">
                                      <p:cBhvr>
                                        <p:cTn id="17" dur="500"/>
                                        <p:tgtEl>
                                          <p:spTgt spid="1290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bldLvl="2"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defRPr/>
            </a:pPr>
            <a:r>
              <a:rPr lang="en-US" dirty="0" smtClean="0"/>
              <a:t>Kaizen and Social Change</a:t>
            </a:r>
            <a:endParaRPr lang="en-US" dirty="0"/>
          </a:p>
        </p:txBody>
      </p:sp>
      <p:sp>
        <p:nvSpPr>
          <p:cNvPr id="131075" name="Rectangle 3"/>
          <p:cNvSpPr>
            <a:spLocks noGrp="1" noChangeArrowheads="1"/>
          </p:cNvSpPr>
          <p:nvPr>
            <p:ph idx="1"/>
          </p:nvPr>
        </p:nvSpPr>
        <p:spPr/>
        <p:txBody>
          <a:bodyPr/>
          <a:lstStyle/>
          <a:p>
            <a:pPr eaLnBrk="1" hangingPunct="1">
              <a:defRPr/>
            </a:pPr>
            <a:r>
              <a:rPr lang="en-US" sz="2800" dirty="0" smtClean="0"/>
              <a:t>Spirituality</a:t>
            </a:r>
          </a:p>
          <a:p>
            <a:pPr lvl="1" eaLnBrk="1" hangingPunct="1">
              <a:defRPr/>
            </a:pPr>
            <a:r>
              <a:rPr lang="en-US" sz="2400" dirty="0" smtClean="0"/>
              <a:t>Jesuits</a:t>
            </a:r>
          </a:p>
          <a:p>
            <a:pPr lvl="1" eaLnBrk="1" hangingPunct="1">
              <a:defRPr/>
            </a:pPr>
            <a:r>
              <a:rPr lang="en-US" sz="2400" dirty="0" smtClean="0"/>
              <a:t>Mother Teresa</a:t>
            </a:r>
          </a:p>
          <a:p>
            <a:pPr lvl="2" eaLnBrk="1" hangingPunct="1">
              <a:defRPr/>
            </a:pPr>
            <a:r>
              <a:rPr lang="en-US" sz="2000" dirty="0" smtClean="0"/>
              <a:t>Started alone</a:t>
            </a:r>
          </a:p>
          <a:p>
            <a:pPr lvl="2" eaLnBrk="1" hangingPunct="1">
              <a:defRPr/>
            </a:pPr>
            <a:r>
              <a:rPr lang="en-US" sz="2000" dirty="0" smtClean="0"/>
              <a:t>Two months later, joined by two other nuns</a:t>
            </a:r>
          </a:p>
          <a:p>
            <a:pPr lvl="2" eaLnBrk="1" hangingPunct="1">
              <a:defRPr/>
            </a:pPr>
            <a:r>
              <a:rPr lang="en-US" sz="2000" dirty="0" smtClean="0"/>
              <a:t>Five years later, there were 27 sisters working with her</a:t>
            </a:r>
          </a:p>
          <a:p>
            <a:pPr lvl="2" eaLnBrk="1" hangingPunct="1">
              <a:defRPr/>
            </a:pPr>
            <a:r>
              <a:rPr lang="en-US" sz="2000" dirty="0" smtClean="0"/>
              <a:t>By her death, there were 4,000 sisters and 100,000 volunteers</a:t>
            </a:r>
          </a:p>
          <a:p>
            <a:pPr lvl="1" eaLnBrk="1" hangingPunct="1">
              <a:defRPr/>
            </a:pPr>
            <a:r>
              <a:rPr lang="en-US" sz="2400" dirty="0" smtClean="0"/>
              <a:t>He who saves a single soul, saves the world entirely</a:t>
            </a:r>
            <a:br>
              <a:rPr lang="en-US" sz="2400" dirty="0" smtClean="0"/>
            </a:br>
            <a:r>
              <a:rPr lang="en-US" sz="2400" dirty="0" smtClean="0"/>
              <a:t>An ancient Jewish saying, inscribed on a ring given to Oscar Schindler</a:t>
            </a:r>
          </a:p>
          <a:p>
            <a:pPr eaLnBrk="1" hangingPunct="1">
              <a:defRPr/>
            </a:pPr>
            <a:endParaRPr lang="en-US" sz="28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1075">
                                            <p:txEl>
                                              <p:pRg st="0" end="0"/>
                                            </p:txEl>
                                          </p:spTgt>
                                        </p:tgtEl>
                                        <p:attrNameLst>
                                          <p:attrName>style.visibility</p:attrName>
                                        </p:attrNameLst>
                                      </p:cBhvr>
                                      <p:to>
                                        <p:strVal val="visible"/>
                                      </p:to>
                                    </p:set>
                                    <p:animEffect transition="in" filter="blinds(horizontal)">
                                      <p:cBhvr>
                                        <p:cTn id="7" dur="500"/>
                                        <p:tgtEl>
                                          <p:spTgt spid="131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1075">
                                            <p:txEl>
                                              <p:pRg st="1" end="1"/>
                                            </p:txEl>
                                          </p:spTgt>
                                        </p:tgtEl>
                                        <p:attrNameLst>
                                          <p:attrName>style.visibility</p:attrName>
                                        </p:attrNameLst>
                                      </p:cBhvr>
                                      <p:to>
                                        <p:strVal val="visible"/>
                                      </p:to>
                                    </p:set>
                                    <p:animEffect transition="in" filter="blinds(horizontal)">
                                      <p:cBhvr>
                                        <p:cTn id="12" dur="500"/>
                                        <p:tgtEl>
                                          <p:spTgt spid="131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1075">
                                            <p:txEl>
                                              <p:pRg st="2" end="2"/>
                                            </p:txEl>
                                          </p:spTgt>
                                        </p:tgtEl>
                                        <p:attrNameLst>
                                          <p:attrName>style.visibility</p:attrName>
                                        </p:attrNameLst>
                                      </p:cBhvr>
                                      <p:to>
                                        <p:strVal val="visible"/>
                                      </p:to>
                                    </p:set>
                                    <p:animEffect transition="in" filter="blinds(horizontal)">
                                      <p:cBhvr>
                                        <p:cTn id="17" dur="500"/>
                                        <p:tgtEl>
                                          <p:spTgt spid="131075">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31075">
                                            <p:txEl>
                                              <p:pRg st="3" end="3"/>
                                            </p:txEl>
                                          </p:spTgt>
                                        </p:tgtEl>
                                        <p:attrNameLst>
                                          <p:attrName>style.visibility</p:attrName>
                                        </p:attrNameLst>
                                      </p:cBhvr>
                                      <p:to>
                                        <p:strVal val="visible"/>
                                      </p:to>
                                    </p:set>
                                    <p:animEffect transition="in" filter="blinds(horizontal)">
                                      <p:cBhvr>
                                        <p:cTn id="20" dur="500"/>
                                        <p:tgtEl>
                                          <p:spTgt spid="131075">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1075">
                                            <p:txEl>
                                              <p:pRg st="4" end="4"/>
                                            </p:txEl>
                                          </p:spTgt>
                                        </p:tgtEl>
                                        <p:attrNameLst>
                                          <p:attrName>style.visibility</p:attrName>
                                        </p:attrNameLst>
                                      </p:cBhvr>
                                      <p:to>
                                        <p:strVal val="visible"/>
                                      </p:to>
                                    </p:set>
                                    <p:animEffect transition="in" filter="blinds(horizontal)">
                                      <p:cBhvr>
                                        <p:cTn id="23" dur="500"/>
                                        <p:tgtEl>
                                          <p:spTgt spid="131075">
                                            <p:txEl>
                                              <p:pRg st="4" end="4"/>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31075">
                                            <p:txEl>
                                              <p:pRg st="5" end="5"/>
                                            </p:txEl>
                                          </p:spTgt>
                                        </p:tgtEl>
                                        <p:attrNameLst>
                                          <p:attrName>style.visibility</p:attrName>
                                        </p:attrNameLst>
                                      </p:cBhvr>
                                      <p:to>
                                        <p:strVal val="visible"/>
                                      </p:to>
                                    </p:set>
                                    <p:animEffect transition="in" filter="blinds(horizontal)">
                                      <p:cBhvr>
                                        <p:cTn id="26" dur="500"/>
                                        <p:tgtEl>
                                          <p:spTgt spid="131075">
                                            <p:txEl>
                                              <p:pRg st="5" end="5"/>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31075">
                                            <p:txEl>
                                              <p:pRg st="6" end="6"/>
                                            </p:txEl>
                                          </p:spTgt>
                                        </p:tgtEl>
                                        <p:attrNameLst>
                                          <p:attrName>style.visibility</p:attrName>
                                        </p:attrNameLst>
                                      </p:cBhvr>
                                      <p:to>
                                        <p:strVal val="visible"/>
                                      </p:to>
                                    </p:set>
                                    <p:animEffect transition="in" filter="blinds(horizontal)">
                                      <p:cBhvr>
                                        <p:cTn id="29" dur="500"/>
                                        <p:tgtEl>
                                          <p:spTgt spid="131075">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31075">
                                            <p:txEl>
                                              <p:pRg st="7" end="7"/>
                                            </p:txEl>
                                          </p:spTgt>
                                        </p:tgtEl>
                                        <p:attrNameLst>
                                          <p:attrName>style.visibility</p:attrName>
                                        </p:attrNameLst>
                                      </p:cBhvr>
                                      <p:to>
                                        <p:strVal val="visible"/>
                                      </p:to>
                                    </p:set>
                                    <p:animEffect transition="in" filter="blinds(horizontal)">
                                      <p:cBhvr>
                                        <p:cTn id="34" dur="500"/>
                                        <p:tgtEl>
                                          <p:spTgt spid="1310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bldLvl="2" autoUpdateAnimBg="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Kaizen and Social Change</a:t>
            </a:r>
            <a:endParaRPr lang="en-US" dirty="0"/>
          </a:p>
        </p:txBody>
      </p:sp>
      <p:sp>
        <p:nvSpPr>
          <p:cNvPr id="3" name="Content Placeholder 2"/>
          <p:cNvSpPr>
            <a:spLocks noGrp="1"/>
          </p:cNvSpPr>
          <p:nvPr>
            <p:ph idx="1"/>
          </p:nvPr>
        </p:nvSpPr>
        <p:spPr>
          <a:xfrm>
            <a:off x="152332" y="1769780"/>
            <a:ext cx="8047892" cy="3675698"/>
          </a:xfrm>
        </p:spPr>
        <p:txBody>
          <a:bodyPr/>
          <a:lstStyle/>
          <a:p>
            <a:pPr>
              <a:buFont typeface="Arial" pitchFamily="34" charset="0"/>
              <a:buChar char="•"/>
              <a:defRPr/>
            </a:pPr>
            <a:r>
              <a:rPr lang="en-US" sz="3200" dirty="0" smtClean="0"/>
              <a:t>In 1900, more than 40% of a family’s income went to paying for food</a:t>
            </a:r>
          </a:p>
          <a:p>
            <a:pPr>
              <a:buFont typeface="Arial" pitchFamily="34" charset="0"/>
              <a:buChar char="•"/>
              <a:defRPr/>
            </a:pPr>
            <a:r>
              <a:rPr lang="en-US" sz="3200" dirty="0" smtClean="0"/>
              <a:t>Farming was labor intensive, tying up almost half of the US workforce</a:t>
            </a:r>
          </a:p>
          <a:p>
            <a:pPr>
              <a:buFont typeface="Arial" pitchFamily="34" charset="0"/>
              <a:buChar char="•"/>
              <a:defRPr/>
            </a:pPr>
            <a:r>
              <a:rPr lang="en-US" sz="3200" dirty="0" smtClean="0"/>
              <a:t>Crop yields were low</a:t>
            </a:r>
          </a:p>
          <a:p>
            <a:pPr>
              <a:buFont typeface="Arial" pitchFamily="34" charset="0"/>
              <a:buChar char="•"/>
              <a:defRPr/>
            </a:pPr>
            <a:r>
              <a:rPr lang="en-US" sz="3200" dirty="0" smtClean="0"/>
              <a:t>Limited choices and uneven quality</a:t>
            </a:r>
          </a:p>
        </p:txBody>
      </p:sp>
    </p:spTree>
  </p:cSld>
  <p:clrMapOvr>
    <a:masterClrMapping/>
  </p:clrMapOvr>
  <p:transition>
    <p:dissolv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Kaizen and Social Change</a:t>
            </a:r>
            <a:endParaRPr lang="en-US" dirty="0"/>
          </a:p>
        </p:txBody>
      </p:sp>
      <p:sp>
        <p:nvSpPr>
          <p:cNvPr id="3" name="Content Placeholder 2"/>
          <p:cNvSpPr>
            <a:spLocks noGrp="1"/>
          </p:cNvSpPr>
          <p:nvPr>
            <p:ph idx="1"/>
          </p:nvPr>
        </p:nvSpPr>
        <p:spPr/>
        <p:txBody>
          <a:bodyPr/>
          <a:lstStyle/>
          <a:p>
            <a:pPr>
              <a:buFont typeface="Arial" pitchFamily="34" charset="0"/>
              <a:buChar char="•"/>
              <a:defRPr/>
            </a:pPr>
            <a:r>
              <a:rPr lang="en-US" sz="3200" dirty="0" smtClean="0"/>
              <a:t>Lack of coordination led to local shortages or uneven production</a:t>
            </a:r>
          </a:p>
          <a:p>
            <a:pPr>
              <a:buFont typeface="Arial" pitchFamily="34" charset="0"/>
              <a:buChar char="•"/>
              <a:defRPr/>
            </a:pPr>
            <a:r>
              <a:rPr lang="en-US" sz="3200" dirty="0" smtClean="0"/>
              <a:t>Cheap labor made investment in machinery unnecessary</a:t>
            </a:r>
          </a:p>
          <a:p>
            <a:pPr>
              <a:buFont typeface="Arial" pitchFamily="34" charset="0"/>
              <a:buChar char="•"/>
              <a:defRPr/>
            </a:pPr>
            <a:r>
              <a:rPr lang="en-US" sz="3200" dirty="0" smtClean="0"/>
              <a:t>Cheap land made cultivation careless</a:t>
            </a:r>
          </a:p>
          <a:p>
            <a:pPr>
              <a:buFont typeface="Arial" pitchFamily="34" charset="0"/>
              <a:buChar char="•"/>
              <a:defRPr/>
            </a:pPr>
            <a:r>
              <a:rPr lang="en-US" sz="3200" dirty="0" smtClean="0"/>
              <a:t>The dramatic changes happened with a pilot program</a:t>
            </a:r>
          </a:p>
        </p:txBody>
      </p:sp>
    </p:spTree>
  </p:cSld>
  <p:clrMapOvr>
    <a:masterClrMapping/>
  </p:clrMapOvr>
  <p:transition>
    <p:dissolv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Kaizen and Social Change</a:t>
            </a:r>
            <a:endParaRPr lang="en-US" dirty="0"/>
          </a:p>
        </p:txBody>
      </p:sp>
      <p:sp>
        <p:nvSpPr>
          <p:cNvPr id="3" name="Content Placeholder 2"/>
          <p:cNvSpPr>
            <a:spLocks noGrp="1"/>
          </p:cNvSpPr>
          <p:nvPr>
            <p:ph idx="1"/>
          </p:nvPr>
        </p:nvSpPr>
        <p:spPr>
          <a:xfrm>
            <a:off x="152332" y="1769780"/>
            <a:ext cx="8275587" cy="3675698"/>
          </a:xfrm>
        </p:spPr>
        <p:txBody>
          <a:bodyPr/>
          <a:lstStyle/>
          <a:p>
            <a:pPr>
              <a:buFont typeface="Arial" pitchFamily="34" charset="0"/>
              <a:buChar char="•"/>
              <a:defRPr/>
            </a:pPr>
            <a:r>
              <a:rPr lang="en-US" sz="3200" dirty="0" smtClean="0"/>
              <a:t>Seaman Knapp, worked for the Department of Agriculture </a:t>
            </a:r>
          </a:p>
          <a:p>
            <a:pPr>
              <a:buFont typeface="Arial" pitchFamily="34" charset="0"/>
              <a:buChar char="•"/>
              <a:defRPr/>
            </a:pPr>
            <a:r>
              <a:rPr lang="en-US" sz="3200" dirty="0" smtClean="0"/>
              <a:t>Went to work the east Texas town of Terrell</a:t>
            </a:r>
          </a:p>
          <a:p>
            <a:pPr>
              <a:buFont typeface="Arial" pitchFamily="34" charset="0"/>
              <a:buChar char="•"/>
              <a:defRPr/>
            </a:pPr>
            <a:r>
              <a:rPr lang="en-US" sz="3200" dirty="0" smtClean="0"/>
              <a:t>He sought out one farmer to try some “scientific methods”</a:t>
            </a:r>
          </a:p>
          <a:p>
            <a:pPr>
              <a:buFont typeface="Arial" pitchFamily="34" charset="0"/>
              <a:buChar char="•"/>
              <a:defRPr/>
            </a:pPr>
            <a:r>
              <a:rPr lang="en-US" sz="3200" dirty="0" smtClean="0"/>
              <a:t>The one farmer volunteered 70 acres </a:t>
            </a:r>
          </a:p>
        </p:txBody>
      </p:sp>
    </p:spTree>
  </p:cSld>
  <p:clrMapOvr>
    <a:masterClrMapping/>
  </p:clrMapOvr>
  <p:transition>
    <p:dissolv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Kaizen and Social Change</a:t>
            </a:r>
            <a:endParaRPr lang="en-US" dirty="0"/>
          </a:p>
        </p:txBody>
      </p:sp>
      <p:sp>
        <p:nvSpPr>
          <p:cNvPr id="3" name="Content Placeholder 2"/>
          <p:cNvSpPr>
            <a:spLocks noGrp="1"/>
          </p:cNvSpPr>
          <p:nvPr>
            <p:ph idx="1"/>
          </p:nvPr>
        </p:nvSpPr>
        <p:spPr>
          <a:xfrm>
            <a:off x="152332" y="1769780"/>
            <a:ext cx="8275587" cy="3675698"/>
          </a:xfrm>
        </p:spPr>
        <p:txBody>
          <a:bodyPr/>
          <a:lstStyle/>
          <a:p>
            <a:pPr>
              <a:buFont typeface="Arial" pitchFamily="34" charset="0"/>
              <a:buChar char="•"/>
              <a:defRPr/>
            </a:pPr>
            <a:r>
              <a:rPr lang="en-US" sz="3200" dirty="0" smtClean="0"/>
              <a:t>At the end of the season, the farmer had made 700 dollars more than previous years</a:t>
            </a:r>
          </a:p>
          <a:p>
            <a:pPr>
              <a:buFont typeface="Arial" pitchFamily="34" charset="0"/>
              <a:buChar char="•"/>
              <a:defRPr/>
            </a:pPr>
            <a:r>
              <a:rPr lang="en-US" sz="3200" dirty="0" smtClean="0"/>
              <a:t>He announced he would apply the new techniques to his entire 800 acre farm</a:t>
            </a:r>
          </a:p>
          <a:p>
            <a:pPr>
              <a:buFont typeface="Arial" pitchFamily="34" charset="0"/>
              <a:buChar char="•"/>
              <a:defRPr/>
            </a:pPr>
            <a:r>
              <a:rPr lang="en-US" sz="3200" dirty="0" smtClean="0"/>
              <a:t>Other farmers copied him</a:t>
            </a:r>
          </a:p>
          <a:p>
            <a:pPr>
              <a:buFont typeface="Arial" pitchFamily="34" charset="0"/>
              <a:buChar char="•"/>
              <a:defRPr/>
            </a:pPr>
            <a:r>
              <a:rPr lang="en-US" sz="3200" dirty="0" smtClean="0"/>
              <a:t>The following year other pilot programs were started throughout Texas and Louisiana </a:t>
            </a:r>
          </a:p>
          <a:p>
            <a:pPr>
              <a:buFont typeface="Arial" pitchFamily="34" charset="0"/>
              <a:buChar char="•"/>
              <a:defRPr/>
            </a:pPr>
            <a:endParaRPr lang="en-US" sz="3200" dirty="0"/>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0" name="Rectangle 18"/>
          <p:cNvSpPr>
            <a:spLocks noGrp="1" noChangeArrowheads="1"/>
          </p:cNvSpPr>
          <p:nvPr>
            <p:ph type="title"/>
          </p:nvPr>
        </p:nvSpPr>
        <p:spPr/>
        <p:txBody>
          <a:bodyPr/>
          <a:lstStyle/>
          <a:p>
            <a:pPr eaLnBrk="1" hangingPunct="1">
              <a:defRPr/>
            </a:pPr>
            <a:r>
              <a:rPr lang="en-US" sz="5400" dirty="0"/>
              <a:t>Kaizen</a:t>
            </a:r>
          </a:p>
        </p:txBody>
      </p:sp>
      <p:sp>
        <p:nvSpPr>
          <p:cNvPr id="3091" name="Rectangle 19"/>
          <p:cNvSpPr>
            <a:spLocks noGrp="1" noChangeArrowheads="1"/>
          </p:cNvSpPr>
          <p:nvPr>
            <p:ph idx="1"/>
          </p:nvPr>
        </p:nvSpPr>
        <p:spPr>
          <a:xfrm>
            <a:off x="692150" y="1770063"/>
            <a:ext cx="7842250" cy="3675062"/>
          </a:xfrm>
        </p:spPr>
        <p:txBody>
          <a:bodyPr/>
          <a:lstStyle/>
          <a:p>
            <a:pPr algn="ctr" eaLnBrk="1" hangingPunct="1">
              <a:buFont typeface="Wingdings" pitchFamily="2" charset="2"/>
              <a:buNone/>
              <a:defRPr/>
            </a:pPr>
            <a:endParaRPr lang="en-US" sz="6600" dirty="0"/>
          </a:p>
          <a:p>
            <a:pPr algn="ctr" eaLnBrk="1" hangingPunct="1">
              <a:buFont typeface="Wingdings" pitchFamily="2" charset="2"/>
              <a:buNone/>
              <a:defRPr/>
            </a:pPr>
            <a:r>
              <a:rPr lang="en-US" sz="5400" dirty="0"/>
              <a:t>Some Examples </a:t>
            </a:r>
          </a:p>
        </p:txBody>
      </p:sp>
    </p:spTree>
  </p:cSld>
  <p:clrMapOvr>
    <a:masterClrMapping/>
  </p:clrMapOvr>
  <p:transition>
    <p:dissolv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4"/>
          <p:cNvSpPr>
            <a:spLocks noGrp="1" noChangeArrowheads="1"/>
          </p:cNvSpPr>
          <p:nvPr>
            <p:ph type="ctrTitle" sz="quarter"/>
          </p:nvPr>
        </p:nvSpPr>
        <p:spPr/>
        <p:txBody>
          <a:bodyPr/>
          <a:lstStyle/>
          <a:p>
            <a:pPr eaLnBrk="1" hangingPunct="1">
              <a:defRPr/>
            </a:pPr>
            <a:r>
              <a:rPr lang="en-US" dirty="0"/>
              <a:t>Kaizen and Mistakes</a:t>
            </a:r>
          </a:p>
        </p:txBody>
      </p:sp>
      <p:sp>
        <p:nvSpPr>
          <p:cNvPr id="105477" name="Rectangle 5"/>
          <p:cNvSpPr>
            <a:spLocks noGrp="1" noChangeArrowheads="1"/>
          </p:cNvSpPr>
          <p:nvPr>
            <p:ph type="subTitle" sz="quarter" idx="1"/>
          </p:nvPr>
        </p:nvSpPr>
        <p:spPr/>
        <p:txBody>
          <a:bodyPr/>
          <a:lstStyle/>
          <a:p>
            <a:pPr eaLnBrk="1" hangingPunct="1">
              <a:defRPr/>
            </a:pPr>
            <a:r>
              <a:rPr lang="en-US" dirty="0"/>
              <a:t>The Wisdom of </a:t>
            </a:r>
            <a:r>
              <a:rPr lang="en-US" dirty="0" smtClean="0"/>
              <a:t/>
            </a:r>
            <a:br>
              <a:rPr lang="en-US" dirty="0" smtClean="0"/>
            </a:br>
            <a:r>
              <a:rPr lang="en-US" dirty="0" smtClean="0"/>
              <a:t>High-Reliability </a:t>
            </a:r>
            <a:r>
              <a:rPr lang="en-US" dirty="0"/>
              <a:t>Groups</a:t>
            </a:r>
          </a:p>
        </p:txBody>
      </p:sp>
    </p:spTree>
  </p:cSld>
  <p:clrMapOvr>
    <a:masterClrMapping/>
  </p:clrMapOvr>
  <p:transition>
    <p:dissolv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defRPr/>
            </a:pPr>
            <a:r>
              <a:rPr lang="en-US" dirty="0"/>
              <a:t>Kaizen and Mistakes</a:t>
            </a:r>
          </a:p>
        </p:txBody>
      </p:sp>
      <p:sp>
        <p:nvSpPr>
          <p:cNvPr id="106499" name="Rectangle 3"/>
          <p:cNvSpPr>
            <a:spLocks noGrp="1" noChangeArrowheads="1"/>
          </p:cNvSpPr>
          <p:nvPr>
            <p:ph idx="1"/>
          </p:nvPr>
        </p:nvSpPr>
        <p:spPr>
          <a:xfrm>
            <a:off x="461963" y="1428750"/>
            <a:ext cx="8066087" cy="4048125"/>
          </a:xfrm>
        </p:spPr>
        <p:txBody>
          <a:bodyPr/>
          <a:lstStyle/>
          <a:p>
            <a:pPr eaLnBrk="1" hangingPunct="1">
              <a:defRPr/>
            </a:pPr>
            <a:r>
              <a:rPr lang="en-US" dirty="0"/>
              <a:t>HRO’s</a:t>
            </a:r>
          </a:p>
        </p:txBody>
      </p:sp>
      <p:pic>
        <p:nvPicPr>
          <p:cNvPr id="106500" name="Picture 4" descr="unexpected"/>
          <p:cNvPicPr>
            <a:picLocks noChangeAspect="1" noChangeArrowheads="1"/>
          </p:cNvPicPr>
          <p:nvPr/>
        </p:nvPicPr>
        <p:blipFill>
          <a:blip r:embed="rId3" cstate="print"/>
          <a:srcRect/>
          <a:stretch>
            <a:fillRect/>
          </a:stretch>
        </p:blipFill>
        <p:spPr bwMode="auto">
          <a:xfrm>
            <a:off x="3505200" y="1828800"/>
            <a:ext cx="3009900" cy="3967163"/>
          </a:xfrm>
          <a:prstGeom prst="rect">
            <a:avLst/>
          </a:prstGeom>
          <a:noFill/>
          <a:effectLst>
            <a:outerShdw dist="71842" dir="2700000" algn="ctr" rotWithShape="0">
              <a:schemeClr val="bg2"/>
            </a:outerShdw>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Effect transition="in" filter="checkerboard(across)">
                                      <p:cBhvr>
                                        <p:cTn id="7" dur="500"/>
                                        <p:tgtEl>
                                          <p:spTgt spid="1064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6500"/>
                                        </p:tgtEl>
                                        <p:attrNameLst>
                                          <p:attrName>style.visibility</p:attrName>
                                        </p:attrNameLst>
                                      </p:cBhvr>
                                      <p:to>
                                        <p:strVal val="visible"/>
                                      </p:to>
                                    </p:set>
                                    <p:animEffect transition="in" filter="checkerboard(across)">
                                      <p:cBhvr>
                                        <p:cTn id="12" dur="500"/>
                                        <p:tgtEl>
                                          <p:spTgt spid="106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autoUpdateAnimBg="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defRPr/>
            </a:pPr>
            <a:r>
              <a:rPr lang="en-US" dirty="0"/>
              <a:t>High-Reliability Organizations (HRO)</a:t>
            </a:r>
          </a:p>
        </p:txBody>
      </p:sp>
      <p:sp>
        <p:nvSpPr>
          <p:cNvPr id="88067" name="Rectangle 3"/>
          <p:cNvSpPr>
            <a:spLocks noGrp="1" noChangeArrowheads="1"/>
          </p:cNvSpPr>
          <p:nvPr>
            <p:ph idx="1"/>
          </p:nvPr>
        </p:nvSpPr>
        <p:spPr>
          <a:xfrm>
            <a:off x="152400" y="2116138"/>
            <a:ext cx="7851775" cy="3675062"/>
          </a:xfrm>
        </p:spPr>
        <p:txBody>
          <a:bodyPr/>
          <a:lstStyle/>
          <a:p>
            <a:pPr marL="0" indent="0" eaLnBrk="1" hangingPunct="1">
              <a:buFont typeface="Wingdings" pitchFamily="2" charset="2"/>
              <a:buNone/>
              <a:defRPr/>
            </a:pPr>
            <a:r>
              <a:rPr lang="en-US" sz="2800" dirty="0"/>
              <a:t>“They are preoccupied with their failures, large and mostly small.  They treat any lapse as a symptom that something is wrong with the system, something that could have severe consequences if separate small errors happen to coincide at one awful moment . . .”</a:t>
            </a:r>
          </a:p>
        </p:txBody>
      </p:sp>
    </p:spTree>
  </p:cSld>
  <p:clrMapOvr>
    <a:masterClrMapping/>
  </p:clrMapOvr>
  <p:transition>
    <p:dissolv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defRPr/>
            </a:pPr>
            <a:r>
              <a:rPr lang="en-US" sz="4800" b="1" dirty="0"/>
              <a:t>K</a:t>
            </a:r>
            <a:r>
              <a:rPr lang="en-US" dirty="0"/>
              <a:t>aizen</a:t>
            </a:r>
          </a:p>
        </p:txBody>
      </p:sp>
      <p:sp>
        <p:nvSpPr>
          <p:cNvPr id="109571" name="Rectangle 3"/>
          <p:cNvSpPr>
            <a:spLocks noGrp="1" noChangeArrowheads="1"/>
          </p:cNvSpPr>
          <p:nvPr>
            <p:ph idx="1"/>
          </p:nvPr>
        </p:nvSpPr>
        <p:spPr/>
        <p:txBody>
          <a:bodyPr/>
          <a:lstStyle/>
          <a:p>
            <a:pPr eaLnBrk="1" hangingPunct="1">
              <a:lnSpc>
                <a:spcPct val="90000"/>
              </a:lnSpc>
              <a:defRPr/>
            </a:pPr>
            <a:r>
              <a:rPr lang="en-US" sz="2800" dirty="0"/>
              <a:t>Look for small errors</a:t>
            </a:r>
          </a:p>
          <a:p>
            <a:pPr lvl="1" eaLnBrk="1" hangingPunct="1">
              <a:lnSpc>
                <a:spcPct val="90000"/>
              </a:lnSpc>
              <a:defRPr/>
            </a:pPr>
            <a:r>
              <a:rPr lang="en-US" sz="2400" dirty="0"/>
              <a:t>“…trouble starts small and is </a:t>
            </a:r>
            <a:br>
              <a:rPr lang="en-US" sz="2400" dirty="0"/>
            </a:br>
            <a:r>
              <a:rPr lang="en-US" sz="2400" dirty="0"/>
              <a:t>signaled by weak symptoms that are easy to miss, especially when expectations are strong and mindfulness is weak. These small discrepancies can cumulate, enlarge, and have disproportionately large consequences.” </a:t>
            </a:r>
          </a:p>
          <a:p>
            <a:pPr lvl="1" eaLnBrk="1" hangingPunct="1">
              <a:lnSpc>
                <a:spcPct val="90000"/>
              </a:lnSpc>
              <a:defRPr/>
            </a:pPr>
            <a:r>
              <a:rPr lang="en-US" sz="2400" dirty="0"/>
              <a:t>“What most managers keep forgetting, and what carriers seldom forget, is that small moments of inattention and misperception can escalate swiftly into unmanageable trouble.”</a:t>
            </a:r>
          </a:p>
          <a:p>
            <a:pPr eaLnBrk="1" hangingPunct="1">
              <a:lnSpc>
                <a:spcPct val="90000"/>
              </a:lnSpc>
              <a:buFont typeface="Wingdings" pitchFamily="2" charset="2"/>
              <a:buNone/>
              <a:defRPr/>
            </a:pPr>
            <a:endParaRPr lang="en-US" sz="2800" dirty="0"/>
          </a:p>
        </p:txBody>
      </p:sp>
      <p:pic>
        <p:nvPicPr>
          <p:cNvPr id="109572" name="Picture 4" descr="unexpected"/>
          <p:cNvPicPr>
            <a:picLocks noChangeAspect="1" noChangeArrowheads="1"/>
          </p:cNvPicPr>
          <p:nvPr/>
        </p:nvPicPr>
        <p:blipFill>
          <a:blip r:embed="rId3" cstate="print"/>
          <a:srcRect/>
          <a:stretch>
            <a:fillRect/>
          </a:stretch>
        </p:blipFill>
        <p:spPr bwMode="auto">
          <a:xfrm>
            <a:off x="7248525" y="136525"/>
            <a:ext cx="1833563" cy="2138363"/>
          </a:xfrm>
          <a:prstGeom prst="rect">
            <a:avLst/>
          </a:prstGeom>
          <a:noFill/>
          <a:effectLst>
            <a:outerShdw dist="71842" dir="2700000" algn="ctr" rotWithShape="0">
              <a:schemeClr val="bg2"/>
            </a:outerShdw>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9571">
                                            <p:txEl>
                                              <p:pRg st="0" end="0"/>
                                            </p:txEl>
                                          </p:spTgt>
                                        </p:tgtEl>
                                        <p:attrNameLst>
                                          <p:attrName>style.visibility</p:attrName>
                                        </p:attrNameLst>
                                      </p:cBhvr>
                                      <p:to>
                                        <p:strVal val="visible"/>
                                      </p:to>
                                    </p:set>
                                    <p:animEffect transition="in" filter="box(out)">
                                      <p:cBhvr>
                                        <p:cTn id="7" dur="500"/>
                                        <p:tgtEl>
                                          <p:spTgt spid="1095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9571">
                                            <p:txEl>
                                              <p:pRg st="1" end="1"/>
                                            </p:txEl>
                                          </p:spTgt>
                                        </p:tgtEl>
                                        <p:attrNameLst>
                                          <p:attrName>style.visibility</p:attrName>
                                        </p:attrNameLst>
                                      </p:cBhvr>
                                      <p:to>
                                        <p:strVal val="visible"/>
                                      </p:to>
                                    </p:set>
                                    <p:animEffect transition="in" filter="box(out)">
                                      <p:cBhvr>
                                        <p:cTn id="12" dur="500"/>
                                        <p:tgtEl>
                                          <p:spTgt spid="1095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09571">
                                            <p:txEl>
                                              <p:pRg st="2" end="2"/>
                                            </p:txEl>
                                          </p:spTgt>
                                        </p:tgtEl>
                                        <p:attrNameLst>
                                          <p:attrName>style.visibility</p:attrName>
                                        </p:attrNameLst>
                                      </p:cBhvr>
                                      <p:to>
                                        <p:strVal val="visible"/>
                                      </p:to>
                                    </p:set>
                                    <p:animEffect transition="in" filter="box(out)">
                                      <p:cBhvr>
                                        <p:cTn id="17" dur="500"/>
                                        <p:tgtEl>
                                          <p:spTgt spid="1095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bldLvl="3" autoUpdateAnimBg="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defRPr/>
            </a:pPr>
            <a:r>
              <a:rPr lang="en-US" dirty="0"/>
              <a:t>High-Reliability Organizations (HRO)</a:t>
            </a:r>
          </a:p>
        </p:txBody>
      </p:sp>
      <p:sp>
        <p:nvSpPr>
          <p:cNvPr id="89091" name="Rectangle 3"/>
          <p:cNvSpPr>
            <a:spLocks noGrp="1" noChangeArrowheads="1"/>
          </p:cNvSpPr>
          <p:nvPr>
            <p:ph idx="1"/>
          </p:nvPr>
        </p:nvSpPr>
        <p:spPr>
          <a:xfrm>
            <a:off x="152400" y="1963738"/>
            <a:ext cx="7851775" cy="3675062"/>
          </a:xfrm>
        </p:spPr>
        <p:txBody>
          <a:bodyPr/>
          <a:lstStyle/>
          <a:p>
            <a:pPr marL="0" indent="0" eaLnBrk="1" hangingPunct="1">
              <a:lnSpc>
                <a:spcPct val="90000"/>
              </a:lnSpc>
              <a:buFont typeface="Wingdings" pitchFamily="2" charset="2"/>
              <a:buNone/>
              <a:defRPr/>
            </a:pPr>
            <a:r>
              <a:rPr lang="en-US" sz="2400" dirty="0"/>
              <a:t>“And like all organizations, HROs accumulate unnoticed events that are at odds with what they expected, but they are smaller in size.”</a:t>
            </a:r>
          </a:p>
          <a:p>
            <a:pPr marL="0" indent="0" eaLnBrk="1" hangingPunct="1">
              <a:lnSpc>
                <a:spcPct val="90000"/>
              </a:lnSpc>
              <a:buFont typeface="Wingdings" pitchFamily="2" charset="2"/>
              <a:buNone/>
              <a:defRPr/>
            </a:pPr>
            <a:endParaRPr lang="en-US" sz="2400" dirty="0"/>
          </a:p>
          <a:p>
            <a:pPr marL="0" indent="0" eaLnBrk="1" hangingPunct="1">
              <a:lnSpc>
                <a:spcPct val="90000"/>
              </a:lnSpc>
              <a:buFont typeface="Wingdings" pitchFamily="2" charset="2"/>
              <a:buNone/>
              <a:defRPr/>
            </a:pPr>
            <a:r>
              <a:rPr lang="en-US" sz="2400" dirty="0"/>
              <a:t>“. . . Trouble starts small and is signaled by weak symptoms that are easy to miss, especially when expectations are strong and mindfulness is weak.  These small discrepancies can cumulate, enlarge, and have disproportionately large consequences.”</a:t>
            </a:r>
          </a:p>
        </p:txBody>
      </p:sp>
    </p:spTree>
  </p:cSld>
  <p:clrMapOvr>
    <a:masterClrMapping/>
  </p:clrMapOvr>
  <p:transition>
    <p:dissolv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43681"/>
            <a:ext cx="7851775" cy="5201444"/>
          </a:xfrm>
        </p:spPr>
        <p:txBody>
          <a:bodyPr/>
          <a:lstStyle/>
          <a:p>
            <a:pPr marL="0" indent="0">
              <a:buNone/>
            </a:pPr>
            <a:r>
              <a:rPr lang="en-US" sz="2400" dirty="0" smtClean="0"/>
              <a:t>The Deepwater Horizon Oil spill is another example of small and not –so-small warnings being ignored.  The disaster in 2010 was preceded by warnings as early as 2001 that backup systems were essential to monitor and control the undersea valves they called “blowout preventers.” According to the </a:t>
            </a:r>
            <a:r>
              <a:rPr lang="en-US" sz="2400" i="1" dirty="0" smtClean="0"/>
              <a:t>New York Times</a:t>
            </a:r>
            <a:r>
              <a:rPr lang="en-US" sz="2400" dirty="0" smtClean="0"/>
              <a:t>, the warnings were repeated in 2004 and again in 2009. The regulators’ concerns were dismissed by oil industry “experts.”   Robert Lanza, a Houston oil executive, was quoted as saying about the blowout preventers, It is a reliable piece of equipment.” Some of the signs that their reassurance was misplaced took place with “small spills,” 356, to be exact, between 2001 and 2007.  </a:t>
            </a:r>
            <a:br>
              <a:rPr lang="en-US" sz="2400" dirty="0" smtClean="0"/>
            </a:br>
            <a:r>
              <a:rPr lang="en-US" sz="1050" dirty="0" smtClean="0"/>
              <a:t/>
            </a:r>
            <a:br>
              <a:rPr lang="en-US" sz="1050" dirty="0" smtClean="0"/>
            </a:br>
            <a:r>
              <a:rPr lang="en-US" sz="2000" dirty="0" smtClean="0"/>
              <a:t>(Lipton,E. and Broder, J. Regulators warnings weren’t acted on. </a:t>
            </a:r>
            <a:r>
              <a:rPr lang="en-US" sz="2000" i="1" dirty="0" smtClean="0"/>
              <a:t>New York Times, </a:t>
            </a:r>
            <a:r>
              <a:rPr lang="en-US" sz="2000" dirty="0" smtClean="0"/>
              <a:t>May 8, 2010, p. A12.</a:t>
            </a:r>
            <a:endParaRPr lang="en-US" sz="2400" dirty="0" smtClean="0"/>
          </a:p>
          <a:p>
            <a:endParaRPr lang="en-US" sz="2400" dirty="0"/>
          </a:p>
        </p:txBody>
      </p:sp>
    </p:spTree>
  </p:cSld>
  <p:clrMapOvr>
    <a:masterClrMapping/>
  </p:clrMapOvr>
  <p:transition>
    <p:dissolv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2706" y="952959"/>
            <a:ext cx="7850664" cy="3675698"/>
          </a:xfrm>
        </p:spPr>
        <p:txBody>
          <a:bodyPr/>
          <a:lstStyle/>
          <a:p>
            <a:pPr marL="0" indent="0">
              <a:buNone/>
            </a:pPr>
            <a:r>
              <a:rPr lang="en-US" sz="2800" dirty="0" smtClean="0"/>
              <a:t>David Lee Roth’s insistence that Van Halen’s contracts with concert promoters contain a clause specifying that a bowl of M&amp;M’s has to be provided backstage, but with every single brown candy removed, upon pain of forfeiture of the show, with full compensation to the band.  And at least once, Van Halen followed through, peremptorily canceling the show in Colorado when Roth found some brown M&amp;M’s in his dressing room.</a:t>
            </a:r>
            <a:endParaRPr lang="en-US" sz="2800" dirty="0"/>
          </a:p>
        </p:txBody>
      </p:sp>
    </p:spTree>
  </p:cSld>
  <p:clrMapOvr>
    <a:masterClrMapping/>
  </p:clrMapOvr>
  <p:transition>
    <p:dissolv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2706" y="612616"/>
            <a:ext cx="7850664" cy="4832862"/>
          </a:xfrm>
        </p:spPr>
        <p:txBody>
          <a:bodyPr/>
          <a:lstStyle/>
          <a:p>
            <a:pPr marL="0" indent="0">
              <a:buNone/>
            </a:pPr>
            <a:r>
              <a:rPr lang="en-US" sz="2800" dirty="0" smtClean="0"/>
              <a:t>“Van Halen was the first band to take huge productions into tertiary, third-level markets.  We’d pull up with nine eighteen-wheeler trucks, full of gear, where the standard was three trucks, max.  And there were many, many technical errors . . . When I would walk backstage, if I saw a brown M&amp;M in that bowl,” he wrote, “well, we’d line-check the entire production.  Guaranteed you’re going to arrive at a technical error.. . Guaranteed you’d run into a problem.”</a:t>
            </a:r>
          </a:p>
          <a:p>
            <a:pPr marL="0" indent="0">
              <a:buNone/>
            </a:pPr>
            <a:endParaRPr lang="en-US" sz="2800" dirty="0" smtClean="0"/>
          </a:p>
          <a:p>
            <a:pPr marL="0" indent="0" algn="r">
              <a:buNone/>
            </a:pPr>
            <a:r>
              <a:rPr lang="en-US" sz="2400" dirty="0" smtClean="0"/>
              <a:t>David Lee Roth, </a:t>
            </a:r>
            <a:r>
              <a:rPr lang="en-US" sz="2400" i="1" dirty="0" smtClean="0"/>
              <a:t>Crazy from the Heat</a:t>
            </a:r>
            <a:endParaRPr lang="en-US" sz="2800" i="1" dirty="0"/>
          </a:p>
        </p:txBody>
      </p:sp>
    </p:spTree>
  </p:cSld>
  <p:clrMapOvr>
    <a:masterClrMapping/>
  </p:clrMapOvr>
  <p:transition>
    <p:dissolv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defRPr/>
            </a:pPr>
            <a:r>
              <a:rPr lang="en-US" dirty="0"/>
              <a:t>Kaizen and Mistakes</a:t>
            </a:r>
          </a:p>
        </p:txBody>
      </p:sp>
      <p:sp>
        <p:nvSpPr>
          <p:cNvPr id="108547" name="Rectangle 3"/>
          <p:cNvSpPr>
            <a:spLocks noGrp="1" noChangeArrowheads="1"/>
          </p:cNvSpPr>
          <p:nvPr>
            <p:ph idx="1"/>
          </p:nvPr>
        </p:nvSpPr>
        <p:spPr>
          <a:xfrm>
            <a:off x="152400" y="1768475"/>
            <a:ext cx="8504238" cy="3675063"/>
          </a:xfrm>
        </p:spPr>
        <p:txBody>
          <a:bodyPr/>
          <a:lstStyle/>
          <a:p>
            <a:pPr eaLnBrk="1" hangingPunct="1">
              <a:defRPr/>
            </a:pPr>
            <a:r>
              <a:rPr lang="en-US" sz="2800" dirty="0"/>
              <a:t>HRO’s</a:t>
            </a:r>
          </a:p>
          <a:p>
            <a:pPr eaLnBrk="1" hangingPunct="1">
              <a:defRPr/>
            </a:pPr>
            <a:r>
              <a:rPr lang="en-US" sz="2800" dirty="0"/>
              <a:t>The Toyota Assembly Line:  A Metaphor </a:t>
            </a:r>
            <a:br>
              <a:rPr lang="en-US" sz="2800" dirty="0"/>
            </a:br>
            <a:r>
              <a:rPr lang="en-US" sz="2800" dirty="0"/>
              <a:t>for Life</a:t>
            </a:r>
          </a:p>
          <a:p>
            <a:pPr eaLnBrk="1" hangingPunct="1">
              <a:defRPr/>
            </a:pPr>
            <a:r>
              <a:rPr lang="en-US" sz="2800" dirty="0"/>
              <a:t>Workplace Injuries</a:t>
            </a:r>
          </a:p>
          <a:p>
            <a:pPr lvl="1" eaLnBrk="1" hangingPunct="1">
              <a:defRPr/>
            </a:pPr>
            <a:r>
              <a:rPr lang="en-US" sz="2400" dirty="0"/>
              <a:t>The Andon Cord: Early Symptom Intervention Program </a:t>
            </a:r>
          </a:p>
          <a:p>
            <a:pPr lvl="2" eaLnBrk="1" hangingPunct="1">
              <a:defRPr/>
            </a:pPr>
            <a:r>
              <a:rPr lang="en-US" sz="2000" dirty="0"/>
              <a:t>Difficulty of process, discomfort, pain, injury </a:t>
            </a:r>
          </a:p>
          <a:p>
            <a:pPr lvl="2" eaLnBrk="1" hangingPunct="1">
              <a:defRPr/>
            </a:pPr>
            <a:r>
              <a:rPr lang="en-US" sz="2000" dirty="0"/>
              <a:t>Report of injury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p:cTn id="7" dur="500" fill="hold"/>
                                        <p:tgtEl>
                                          <p:spTgt spid="10854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854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0854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0854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08547">
                                            <p:txEl>
                                              <p:pRg st="1" end="1"/>
                                            </p:txEl>
                                          </p:spTgt>
                                        </p:tgtEl>
                                        <p:attrNameLst>
                                          <p:attrName>style.visibility</p:attrName>
                                        </p:attrNameLst>
                                      </p:cBhvr>
                                      <p:to>
                                        <p:strVal val="visible"/>
                                      </p:to>
                                    </p:set>
                                    <p:anim calcmode="lin" valueType="num">
                                      <p:cBhvr>
                                        <p:cTn id="15" dur="500" fill="hold"/>
                                        <p:tgtEl>
                                          <p:spTgt spid="108547">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108547">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108547">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10854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08547">
                                            <p:txEl>
                                              <p:pRg st="2" end="2"/>
                                            </p:txEl>
                                          </p:spTgt>
                                        </p:tgtEl>
                                        <p:attrNameLst>
                                          <p:attrName>style.visibility</p:attrName>
                                        </p:attrNameLst>
                                      </p:cBhvr>
                                      <p:to>
                                        <p:strVal val="visible"/>
                                      </p:to>
                                    </p:set>
                                    <p:anim calcmode="lin" valueType="num">
                                      <p:cBhvr>
                                        <p:cTn id="23" dur="500" fill="hold"/>
                                        <p:tgtEl>
                                          <p:spTgt spid="108547">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108547">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108547">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10854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08547">
                                            <p:txEl>
                                              <p:pRg st="3" end="3"/>
                                            </p:txEl>
                                          </p:spTgt>
                                        </p:tgtEl>
                                        <p:attrNameLst>
                                          <p:attrName>style.visibility</p:attrName>
                                        </p:attrNameLst>
                                      </p:cBhvr>
                                      <p:to>
                                        <p:strVal val="visible"/>
                                      </p:to>
                                    </p:set>
                                    <p:anim calcmode="lin" valueType="num">
                                      <p:cBhvr>
                                        <p:cTn id="31" dur="500" fill="hold"/>
                                        <p:tgtEl>
                                          <p:spTgt spid="10854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108547">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108547">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108547">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08547">
                                            <p:txEl>
                                              <p:pRg st="4" end="4"/>
                                            </p:txEl>
                                          </p:spTgt>
                                        </p:tgtEl>
                                        <p:attrNameLst>
                                          <p:attrName>style.visibility</p:attrName>
                                        </p:attrNameLst>
                                      </p:cBhvr>
                                      <p:to>
                                        <p:strVal val="visible"/>
                                      </p:to>
                                    </p:set>
                                    <p:anim calcmode="lin" valueType="num">
                                      <p:cBhvr>
                                        <p:cTn id="39" dur="500" fill="hold"/>
                                        <p:tgtEl>
                                          <p:spTgt spid="108547">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108547">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108547">
                                            <p:txEl>
                                              <p:pRg st="4" end="4"/>
                                            </p:txEl>
                                          </p:spTgt>
                                        </p:tgtEl>
                                        <p:attrNameLst>
                                          <p:attrName>style.rotation</p:attrName>
                                        </p:attrNameLst>
                                      </p:cBhvr>
                                      <p:tavLst>
                                        <p:tav tm="0">
                                          <p:val>
                                            <p:fltVal val="360"/>
                                          </p:val>
                                        </p:tav>
                                        <p:tav tm="100000">
                                          <p:val>
                                            <p:fltVal val="0"/>
                                          </p:val>
                                        </p:tav>
                                      </p:tavLst>
                                    </p:anim>
                                    <p:animEffect transition="in" filter="fade">
                                      <p:cBhvr>
                                        <p:cTn id="42" dur="500"/>
                                        <p:tgtEl>
                                          <p:spTgt spid="108547">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108547">
                                            <p:txEl>
                                              <p:pRg st="5" end="5"/>
                                            </p:txEl>
                                          </p:spTgt>
                                        </p:tgtEl>
                                        <p:attrNameLst>
                                          <p:attrName>style.visibility</p:attrName>
                                        </p:attrNameLst>
                                      </p:cBhvr>
                                      <p:to>
                                        <p:strVal val="visible"/>
                                      </p:to>
                                    </p:set>
                                    <p:anim calcmode="lin" valueType="num">
                                      <p:cBhvr>
                                        <p:cTn id="47" dur="500" fill="hold"/>
                                        <p:tgtEl>
                                          <p:spTgt spid="108547">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108547">
                                            <p:txEl>
                                              <p:pRg st="5" end="5"/>
                                            </p:txEl>
                                          </p:spTgt>
                                        </p:tgtEl>
                                        <p:attrNameLst>
                                          <p:attrName>ppt_h</p:attrName>
                                        </p:attrNameLst>
                                      </p:cBhvr>
                                      <p:tavLst>
                                        <p:tav tm="0">
                                          <p:val>
                                            <p:fltVal val="0"/>
                                          </p:val>
                                        </p:tav>
                                        <p:tav tm="100000">
                                          <p:val>
                                            <p:strVal val="#ppt_h"/>
                                          </p:val>
                                        </p:tav>
                                      </p:tavLst>
                                    </p:anim>
                                    <p:anim calcmode="lin" valueType="num">
                                      <p:cBhvr>
                                        <p:cTn id="49" dur="500" fill="hold"/>
                                        <p:tgtEl>
                                          <p:spTgt spid="108547">
                                            <p:txEl>
                                              <p:pRg st="5" end="5"/>
                                            </p:txEl>
                                          </p:spTgt>
                                        </p:tgtEl>
                                        <p:attrNameLst>
                                          <p:attrName>style.rotation</p:attrName>
                                        </p:attrNameLst>
                                      </p:cBhvr>
                                      <p:tavLst>
                                        <p:tav tm="0">
                                          <p:val>
                                            <p:fltVal val="360"/>
                                          </p:val>
                                        </p:tav>
                                        <p:tav tm="100000">
                                          <p:val>
                                            <p:fltVal val="0"/>
                                          </p:val>
                                        </p:tav>
                                      </p:tavLst>
                                    </p:anim>
                                    <p:animEffect transition="in" filter="fade">
                                      <p:cBhvr>
                                        <p:cTn id="50" dur="500"/>
                                        <p:tgtEl>
                                          <p:spTgt spid="1085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bldLvl="5"/>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p:txBody>
          <a:bodyPr/>
          <a:lstStyle/>
          <a:p>
            <a:pPr eaLnBrk="1" hangingPunct="1">
              <a:defRPr/>
            </a:pPr>
            <a:r>
              <a:rPr lang="en-US" dirty="0"/>
              <a:t>Kaizen and Mistakes</a:t>
            </a:r>
          </a:p>
        </p:txBody>
      </p:sp>
      <p:sp>
        <p:nvSpPr>
          <p:cNvPr id="254979" name="Rectangle 3"/>
          <p:cNvSpPr>
            <a:spLocks noGrp="1" noChangeArrowheads="1"/>
          </p:cNvSpPr>
          <p:nvPr>
            <p:ph idx="1"/>
          </p:nvPr>
        </p:nvSpPr>
        <p:spPr>
          <a:xfrm>
            <a:off x="152400" y="1768475"/>
            <a:ext cx="8732838" cy="3675063"/>
          </a:xfrm>
        </p:spPr>
        <p:txBody>
          <a:bodyPr/>
          <a:lstStyle/>
          <a:p>
            <a:pPr eaLnBrk="1" hangingPunct="1">
              <a:defRPr/>
            </a:pPr>
            <a:r>
              <a:rPr lang="en-US" sz="2800" dirty="0"/>
              <a:t>Workplace Injuries</a:t>
            </a:r>
          </a:p>
          <a:p>
            <a:pPr lvl="1" eaLnBrk="1" hangingPunct="1">
              <a:defRPr/>
            </a:pPr>
            <a:r>
              <a:rPr lang="en-US" sz="2400" dirty="0"/>
              <a:t>The Andon Cord: Early Symptom Intervention Program </a:t>
            </a:r>
          </a:p>
          <a:p>
            <a:pPr lvl="2" eaLnBrk="1" hangingPunct="1">
              <a:defRPr/>
            </a:pPr>
            <a:r>
              <a:rPr lang="en-US" sz="2000" dirty="0"/>
              <a:t>Initiate “New Case” and gather  basic information </a:t>
            </a:r>
          </a:p>
          <a:p>
            <a:pPr lvl="2" eaLnBrk="1" hangingPunct="1">
              <a:defRPr/>
            </a:pPr>
            <a:r>
              <a:rPr lang="en-US" sz="2000" dirty="0"/>
              <a:t>Investigation </a:t>
            </a:r>
          </a:p>
          <a:p>
            <a:pPr lvl="2" eaLnBrk="1" hangingPunct="1">
              <a:defRPr/>
            </a:pPr>
            <a:r>
              <a:rPr lang="en-US" sz="2000" dirty="0"/>
              <a:t>Countermeasure plan </a:t>
            </a:r>
          </a:p>
          <a:p>
            <a:pPr lvl="2" eaLnBrk="1" hangingPunct="1">
              <a:defRPr/>
            </a:pPr>
            <a:r>
              <a:rPr lang="en-US" sz="2000" dirty="0"/>
              <a:t>Countermeasure implementation </a:t>
            </a:r>
          </a:p>
          <a:p>
            <a:pPr lvl="2" eaLnBrk="1" hangingPunct="1">
              <a:defRPr/>
            </a:pPr>
            <a:r>
              <a:rPr lang="en-US" sz="2000" dirty="0"/>
              <a:t>Assessment by rehab specialist </a:t>
            </a:r>
          </a:p>
          <a:p>
            <a:pPr lvl="2" eaLnBrk="1" hangingPunct="1">
              <a:defRPr/>
            </a:pPr>
            <a:r>
              <a:rPr lang="en-US" sz="2000" dirty="0"/>
              <a:t>Countermeasure implementation revised if necessary </a:t>
            </a:r>
          </a:p>
          <a:p>
            <a:pPr lvl="2" eaLnBrk="1" hangingPunct="1">
              <a:defRPr/>
            </a:pPr>
            <a:r>
              <a:rPr lang="en-US" sz="2000" dirty="0"/>
              <a:t>Information distributed to other teams/factories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54979">
                                            <p:txEl>
                                              <p:pRg st="0" end="0"/>
                                            </p:txEl>
                                          </p:spTgt>
                                        </p:tgtEl>
                                        <p:attrNameLst>
                                          <p:attrName>style.visibility</p:attrName>
                                        </p:attrNameLst>
                                      </p:cBhvr>
                                      <p:to>
                                        <p:strVal val="visible"/>
                                      </p:to>
                                    </p:set>
                                    <p:anim calcmode="lin" valueType="num">
                                      <p:cBhvr>
                                        <p:cTn id="7" dur="1000" fill="hold"/>
                                        <p:tgtEl>
                                          <p:spTgt spid="25497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5497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5497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54979">
                                            <p:txEl>
                                              <p:pRg st="1" end="1"/>
                                            </p:txEl>
                                          </p:spTgt>
                                        </p:tgtEl>
                                        <p:attrNameLst>
                                          <p:attrName>style.visibility</p:attrName>
                                        </p:attrNameLst>
                                      </p:cBhvr>
                                      <p:to>
                                        <p:strVal val="visible"/>
                                      </p:to>
                                    </p:set>
                                    <p:anim calcmode="lin" valueType="num">
                                      <p:cBhvr>
                                        <p:cTn id="14" dur="1000" fill="hold"/>
                                        <p:tgtEl>
                                          <p:spTgt spid="254979">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5497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5497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254979">
                                            <p:txEl>
                                              <p:pRg st="2" end="2"/>
                                            </p:txEl>
                                          </p:spTgt>
                                        </p:tgtEl>
                                        <p:attrNameLst>
                                          <p:attrName>style.visibility</p:attrName>
                                        </p:attrNameLst>
                                      </p:cBhvr>
                                      <p:to>
                                        <p:strVal val="visible"/>
                                      </p:to>
                                    </p:set>
                                    <p:anim calcmode="lin" valueType="num">
                                      <p:cBhvr>
                                        <p:cTn id="21" dur="1000" fill="hold"/>
                                        <p:tgtEl>
                                          <p:spTgt spid="254979">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25497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54979">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254979">
                                            <p:txEl>
                                              <p:pRg st="3" end="3"/>
                                            </p:txEl>
                                          </p:spTgt>
                                        </p:tgtEl>
                                        <p:attrNameLst>
                                          <p:attrName>style.visibility</p:attrName>
                                        </p:attrNameLst>
                                      </p:cBhvr>
                                      <p:to>
                                        <p:strVal val="visible"/>
                                      </p:to>
                                    </p:set>
                                    <p:anim calcmode="lin" valueType="num">
                                      <p:cBhvr>
                                        <p:cTn id="28" dur="1000" fill="hold"/>
                                        <p:tgtEl>
                                          <p:spTgt spid="254979">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25497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54979">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254979">
                                            <p:txEl>
                                              <p:pRg st="4" end="4"/>
                                            </p:txEl>
                                          </p:spTgt>
                                        </p:tgtEl>
                                        <p:attrNameLst>
                                          <p:attrName>style.visibility</p:attrName>
                                        </p:attrNameLst>
                                      </p:cBhvr>
                                      <p:to>
                                        <p:strVal val="visible"/>
                                      </p:to>
                                    </p:set>
                                    <p:anim calcmode="lin" valueType="num">
                                      <p:cBhvr>
                                        <p:cTn id="35" dur="1000" fill="hold"/>
                                        <p:tgtEl>
                                          <p:spTgt spid="254979">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25497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54979">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254979">
                                            <p:txEl>
                                              <p:pRg st="5" end="5"/>
                                            </p:txEl>
                                          </p:spTgt>
                                        </p:tgtEl>
                                        <p:attrNameLst>
                                          <p:attrName>style.visibility</p:attrName>
                                        </p:attrNameLst>
                                      </p:cBhvr>
                                      <p:to>
                                        <p:strVal val="visible"/>
                                      </p:to>
                                    </p:set>
                                    <p:anim calcmode="lin" valueType="num">
                                      <p:cBhvr>
                                        <p:cTn id="42" dur="1000" fill="hold"/>
                                        <p:tgtEl>
                                          <p:spTgt spid="254979">
                                            <p:txEl>
                                              <p:pRg st="5" end="5"/>
                                            </p:txEl>
                                          </p:spTgt>
                                        </p:tgtEl>
                                        <p:attrNameLst>
                                          <p:attrName>ppt_x</p:attrName>
                                        </p:attrNameLst>
                                      </p:cBhvr>
                                      <p:tavLst>
                                        <p:tav tm="0">
                                          <p:val>
                                            <p:strVal val="#ppt_x-.2"/>
                                          </p:val>
                                        </p:tav>
                                        <p:tav tm="100000">
                                          <p:val>
                                            <p:strVal val="#ppt_x"/>
                                          </p:val>
                                        </p:tav>
                                      </p:tavLst>
                                    </p:anim>
                                    <p:anim calcmode="lin" valueType="num">
                                      <p:cBhvr>
                                        <p:cTn id="43" dur="1000" fill="hold"/>
                                        <p:tgtEl>
                                          <p:spTgt spid="254979">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54979">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254979">
                                            <p:txEl>
                                              <p:pRg st="6" end="6"/>
                                            </p:txEl>
                                          </p:spTgt>
                                        </p:tgtEl>
                                        <p:attrNameLst>
                                          <p:attrName>style.visibility</p:attrName>
                                        </p:attrNameLst>
                                      </p:cBhvr>
                                      <p:to>
                                        <p:strVal val="visible"/>
                                      </p:to>
                                    </p:set>
                                    <p:anim calcmode="lin" valueType="num">
                                      <p:cBhvr>
                                        <p:cTn id="49" dur="1000" fill="hold"/>
                                        <p:tgtEl>
                                          <p:spTgt spid="254979">
                                            <p:txEl>
                                              <p:pRg st="6" end="6"/>
                                            </p:txEl>
                                          </p:spTgt>
                                        </p:tgtEl>
                                        <p:attrNameLst>
                                          <p:attrName>ppt_x</p:attrName>
                                        </p:attrNameLst>
                                      </p:cBhvr>
                                      <p:tavLst>
                                        <p:tav tm="0">
                                          <p:val>
                                            <p:strVal val="#ppt_x-.2"/>
                                          </p:val>
                                        </p:tav>
                                        <p:tav tm="100000">
                                          <p:val>
                                            <p:strVal val="#ppt_x"/>
                                          </p:val>
                                        </p:tav>
                                      </p:tavLst>
                                    </p:anim>
                                    <p:anim calcmode="lin" valueType="num">
                                      <p:cBhvr>
                                        <p:cTn id="50" dur="1000" fill="hold"/>
                                        <p:tgtEl>
                                          <p:spTgt spid="254979">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254979">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254979">
                                            <p:txEl>
                                              <p:pRg st="7" end="7"/>
                                            </p:txEl>
                                          </p:spTgt>
                                        </p:tgtEl>
                                        <p:attrNameLst>
                                          <p:attrName>style.visibility</p:attrName>
                                        </p:attrNameLst>
                                      </p:cBhvr>
                                      <p:to>
                                        <p:strVal val="visible"/>
                                      </p:to>
                                    </p:set>
                                    <p:anim calcmode="lin" valueType="num">
                                      <p:cBhvr>
                                        <p:cTn id="56" dur="1000" fill="hold"/>
                                        <p:tgtEl>
                                          <p:spTgt spid="254979">
                                            <p:txEl>
                                              <p:pRg st="7" end="7"/>
                                            </p:txEl>
                                          </p:spTgt>
                                        </p:tgtEl>
                                        <p:attrNameLst>
                                          <p:attrName>ppt_x</p:attrName>
                                        </p:attrNameLst>
                                      </p:cBhvr>
                                      <p:tavLst>
                                        <p:tav tm="0">
                                          <p:val>
                                            <p:strVal val="#ppt_x-.2"/>
                                          </p:val>
                                        </p:tav>
                                        <p:tav tm="100000">
                                          <p:val>
                                            <p:strVal val="#ppt_x"/>
                                          </p:val>
                                        </p:tav>
                                      </p:tavLst>
                                    </p:anim>
                                    <p:anim calcmode="lin" valueType="num">
                                      <p:cBhvr>
                                        <p:cTn id="57" dur="1000" fill="hold"/>
                                        <p:tgtEl>
                                          <p:spTgt spid="254979">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254979">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254979">
                                            <p:txEl>
                                              <p:pRg st="8" end="8"/>
                                            </p:txEl>
                                          </p:spTgt>
                                        </p:tgtEl>
                                        <p:attrNameLst>
                                          <p:attrName>style.visibility</p:attrName>
                                        </p:attrNameLst>
                                      </p:cBhvr>
                                      <p:to>
                                        <p:strVal val="visible"/>
                                      </p:to>
                                    </p:set>
                                    <p:anim calcmode="lin" valueType="num">
                                      <p:cBhvr>
                                        <p:cTn id="63" dur="1000" fill="hold"/>
                                        <p:tgtEl>
                                          <p:spTgt spid="254979">
                                            <p:txEl>
                                              <p:pRg st="8" end="8"/>
                                            </p:txEl>
                                          </p:spTgt>
                                        </p:tgtEl>
                                        <p:attrNameLst>
                                          <p:attrName>ppt_x</p:attrName>
                                        </p:attrNameLst>
                                      </p:cBhvr>
                                      <p:tavLst>
                                        <p:tav tm="0">
                                          <p:val>
                                            <p:strVal val="#ppt_x-.2"/>
                                          </p:val>
                                        </p:tav>
                                        <p:tav tm="100000">
                                          <p:val>
                                            <p:strVal val="#ppt_x"/>
                                          </p:val>
                                        </p:tav>
                                      </p:tavLst>
                                    </p:anim>
                                    <p:anim calcmode="lin" valueType="num">
                                      <p:cBhvr>
                                        <p:cTn id="64" dur="1000" fill="hold"/>
                                        <p:tgtEl>
                                          <p:spTgt spid="254979">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25497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79" grpId="0" build="p" bldLvl="5"/>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852" name="Rectangle 4"/>
          <p:cNvSpPr>
            <a:spLocks noGrp="1" noChangeArrowheads="1"/>
          </p:cNvSpPr>
          <p:nvPr>
            <p:ph type="title"/>
          </p:nvPr>
        </p:nvSpPr>
        <p:spPr/>
        <p:txBody>
          <a:bodyPr/>
          <a:lstStyle/>
          <a:p>
            <a:pPr eaLnBrk="1" hangingPunct="1">
              <a:defRPr/>
            </a:pPr>
            <a:r>
              <a:rPr lang="en-US" dirty="0"/>
              <a:t>Examples:  Influencing Behavior</a:t>
            </a:r>
          </a:p>
        </p:txBody>
      </p:sp>
      <p:sp>
        <p:nvSpPr>
          <p:cNvPr id="78853" name="Rectangle 5"/>
          <p:cNvSpPr>
            <a:spLocks noGrp="1" noChangeArrowheads="1"/>
          </p:cNvSpPr>
          <p:nvPr>
            <p:ph idx="1"/>
          </p:nvPr>
        </p:nvSpPr>
        <p:spPr/>
        <p:txBody>
          <a:bodyPr/>
          <a:lstStyle/>
          <a:p>
            <a:pPr eaLnBrk="1" hangingPunct="1">
              <a:defRPr/>
            </a:pPr>
            <a:r>
              <a:rPr lang="en-US" dirty="0"/>
              <a:t>American Cancer Society Study</a:t>
            </a:r>
          </a:p>
          <a:p>
            <a:pPr eaLnBrk="1" hangingPunct="1">
              <a:defRPr/>
            </a:pPr>
            <a:r>
              <a:rPr lang="en-US" dirty="0"/>
              <a:t>Be A Safe Driver Study</a:t>
            </a:r>
          </a:p>
          <a:p>
            <a:pPr eaLnBrk="1" hangingPunct="1">
              <a:defRPr/>
            </a:pPr>
            <a:r>
              <a:rPr lang="en-US" dirty="0"/>
              <a:t>Sales</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8853">
                                            <p:txEl>
                                              <p:pRg st="0" end="0"/>
                                            </p:txEl>
                                          </p:spTgt>
                                        </p:tgtEl>
                                        <p:attrNameLst>
                                          <p:attrName>style.visibility</p:attrName>
                                        </p:attrNameLst>
                                      </p:cBhvr>
                                      <p:to>
                                        <p:strVal val="visible"/>
                                      </p:to>
                                    </p:set>
                                    <p:animEffect transition="in" filter="checkerboard(across)">
                                      <p:cBhvr>
                                        <p:cTn id="7" dur="500"/>
                                        <p:tgtEl>
                                          <p:spTgt spid="788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8853">
                                            <p:txEl>
                                              <p:pRg st="1" end="1"/>
                                            </p:txEl>
                                          </p:spTgt>
                                        </p:tgtEl>
                                        <p:attrNameLst>
                                          <p:attrName>style.visibility</p:attrName>
                                        </p:attrNameLst>
                                      </p:cBhvr>
                                      <p:to>
                                        <p:strVal val="visible"/>
                                      </p:to>
                                    </p:set>
                                    <p:animEffect transition="in" filter="checkerboard(across)">
                                      <p:cBhvr>
                                        <p:cTn id="12" dur="500"/>
                                        <p:tgtEl>
                                          <p:spTgt spid="7885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8853">
                                            <p:txEl>
                                              <p:pRg st="2" end="2"/>
                                            </p:txEl>
                                          </p:spTgt>
                                        </p:tgtEl>
                                        <p:attrNameLst>
                                          <p:attrName>style.visibility</p:attrName>
                                        </p:attrNameLst>
                                      </p:cBhvr>
                                      <p:to>
                                        <p:strVal val="visible"/>
                                      </p:to>
                                    </p:set>
                                    <p:animEffect transition="in" filter="checkerboard(across)">
                                      <p:cBhvr>
                                        <p:cTn id="17" dur="500"/>
                                        <p:tgtEl>
                                          <p:spTgt spid="7885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build="p" bldLvl="3"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pPr eaLnBrk="1" hangingPunct="1">
              <a:defRPr/>
            </a:pPr>
            <a:r>
              <a:rPr lang="en-US" dirty="0"/>
              <a:t>Kaizen and Mistakes</a:t>
            </a:r>
          </a:p>
        </p:txBody>
      </p:sp>
      <p:sp>
        <p:nvSpPr>
          <p:cNvPr id="257027" name="Rectangle 3"/>
          <p:cNvSpPr>
            <a:spLocks noGrp="1" noChangeArrowheads="1"/>
          </p:cNvSpPr>
          <p:nvPr>
            <p:ph idx="1"/>
          </p:nvPr>
        </p:nvSpPr>
        <p:spPr>
          <a:xfrm>
            <a:off x="0" y="1692275"/>
            <a:ext cx="8504238" cy="3675063"/>
          </a:xfrm>
        </p:spPr>
        <p:txBody>
          <a:bodyPr/>
          <a:lstStyle/>
          <a:p>
            <a:pPr marL="609600" indent="-609600" eaLnBrk="1" hangingPunct="1">
              <a:defRPr/>
            </a:pPr>
            <a:r>
              <a:rPr lang="en-US" sz="2800" dirty="0"/>
              <a:t>Workplace </a:t>
            </a:r>
            <a:r>
              <a:rPr lang="en-US" sz="2800" dirty="0" smtClean="0"/>
              <a:t>Injuries - Toyota</a:t>
            </a:r>
            <a:endParaRPr lang="en-US" sz="2800" dirty="0"/>
          </a:p>
          <a:p>
            <a:pPr marL="990600" lvl="1" indent="-533400" eaLnBrk="1" hangingPunct="1">
              <a:defRPr/>
            </a:pPr>
            <a:r>
              <a:rPr lang="en-US" sz="2400" dirty="0"/>
              <a:t>Don’t send injured workers home. Place them in other jobs </a:t>
            </a:r>
          </a:p>
          <a:p>
            <a:pPr marL="1371600" lvl="2" indent="-457200" eaLnBrk="1" hangingPunct="1">
              <a:defRPr/>
            </a:pPr>
            <a:r>
              <a:rPr lang="en-US" sz="1800" dirty="0"/>
              <a:t>Reduces depression</a:t>
            </a:r>
          </a:p>
          <a:p>
            <a:pPr marL="1371600" lvl="2" indent="-457200" eaLnBrk="1" hangingPunct="1">
              <a:defRPr/>
            </a:pPr>
            <a:r>
              <a:rPr lang="en-US" sz="1800" dirty="0"/>
              <a:t>Saves $1.80/hour due to insurance costs and hiring a temporary worker to replace them </a:t>
            </a:r>
          </a:p>
          <a:p>
            <a:pPr marL="990600" lvl="1" indent="-533400" eaLnBrk="1" hangingPunct="1">
              <a:defRPr/>
            </a:pPr>
            <a:r>
              <a:rPr lang="en-US" sz="2400" dirty="0"/>
              <a:t>Georgetown Results based on 4700 employees: </a:t>
            </a:r>
          </a:p>
          <a:p>
            <a:pPr marL="1371600" lvl="2" indent="-457200" eaLnBrk="1" hangingPunct="1">
              <a:defRPr/>
            </a:pPr>
            <a:r>
              <a:rPr lang="en-US" sz="1800" dirty="0"/>
              <a:t>Reduced short-term personal leave and long-term disability costs </a:t>
            </a:r>
            <a:r>
              <a:rPr lang="en-US" sz="1800" dirty="0" smtClean="0"/>
              <a:t/>
            </a:r>
            <a:br>
              <a:rPr lang="en-US" sz="1800" dirty="0" smtClean="0"/>
            </a:br>
            <a:r>
              <a:rPr lang="en-US" sz="1800" dirty="0" smtClean="0"/>
              <a:t>by </a:t>
            </a:r>
            <a:r>
              <a:rPr lang="en-US" sz="1800" dirty="0"/>
              <a:t>40% </a:t>
            </a:r>
          </a:p>
          <a:p>
            <a:pPr marL="1371600" lvl="2" indent="-457200" eaLnBrk="1" hangingPunct="1">
              <a:defRPr/>
            </a:pPr>
            <a:r>
              <a:rPr lang="en-US" sz="1800" dirty="0"/>
              <a:t>OSHA recordable incident rates in the 1990’s was28%, now it is at 5%</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7027">
                                            <p:txEl>
                                              <p:pRg st="0" end="0"/>
                                            </p:txEl>
                                          </p:spTgt>
                                        </p:tgtEl>
                                        <p:attrNameLst>
                                          <p:attrName>style.visibility</p:attrName>
                                        </p:attrNameLst>
                                      </p:cBhvr>
                                      <p:to>
                                        <p:strVal val="visible"/>
                                      </p:to>
                                    </p:set>
                                    <p:anim calcmode="lin" valueType="num">
                                      <p:cBhvr additive="base">
                                        <p:cTn id="7" dur="500" fill="hold"/>
                                        <p:tgtEl>
                                          <p:spTgt spid="2570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70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7027">
                                            <p:txEl>
                                              <p:pRg st="1" end="1"/>
                                            </p:txEl>
                                          </p:spTgt>
                                        </p:tgtEl>
                                        <p:attrNameLst>
                                          <p:attrName>style.visibility</p:attrName>
                                        </p:attrNameLst>
                                      </p:cBhvr>
                                      <p:to>
                                        <p:strVal val="visible"/>
                                      </p:to>
                                    </p:set>
                                    <p:anim calcmode="lin" valueType="num">
                                      <p:cBhvr additive="base">
                                        <p:cTn id="13" dur="500" fill="hold"/>
                                        <p:tgtEl>
                                          <p:spTgt spid="2570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70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7027">
                                            <p:txEl>
                                              <p:pRg st="2" end="2"/>
                                            </p:txEl>
                                          </p:spTgt>
                                        </p:tgtEl>
                                        <p:attrNameLst>
                                          <p:attrName>style.visibility</p:attrName>
                                        </p:attrNameLst>
                                      </p:cBhvr>
                                      <p:to>
                                        <p:strVal val="visible"/>
                                      </p:to>
                                    </p:set>
                                    <p:anim calcmode="lin" valueType="num">
                                      <p:cBhvr additive="base">
                                        <p:cTn id="19" dur="500" fill="hold"/>
                                        <p:tgtEl>
                                          <p:spTgt spid="2570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70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7027">
                                            <p:txEl>
                                              <p:pRg st="3" end="3"/>
                                            </p:txEl>
                                          </p:spTgt>
                                        </p:tgtEl>
                                        <p:attrNameLst>
                                          <p:attrName>style.visibility</p:attrName>
                                        </p:attrNameLst>
                                      </p:cBhvr>
                                      <p:to>
                                        <p:strVal val="visible"/>
                                      </p:to>
                                    </p:set>
                                    <p:anim calcmode="lin" valueType="num">
                                      <p:cBhvr additive="base">
                                        <p:cTn id="25" dur="500" fill="hold"/>
                                        <p:tgtEl>
                                          <p:spTgt spid="2570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70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7027">
                                            <p:txEl>
                                              <p:pRg st="4" end="4"/>
                                            </p:txEl>
                                          </p:spTgt>
                                        </p:tgtEl>
                                        <p:attrNameLst>
                                          <p:attrName>style.visibility</p:attrName>
                                        </p:attrNameLst>
                                      </p:cBhvr>
                                      <p:to>
                                        <p:strVal val="visible"/>
                                      </p:to>
                                    </p:set>
                                    <p:anim calcmode="lin" valueType="num">
                                      <p:cBhvr additive="base">
                                        <p:cTn id="31" dur="500" fill="hold"/>
                                        <p:tgtEl>
                                          <p:spTgt spid="2570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70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7027">
                                            <p:txEl>
                                              <p:pRg st="5" end="5"/>
                                            </p:txEl>
                                          </p:spTgt>
                                        </p:tgtEl>
                                        <p:attrNameLst>
                                          <p:attrName>style.visibility</p:attrName>
                                        </p:attrNameLst>
                                      </p:cBhvr>
                                      <p:to>
                                        <p:strVal val="visible"/>
                                      </p:to>
                                    </p:set>
                                    <p:anim calcmode="lin" valueType="num">
                                      <p:cBhvr additive="base">
                                        <p:cTn id="37" dur="500" fill="hold"/>
                                        <p:tgtEl>
                                          <p:spTgt spid="25702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70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7027">
                                            <p:txEl>
                                              <p:pRg st="6" end="6"/>
                                            </p:txEl>
                                          </p:spTgt>
                                        </p:tgtEl>
                                        <p:attrNameLst>
                                          <p:attrName>style.visibility</p:attrName>
                                        </p:attrNameLst>
                                      </p:cBhvr>
                                      <p:to>
                                        <p:strVal val="visible"/>
                                      </p:to>
                                    </p:set>
                                    <p:anim calcmode="lin" valueType="num">
                                      <p:cBhvr additive="base">
                                        <p:cTn id="43" dur="500" fill="hold"/>
                                        <p:tgtEl>
                                          <p:spTgt spid="25702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5702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7" grpId="0" build="p" bldLvl="5"/>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5" name="Rectangle 3"/>
          <p:cNvSpPr>
            <a:spLocks noGrp="1" noChangeArrowheads="1"/>
          </p:cNvSpPr>
          <p:nvPr>
            <p:ph idx="1"/>
          </p:nvPr>
        </p:nvSpPr>
        <p:spPr/>
        <p:txBody>
          <a:bodyPr/>
          <a:lstStyle/>
          <a:p>
            <a:pPr marL="0" indent="0" algn="ctr" eaLnBrk="1" hangingPunct="1">
              <a:buFont typeface="Wingdings" pitchFamily="2" charset="2"/>
              <a:buNone/>
              <a:defRPr/>
            </a:pPr>
            <a:endParaRPr lang="en-US" sz="2800" dirty="0"/>
          </a:p>
          <a:p>
            <a:pPr marL="0" indent="0" algn="ctr" eaLnBrk="1" hangingPunct="1">
              <a:buFont typeface="Wingdings" pitchFamily="2" charset="2"/>
              <a:buNone/>
              <a:defRPr/>
            </a:pPr>
            <a:endParaRPr lang="en-US" sz="2800" dirty="0"/>
          </a:p>
          <a:p>
            <a:pPr marL="0" indent="0" algn="ctr" eaLnBrk="1" hangingPunct="1">
              <a:buFont typeface="Wingdings" pitchFamily="2" charset="2"/>
              <a:buNone/>
              <a:defRPr/>
            </a:pPr>
            <a:r>
              <a:rPr lang="en-US" sz="5400" dirty="0"/>
              <a:t>Where is the foam?</a:t>
            </a:r>
            <a:endParaRPr lang="en-US" sz="6000" dirty="0"/>
          </a:p>
        </p:txBody>
      </p:sp>
    </p:spTree>
  </p:cSld>
  <p:clrMapOvr>
    <a:masterClrMapping/>
  </p:clrMapOvr>
  <p:transition>
    <p:dissolv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change"/>
          <p:cNvPicPr>
            <a:picLocks noChangeAspect="1" noChangeArrowheads="1"/>
          </p:cNvPicPr>
          <p:nvPr/>
        </p:nvPicPr>
        <p:blipFill>
          <a:blip r:embed="rId3" cstate="print"/>
          <a:srcRect/>
          <a:stretch>
            <a:fillRect/>
          </a:stretch>
        </p:blipFill>
        <p:spPr bwMode="auto">
          <a:xfrm>
            <a:off x="2508250" y="0"/>
            <a:ext cx="4273550" cy="6126163"/>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p:txBody>
          <a:bodyPr/>
          <a:lstStyle/>
          <a:p>
            <a:pPr eaLnBrk="1" hangingPunct="1"/>
            <a:r>
              <a:rPr lang="en-US" sz="8000" dirty="0" smtClean="0"/>
              <a:t>Kaizen and Morale</a:t>
            </a:r>
          </a:p>
        </p:txBody>
      </p:sp>
    </p:spTree>
  </p:cSld>
  <p:clrMapOvr>
    <a:masterClrMapping/>
  </p:clrMapOvr>
  <p:transition>
    <p:dissolv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1" name="Rectangle 3"/>
          <p:cNvSpPr>
            <a:spLocks noGrp="1" noChangeArrowheads="1"/>
          </p:cNvSpPr>
          <p:nvPr>
            <p:ph type="body" idx="1"/>
          </p:nvPr>
        </p:nvSpPr>
        <p:spPr>
          <a:xfrm>
            <a:off x="461804" y="2042055"/>
            <a:ext cx="8312468" cy="3434622"/>
          </a:xfrm>
          <a:effectLst/>
        </p:spPr>
        <p:txBody>
          <a:bodyPr/>
          <a:lstStyle/>
          <a:p>
            <a:pPr marL="0" indent="0">
              <a:buNone/>
            </a:pPr>
            <a:r>
              <a:rPr lang="en-US" sz="2800" dirty="0" smtClean="0">
                <a:solidFill>
                  <a:schemeClr val="bg2">
                    <a:lumMod val="50000"/>
                  </a:schemeClr>
                </a:solidFill>
              </a:rPr>
              <a:t>Shawn  Achor, the author of </a:t>
            </a:r>
            <a:r>
              <a:rPr lang="en-US" sz="2800" i="1" dirty="0" smtClean="0">
                <a:solidFill>
                  <a:schemeClr val="bg2">
                    <a:lumMod val="50000"/>
                  </a:schemeClr>
                </a:solidFill>
              </a:rPr>
              <a:t>The Happiness Advantage, </a:t>
            </a:r>
            <a:r>
              <a:rPr lang="en-US" sz="2800" dirty="0" smtClean="0">
                <a:solidFill>
                  <a:schemeClr val="bg2">
                    <a:lumMod val="50000"/>
                  </a:schemeClr>
                </a:solidFill>
              </a:rPr>
              <a:t>illustrated the power of a small interventions  to improve  morale and productivity. He worked with a group of tax accountants at KPMG in New York, in 2008, the beginning of a major world-wide recession. He asked them to choose one of the following and to do the activity once a day for only three weeks:</a:t>
            </a:r>
          </a:p>
          <a:p>
            <a:pPr eaLnBrk="1" hangingPunct="1">
              <a:buNone/>
            </a:pPr>
            <a:endParaRPr lang="en-US" dirty="0" smtClean="0">
              <a:solidFill>
                <a:schemeClr val="bg2"/>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652291">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652291">
                                            <p:txEl>
                                              <p:pRg st="0" end="0"/>
                                            </p:txEl>
                                          </p:spTgt>
                                        </p:tgtEl>
                                        <p:attrNameLst>
                                          <p:attrName>ppt_x</p:attrName>
                                        </p:attrNameLst>
                                      </p:cBhvr>
                                    </p:anim>
                                    <p:anim from="0" to="-1.0" calcmode="lin" valueType="num">
                                      <p:cBhvr>
                                        <p:cTn id="8" dur="200" decel="50000" autoRev="1" fill="hold">
                                          <p:stCondLst>
                                            <p:cond delay="600"/>
                                          </p:stCondLst>
                                        </p:cTn>
                                        <p:tgtEl>
                                          <p:spTgt spid="652291">
                                            <p:txEl>
                                              <p:pRg st="0" end="0"/>
                                            </p:txEl>
                                          </p:spTgt>
                                        </p:tgtEl>
                                        <p:attrNameLst>
                                          <p:attrName>xshear</p:attrName>
                                        </p:attrNameLst>
                                      </p:cBhvr>
                                    </p:anim>
                                    <p:animScale>
                                      <p:cBhvr>
                                        <p:cTn id="9" dur="200" decel="100000" autoRev="1" fill="hold">
                                          <p:stCondLst>
                                            <p:cond delay="600"/>
                                          </p:stCondLst>
                                        </p:cTn>
                                        <p:tgtEl>
                                          <p:spTgt spid="652291">
                                            <p:txEl>
                                              <p:pRg st="0" end="0"/>
                                            </p:txEl>
                                          </p:spTgt>
                                        </p:tgtEl>
                                      </p:cBhvr>
                                      <p:from x="100000" y="100000"/>
                                      <p:to x="80000" y="100000"/>
                                    </p:animScale>
                                    <p:anim by="(#ppt_h/3+#ppt_w*0.1)" calcmode="lin" valueType="num">
                                      <p:cBhvr additive="sum">
                                        <p:cTn id="10" dur="200" decel="100000" autoRev="1" fill="hold">
                                          <p:stCondLst>
                                            <p:cond delay="600"/>
                                          </p:stCondLst>
                                        </p:cTn>
                                        <p:tgtEl>
                                          <p:spTgt spid="652291">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2291" grpId="0" build="p" bldLvl="5"/>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1" name="Rectangle 3"/>
          <p:cNvSpPr>
            <a:spLocks noGrp="1" noChangeArrowheads="1"/>
          </p:cNvSpPr>
          <p:nvPr>
            <p:ph type="body" idx="1"/>
          </p:nvPr>
        </p:nvSpPr>
        <p:spPr>
          <a:xfrm>
            <a:off x="427037" y="1081882"/>
            <a:ext cx="8347235" cy="4394796"/>
          </a:xfrm>
          <a:effectLst/>
        </p:spPr>
        <p:txBody>
          <a:bodyPr/>
          <a:lstStyle/>
          <a:p>
            <a:pPr lvl="0"/>
            <a:r>
              <a:rPr lang="en-US" sz="2800" dirty="0" smtClean="0">
                <a:solidFill>
                  <a:schemeClr val="bg2">
                    <a:lumMod val="50000"/>
                  </a:schemeClr>
                </a:solidFill>
              </a:rPr>
              <a:t>Jot  down three things you are grateful for</a:t>
            </a:r>
          </a:p>
          <a:p>
            <a:pPr lvl="0"/>
            <a:r>
              <a:rPr lang="en-US" sz="2800" dirty="0" smtClean="0">
                <a:solidFill>
                  <a:schemeClr val="bg2">
                    <a:lumMod val="50000"/>
                  </a:schemeClr>
                </a:solidFill>
              </a:rPr>
              <a:t>Write a positive message to someone in your social support network</a:t>
            </a:r>
          </a:p>
          <a:p>
            <a:pPr lvl="0"/>
            <a:r>
              <a:rPr lang="en-US" sz="2800" dirty="0" smtClean="0">
                <a:solidFill>
                  <a:schemeClr val="bg2">
                    <a:lumMod val="50000"/>
                  </a:schemeClr>
                </a:solidFill>
              </a:rPr>
              <a:t>Meditate at your desk for two minutes</a:t>
            </a:r>
          </a:p>
          <a:p>
            <a:pPr lvl="0"/>
            <a:r>
              <a:rPr lang="en-US" sz="2800" dirty="0" smtClean="0">
                <a:solidFill>
                  <a:schemeClr val="bg2">
                    <a:lumMod val="50000"/>
                  </a:schemeClr>
                </a:solidFill>
              </a:rPr>
              <a:t>Write in a journal for two minutes a day, about the most meaningful experience you have had in the last 24 hours.</a:t>
            </a:r>
          </a:p>
          <a:p>
            <a:pPr eaLnBrk="1" hangingPunct="1"/>
            <a:endParaRPr lang="en-US" dirty="0" smtClean="0">
              <a:solidFill>
                <a:schemeClr val="bg2"/>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652291">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652291">
                                            <p:txEl>
                                              <p:pRg st="0" end="0"/>
                                            </p:txEl>
                                          </p:spTgt>
                                        </p:tgtEl>
                                        <p:attrNameLst>
                                          <p:attrName>ppt_x</p:attrName>
                                        </p:attrNameLst>
                                      </p:cBhvr>
                                    </p:anim>
                                    <p:anim from="0" to="-1.0" calcmode="lin" valueType="num">
                                      <p:cBhvr>
                                        <p:cTn id="8" dur="200" decel="50000" autoRev="1" fill="hold">
                                          <p:stCondLst>
                                            <p:cond delay="600"/>
                                          </p:stCondLst>
                                        </p:cTn>
                                        <p:tgtEl>
                                          <p:spTgt spid="652291">
                                            <p:txEl>
                                              <p:pRg st="0" end="0"/>
                                            </p:txEl>
                                          </p:spTgt>
                                        </p:tgtEl>
                                        <p:attrNameLst>
                                          <p:attrName>xshear</p:attrName>
                                        </p:attrNameLst>
                                      </p:cBhvr>
                                    </p:anim>
                                    <p:animScale>
                                      <p:cBhvr>
                                        <p:cTn id="9" dur="200" decel="100000" autoRev="1" fill="hold">
                                          <p:stCondLst>
                                            <p:cond delay="600"/>
                                          </p:stCondLst>
                                        </p:cTn>
                                        <p:tgtEl>
                                          <p:spTgt spid="652291">
                                            <p:txEl>
                                              <p:pRg st="0" end="0"/>
                                            </p:txEl>
                                          </p:spTgt>
                                        </p:tgtEl>
                                      </p:cBhvr>
                                      <p:from x="100000" y="100000"/>
                                      <p:to x="80000" y="100000"/>
                                    </p:animScale>
                                    <p:anim by="(#ppt_h/3+#ppt_w*0.1)" calcmode="lin" valueType="num">
                                      <p:cBhvr additive="sum">
                                        <p:cTn id="10" dur="200" decel="100000" autoRev="1" fill="hold">
                                          <p:stCondLst>
                                            <p:cond delay="600"/>
                                          </p:stCondLst>
                                        </p:cTn>
                                        <p:tgtEl>
                                          <p:spTgt spid="652291">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652291">
                                            <p:txEl>
                                              <p:pRg st="1" end="1"/>
                                            </p:txEl>
                                          </p:spTgt>
                                        </p:tgtEl>
                                        <p:attrNameLst>
                                          <p:attrName>style.visibility</p:attrName>
                                        </p:attrNameLst>
                                      </p:cBhvr>
                                      <p:to>
                                        <p:strVal val="visible"/>
                                      </p:to>
                                    </p:set>
                                    <p:anim from="(-#ppt_w/2)" to="(#ppt_x)" calcmode="lin" valueType="num">
                                      <p:cBhvr>
                                        <p:cTn id="15" dur="600" fill="hold">
                                          <p:stCondLst>
                                            <p:cond delay="0"/>
                                          </p:stCondLst>
                                        </p:cTn>
                                        <p:tgtEl>
                                          <p:spTgt spid="652291">
                                            <p:txEl>
                                              <p:pRg st="1" end="1"/>
                                            </p:txEl>
                                          </p:spTgt>
                                        </p:tgtEl>
                                        <p:attrNameLst>
                                          <p:attrName>ppt_x</p:attrName>
                                        </p:attrNameLst>
                                      </p:cBhvr>
                                    </p:anim>
                                    <p:anim from="0" to="-1.0" calcmode="lin" valueType="num">
                                      <p:cBhvr>
                                        <p:cTn id="16" dur="200" decel="50000" autoRev="1" fill="hold">
                                          <p:stCondLst>
                                            <p:cond delay="600"/>
                                          </p:stCondLst>
                                        </p:cTn>
                                        <p:tgtEl>
                                          <p:spTgt spid="652291">
                                            <p:txEl>
                                              <p:pRg st="1" end="1"/>
                                            </p:txEl>
                                          </p:spTgt>
                                        </p:tgtEl>
                                        <p:attrNameLst>
                                          <p:attrName>xshear</p:attrName>
                                        </p:attrNameLst>
                                      </p:cBhvr>
                                    </p:anim>
                                    <p:animScale>
                                      <p:cBhvr>
                                        <p:cTn id="17" dur="200" decel="100000" autoRev="1" fill="hold">
                                          <p:stCondLst>
                                            <p:cond delay="600"/>
                                          </p:stCondLst>
                                        </p:cTn>
                                        <p:tgtEl>
                                          <p:spTgt spid="652291">
                                            <p:txEl>
                                              <p:pRg st="1" end="1"/>
                                            </p:txEl>
                                          </p:spTgt>
                                        </p:tgtEl>
                                      </p:cBhvr>
                                      <p:from x="100000" y="100000"/>
                                      <p:to x="80000" y="100000"/>
                                    </p:animScale>
                                    <p:anim by="(#ppt_h/3+#ppt_w*0.1)" calcmode="lin" valueType="num">
                                      <p:cBhvr additive="sum">
                                        <p:cTn id="18" dur="200" decel="100000" autoRev="1" fill="hold">
                                          <p:stCondLst>
                                            <p:cond delay="600"/>
                                          </p:stCondLst>
                                        </p:cTn>
                                        <p:tgtEl>
                                          <p:spTgt spid="652291">
                                            <p:txEl>
                                              <p:pRg st="1" end="1"/>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652291">
                                            <p:txEl>
                                              <p:pRg st="2" end="2"/>
                                            </p:txEl>
                                          </p:spTgt>
                                        </p:tgtEl>
                                        <p:attrNameLst>
                                          <p:attrName>style.visibility</p:attrName>
                                        </p:attrNameLst>
                                      </p:cBhvr>
                                      <p:to>
                                        <p:strVal val="visible"/>
                                      </p:to>
                                    </p:set>
                                    <p:anim from="(-#ppt_w/2)" to="(#ppt_x)" calcmode="lin" valueType="num">
                                      <p:cBhvr>
                                        <p:cTn id="23" dur="600" fill="hold">
                                          <p:stCondLst>
                                            <p:cond delay="0"/>
                                          </p:stCondLst>
                                        </p:cTn>
                                        <p:tgtEl>
                                          <p:spTgt spid="652291">
                                            <p:txEl>
                                              <p:pRg st="2" end="2"/>
                                            </p:txEl>
                                          </p:spTgt>
                                        </p:tgtEl>
                                        <p:attrNameLst>
                                          <p:attrName>ppt_x</p:attrName>
                                        </p:attrNameLst>
                                      </p:cBhvr>
                                    </p:anim>
                                    <p:anim from="0" to="-1.0" calcmode="lin" valueType="num">
                                      <p:cBhvr>
                                        <p:cTn id="24" dur="200" decel="50000" autoRev="1" fill="hold">
                                          <p:stCondLst>
                                            <p:cond delay="600"/>
                                          </p:stCondLst>
                                        </p:cTn>
                                        <p:tgtEl>
                                          <p:spTgt spid="652291">
                                            <p:txEl>
                                              <p:pRg st="2" end="2"/>
                                            </p:txEl>
                                          </p:spTgt>
                                        </p:tgtEl>
                                        <p:attrNameLst>
                                          <p:attrName>xshear</p:attrName>
                                        </p:attrNameLst>
                                      </p:cBhvr>
                                    </p:anim>
                                    <p:animScale>
                                      <p:cBhvr>
                                        <p:cTn id="25" dur="200" decel="100000" autoRev="1" fill="hold">
                                          <p:stCondLst>
                                            <p:cond delay="600"/>
                                          </p:stCondLst>
                                        </p:cTn>
                                        <p:tgtEl>
                                          <p:spTgt spid="652291">
                                            <p:txEl>
                                              <p:pRg st="2" end="2"/>
                                            </p:txEl>
                                          </p:spTgt>
                                        </p:tgtEl>
                                      </p:cBhvr>
                                      <p:from x="100000" y="100000"/>
                                      <p:to x="80000" y="100000"/>
                                    </p:animScale>
                                    <p:anim by="(#ppt_h/3+#ppt_w*0.1)" calcmode="lin" valueType="num">
                                      <p:cBhvr additive="sum">
                                        <p:cTn id="26" dur="200" decel="100000" autoRev="1" fill="hold">
                                          <p:stCondLst>
                                            <p:cond delay="600"/>
                                          </p:stCondLst>
                                        </p:cTn>
                                        <p:tgtEl>
                                          <p:spTgt spid="652291">
                                            <p:txEl>
                                              <p:pRg st="2" end="2"/>
                                            </p:txEl>
                                          </p:spTgt>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652291">
                                            <p:txEl>
                                              <p:pRg st="3" end="3"/>
                                            </p:txEl>
                                          </p:spTgt>
                                        </p:tgtEl>
                                        <p:attrNameLst>
                                          <p:attrName>style.visibility</p:attrName>
                                        </p:attrNameLst>
                                      </p:cBhvr>
                                      <p:to>
                                        <p:strVal val="visible"/>
                                      </p:to>
                                    </p:set>
                                    <p:anim from="(-#ppt_w/2)" to="(#ppt_x)" calcmode="lin" valueType="num">
                                      <p:cBhvr>
                                        <p:cTn id="31" dur="600" fill="hold">
                                          <p:stCondLst>
                                            <p:cond delay="0"/>
                                          </p:stCondLst>
                                        </p:cTn>
                                        <p:tgtEl>
                                          <p:spTgt spid="652291">
                                            <p:txEl>
                                              <p:pRg st="3" end="3"/>
                                            </p:txEl>
                                          </p:spTgt>
                                        </p:tgtEl>
                                        <p:attrNameLst>
                                          <p:attrName>ppt_x</p:attrName>
                                        </p:attrNameLst>
                                      </p:cBhvr>
                                    </p:anim>
                                    <p:anim from="0" to="-1.0" calcmode="lin" valueType="num">
                                      <p:cBhvr>
                                        <p:cTn id="32" dur="200" decel="50000" autoRev="1" fill="hold">
                                          <p:stCondLst>
                                            <p:cond delay="600"/>
                                          </p:stCondLst>
                                        </p:cTn>
                                        <p:tgtEl>
                                          <p:spTgt spid="652291">
                                            <p:txEl>
                                              <p:pRg st="3" end="3"/>
                                            </p:txEl>
                                          </p:spTgt>
                                        </p:tgtEl>
                                        <p:attrNameLst>
                                          <p:attrName>xshear</p:attrName>
                                        </p:attrNameLst>
                                      </p:cBhvr>
                                    </p:anim>
                                    <p:animScale>
                                      <p:cBhvr>
                                        <p:cTn id="33" dur="200" decel="100000" autoRev="1" fill="hold">
                                          <p:stCondLst>
                                            <p:cond delay="600"/>
                                          </p:stCondLst>
                                        </p:cTn>
                                        <p:tgtEl>
                                          <p:spTgt spid="652291">
                                            <p:txEl>
                                              <p:pRg st="3" end="3"/>
                                            </p:txEl>
                                          </p:spTgt>
                                        </p:tgtEl>
                                      </p:cBhvr>
                                      <p:from x="100000" y="100000"/>
                                      <p:to x="80000" y="100000"/>
                                    </p:animScale>
                                    <p:anim by="(#ppt_h/3+#ppt_w*0.1)" calcmode="lin" valueType="num">
                                      <p:cBhvr additive="sum">
                                        <p:cTn id="34" dur="200" decel="100000" autoRev="1" fill="hold">
                                          <p:stCondLst>
                                            <p:cond delay="600"/>
                                          </p:stCondLst>
                                        </p:cTn>
                                        <p:tgtEl>
                                          <p:spTgt spid="652291">
                                            <p:txEl>
                                              <p:pRg st="3" end="3"/>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2291" grpId="0" build="p" bldLvl="5"/>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1" name="Rectangle 3"/>
          <p:cNvSpPr>
            <a:spLocks noGrp="1" noChangeArrowheads="1"/>
          </p:cNvSpPr>
          <p:nvPr>
            <p:ph type="body" idx="1"/>
          </p:nvPr>
        </p:nvSpPr>
        <p:spPr>
          <a:xfrm>
            <a:off x="461804" y="1633644"/>
            <a:ext cx="8312468" cy="3774964"/>
          </a:xfrm>
          <a:effectLst/>
        </p:spPr>
        <p:txBody>
          <a:bodyPr/>
          <a:lstStyle/>
          <a:p>
            <a:pPr marL="0" indent="0">
              <a:buNone/>
            </a:pPr>
            <a:r>
              <a:rPr lang="en-US" sz="2800" dirty="0" smtClean="0">
                <a:solidFill>
                  <a:schemeClr val="bg2">
                    <a:lumMod val="50000"/>
                  </a:schemeClr>
                </a:solidFill>
              </a:rPr>
              <a:t>They were measured four months later and compared to colleagues who did not participate in this study. The results of the subjects compared to the controls were:</a:t>
            </a:r>
          </a:p>
          <a:p>
            <a:pPr marL="0" lvl="0" indent="0">
              <a:buNone/>
            </a:pPr>
            <a:r>
              <a:rPr lang="en-US" sz="2800" dirty="0" smtClean="0">
                <a:solidFill>
                  <a:schemeClr val="bg2">
                    <a:lumMod val="50000"/>
                  </a:schemeClr>
                </a:solidFill>
              </a:rPr>
              <a:t>Higher scores in optimism and life satisfaction</a:t>
            </a:r>
          </a:p>
          <a:p>
            <a:pPr marL="0" lvl="0" indent="0">
              <a:buNone/>
            </a:pPr>
            <a:r>
              <a:rPr lang="en-US" sz="2800" dirty="0" smtClean="0">
                <a:solidFill>
                  <a:schemeClr val="bg2">
                    <a:lumMod val="50000"/>
                  </a:schemeClr>
                </a:solidFill>
              </a:rPr>
              <a:t>Productivity increased</a:t>
            </a:r>
          </a:p>
          <a:p>
            <a:pPr marL="0" indent="0">
              <a:buNone/>
            </a:pPr>
            <a:r>
              <a:rPr lang="en-US" sz="2800" dirty="0" smtClean="0">
                <a:solidFill>
                  <a:schemeClr val="bg2">
                    <a:lumMod val="50000"/>
                  </a:schemeClr>
                </a:solidFill>
              </a:rPr>
              <a:t> </a:t>
            </a:r>
          </a:p>
          <a:p>
            <a:pPr marL="0" lvl="0" indent="0">
              <a:buNone/>
            </a:pPr>
            <a:r>
              <a:rPr lang="en-US" sz="2000" dirty="0" smtClean="0">
                <a:solidFill>
                  <a:schemeClr val="bg2">
                    <a:lumMod val="50000"/>
                  </a:schemeClr>
                </a:solidFill>
              </a:rPr>
              <a:t>Achor, Shawn. Positive intelligence. </a:t>
            </a:r>
            <a:r>
              <a:rPr lang="en-US" sz="2000" u="sng" dirty="0" smtClean="0">
                <a:solidFill>
                  <a:schemeClr val="bg2">
                    <a:lumMod val="50000"/>
                  </a:schemeClr>
                </a:solidFill>
              </a:rPr>
              <a:t>Harvard Business Review, </a:t>
            </a:r>
            <a:r>
              <a:rPr lang="en-US" sz="2000" dirty="0" smtClean="0">
                <a:solidFill>
                  <a:schemeClr val="bg2">
                    <a:lumMod val="50000"/>
                  </a:schemeClr>
                </a:solidFill>
              </a:rPr>
              <a:t> 2012, January, pp100-102. </a:t>
            </a:r>
          </a:p>
          <a:p>
            <a:pPr marL="0" indent="0" eaLnBrk="1" hangingPunct="1">
              <a:buNone/>
            </a:pPr>
            <a:endParaRPr lang="en-US" sz="2800" dirty="0" smtClean="0">
              <a:solidFill>
                <a:schemeClr val="bg2">
                  <a:lumMod val="50000"/>
                </a:schemeClr>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652291">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652291">
                                            <p:txEl>
                                              <p:pRg st="0" end="0"/>
                                            </p:txEl>
                                          </p:spTgt>
                                        </p:tgtEl>
                                        <p:attrNameLst>
                                          <p:attrName>ppt_x</p:attrName>
                                        </p:attrNameLst>
                                      </p:cBhvr>
                                    </p:anim>
                                    <p:anim from="0" to="-1.0" calcmode="lin" valueType="num">
                                      <p:cBhvr>
                                        <p:cTn id="8" dur="200" decel="50000" autoRev="1" fill="hold">
                                          <p:stCondLst>
                                            <p:cond delay="600"/>
                                          </p:stCondLst>
                                        </p:cTn>
                                        <p:tgtEl>
                                          <p:spTgt spid="652291">
                                            <p:txEl>
                                              <p:pRg st="0" end="0"/>
                                            </p:txEl>
                                          </p:spTgt>
                                        </p:tgtEl>
                                        <p:attrNameLst>
                                          <p:attrName>xshear</p:attrName>
                                        </p:attrNameLst>
                                      </p:cBhvr>
                                    </p:anim>
                                    <p:animScale>
                                      <p:cBhvr>
                                        <p:cTn id="9" dur="200" decel="100000" autoRev="1" fill="hold">
                                          <p:stCondLst>
                                            <p:cond delay="600"/>
                                          </p:stCondLst>
                                        </p:cTn>
                                        <p:tgtEl>
                                          <p:spTgt spid="652291">
                                            <p:txEl>
                                              <p:pRg st="0" end="0"/>
                                            </p:txEl>
                                          </p:spTgt>
                                        </p:tgtEl>
                                      </p:cBhvr>
                                      <p:from x="100000" y="100000"/>
                                      <p:to x="80000" y="100000"/>
                                    </p:animScale>
                                    <p:anim by="(#ppt_h/3+#ppt_w*0.1)" calcmode="lin" valueType="num">
                                      <p:cBhvr additive="sum">
                                        <p:cTn id="10" dur="200" decel="100000" autoRev="1" fill="hold">
                                          <p:stCondLst>
                                            <p:cond delay="600"/>
                                          </p:stCondLst>
                                        </p:cTn>
                                        <p:tgtEl>
                                          <p:spTgt spid="652291">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652291">
                                            <p:txEl>
                                              <p:pRg st="1" end="1"/>
                                            </p:txEl>
                                          </p:spTgt>
                                        </p:tgtEl>
                                        <p:attrNameLst>
                                          <p:attrName>style.visibility</p:attrName>
                                        </p:attrNameLst>
                                      </p:cBhvr>
                                      <p:to>
                                        <p:strVal val="visible"/>
                                      </p:to>
                                    </p:set>
                                    <p:anim from="(-#ppt_w/2)" to="(#ppt_x)" calcmode="lin" valueType="num">
                                      <p:cBhvr>
                                        <p:cTn id="15" dur="600" fill="hold">
                                          <p:stCondLst>
                                            <p:cond delay="0"/>
                                          </p:stCondLst>
                                        </p:cTn>
                                        <p:tgtEl>
                                          <p:spTgt spid="652291">
                                            <p:txEl>
                                              <p:pRg st="1" end="1"/>
                                            </p:txEl>
                                          </p:spTgt>
                                        </p:tgtEl>
                                        <p:attrNameLst>
                                          <p:attrName>ppt_x</p:attrName>
                                        </p:attrNameLst>
                                      </p:cBhvr>
                                    </p:anim>
                                    <p:anim from="0" to="-1.0" calcmode="lin" valueType="num">
                                      <p:cBhvr>
                                        <p:cTn id="16" dur="200" decel="50000" autoRev="1" fill="hold">
                                          <p:stCondLst>
                                            <p:cond delay="600"/>
                                          </p:stCondLst>
                                        </p:cTn>
                                        <p:tgtEl>
                                          <p:spTgt spid="652291">
                                            <p:txEl>
                                              <p:pRg st="1" end="1"/>
                                            </p:txEl>
                                          </p:spTgt>
                                        </p:tgtEl>
                                        <p:attrNameLst>
                                          <p:attrName>xshear</p:attrName>
                                        </p:attrNameLst>
                                      </p:cBhvr>
                                    </p:anim>
                                    <p:animScale>
                                      <p:cBhvr>
                                        <p:cTn id="17" dur="200" decel="100000" autoRev="1" fill="hold">
                                          <p:stCondLst>
                                            <p:cond delay="600"/>
                                          </p:stCondLst>
                                        </p:cTn>
                                        <p:tgtEl>
                                          <p:spTgt spid="652291">
                                            <p:txEl>
                                              <p:pRg st="1" end="1"/>
                                            </p:txEl>
                                          </p:spTgt>
                                        </p:tgtEl>
                                      </p:cBhvr>
                                      <p:from x="100000" y="100000"/>
                                      <p:to x="80000" y="100000"/>
                                    </p:animScale>
                                    <p:anim by="(#ppt_h/3+#ppt_w*0.1)" calcmode="lin" valueType="num">
                                      <p:cBhvr additive="sum">
                                        <p:cTn id="18" dur="200" decel="100000" autoRev="1" fill="hold">
                                          <p:stCondLst>
                                            <p:cond delay="600"/>
                                          </p:stCondLst>
                                        </p:cTn>
                                        <p:tgtEl>
                                          <p:spTgt spid="652291">
                                            <p:txEl>
                                              <p:pRg st="1" end="1"/>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652291">
                                            <p:txEl>
                                              <p:pRg st="2" end="2"/>
                                            </p:txEl>
                                          </p:spTgt>
                                        </p:tgtEl>
                                        <p:attrNameLst>
                                          <p:attrName>style.visibility</p:attrName>
                                        </p:attrNameLst>
                                      </p:cBhvr>
                                      <p:to>
                                        <p:strVal val="visible"/>
                                      </p:to>
                                    </p:set>
                                    <p:anim from="(-#ppt_w/2)" to="(#ppt_x)" calcmode="lin" valueType="num">
                                      <p:cBhvr>
                                        <p:cTn id="23" dur="600" fill="hold">
                                          <p:stCondLst>
                                            <p:cond delay="0"/>
                                          </p:stCondLst>
                                        </p:cTn>
                                        <p:tgtEl>
                                          <p:spTgt spid="652291">
                                            <p:txEl>
                                              <p:pRg st="2" end="2"/>
                                            </p:txEl>
                                          </p:spTgt>
                                        </p:tgtEl>
                                        <p:attrNameLst>
                                          <p:attrName>ppt_x</p:attrName>
                                        </p:attrNameLst>
                                      </p:cBhvr>
                                    </p:anim>
                                    <p:anim from="0" to="-1.0" calcmode="lin" valueType="num">
                                      <p:cBhvr>
                                        <p:cTn id="24" dur="200" decel="50000" autoRev="1" fill="hold">
                                          <p:stCondLst>
                                            <p:cond delay="600"/>
                                          </p:stCondLst>
                                        </p:cTn>
                                        <p:tgtEl>
                                          <p:spTgt spid="652291">
                                            <p:txEl>
                                              <p:pRg st="2" end="2"/>
                                            </p:txEl>
                                          </p:spTgt>
                                        </p:tgtEl>
                                        <p:attrNameLst>
                                          <p:attrName>xshear</p:attrName>
                                        </p:attrNameLst>
                                      </p:cBhvr>
                                    </p:anim>
                                    <p:animScale>
                                      <p:cBhvr>
                                        <p:cTn id="25" dur="200" decel="100000" autoRev="1" fill="hold">
                                          <p:stCondLst>
                                            <p:cond delay="600"/>
                                          </p:stCondLst>
                                        </p:cTn>
                                        <p:tgtEl>
                                          <p:spTgt spid="652291">
                                            <p:txEl>
                                              <p:pRg st="2" end="2"/>
                                            </p:txEl>
                                          </p:spTgt>
                                        </p:tgtEl>
                                      </p:cBhvr>
                                      <p:from x="100000" y="100000"/>
                                      <p:to x="80000" y="100000"/>
                                    </p:animScale>
                                    <p:anim by="(#ppt_h/3+#ppt_w*0.1)" calcmode="lin" valueType="num">
                                      <p:cBhvr additive="sum">
                                        <p:cTn id="26" dur="200" decel="100000" autoRev="1" fill="hold">
                                          <p:stCondLst>
                                            <p:cond delay="600"/>
                                          </p:stCondLst>
                                        </p:cTn>
                                        <p:tgtEl>
                                          <p:spTgt spid="652291">
                                            <p:txEl>
                                              <p:pRg st="2" end="2"/>
                                            </p:txEl>
                                          </p:spTgt>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652291">
                                            <p:txEl>
                                              <p:pRg st="3" end="3"/>
                                            </p:txEl>
                                          </p:spTgt>
                                        </p:tgtEl>
                                        <p:attrNameLst>
                                          <p:attrName>style.visibility</p:attrName>
                                        </p:attrNameLst>
                                      </p:cBhvr>
                                      <p:to>
                                        <p:strVal val="visible"/>
                                      </p:to>
                                    </p:set>
                                    <p:anim from="(-#ppt_w/2)" to="(#ppt_x)" calcmode="lin" valueType="num">
                                      <p:cBhvr>
                                        <p:cTn id="31" dur="600" fill="hold">
                                          <p:stCondLst>
                                            <p:cond delay="0"/>
                                          </p:stCondLst>
                                        </p:cTn>
                                        <p:tgtEl>
                                          <p:spTgt spid="652291">
                                            <p:txEl>
                                              <p:pRg st="3" end="3"/>
                                            </p:txEl>
                                          </p:spTgt>
                                        </p:tgtEl>
                                        <p:attrNameLst>
                                          <p:attrName>ppt_x</p:attrName>
                                        </p:attrNameLst>
                                      </p:cBhvr>
                                    </p:anim>
                                    <p:anim from="0" to="-1.0" calcmode="lin" valueType="num">
                                      <p:cBhvr>
                                        <p:cTn id="32" dur="200" decel="50000" autoRev="1" fill="hold">
                                          <p:stCondLst>
                                            <p:cond delay="600"/>
                                          </p:stCondLst>
                                        </p:cTn>
                                        <p:tgtEl>
                                          <p:spTgt spid="652291">
                                            <p:txEl>
                                              <p:pRg st="3" end="3"/>
                                            </p:txEl>
                                          </p:spTgt>
                                        </p:tgtEl>
                                        <p:attrNameLst>
                                          <p:attrName>xshear</p:attrName>
                                        </p:attrNameLst>
                                      </p:cBhvr>
                                    </p:anim>
                                    <p:animScale>
                                      <p:cBhvr>
                                        <p:cTn id="33" dur="200" decel="100000" autoRev="1" fill="hold">
                                          <p:stCondLst>
                                            <p:cond delay="600"/>
                                          </p:stCondLst>
                                        </p:cTn>
                                        <p:tgtEl>
                                          <p:spTgt spid="652291">
                                            <p:txEl>
                                              <p:pRg st="3" end="3"/>
                                            </p:txEl>
                                          </p:spTgt>
                                        </p:tgtEl>
                                      </p:cBhvr>
                                      <p:from x="100000" y="100000"/>
                                      <p:to x="80000" y="100000"/>
                                    </p:animScale>
                                    <p:anim by="(#ppt_h/3+#ppt_w*0.1)" calcmode="lin" valueType="num">
                                      <p:cBhvr additive="sum">
                                        <p:cTn id="34" dur="200" decel="100000" autoRev="1" fill="hold">
                                          <p:stCondLst>
                                            <p:cond delay="600"/>
                                          </p:stCondLst>
                                        </p:cTn>
                                        <p:tgtEl>
                                          <p:spTgt spid="652291">
                                            <p:txEl>
                                              <p:pRg st="3" end="3"/>
                                            </p:txEl>
                                          </p:spTgt>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652291">
                                            <p:txEl>
                                              <p:pRg st="4" end="4"/>
                                            </p:txEl>
                                          </p:spTgt>
                                        </p:tgtEl>
                                        <p:attrNameLst>
                                          <p:attrName>style.visibility</p:attrName>
                                        </p:attrNameLst>
                                      </p:cBhvr>
                                      <p:to>
                                        <p:strVal val="visible"/>
                                      </p:to>
                                    </p:set>
                                    <p:anim from="(-#ppt_w/2)" to="(#ppt_x)" calcmode="lin" valueType="num">
                                      <p:cBhvr>
                                        <p:cTn id="39" dur="600" fill="hold">
                                          <p:stCondLst>
                                            <p:cond delay="0"/>
                                          </p:stCondLst>
                                        </p:cTn>
                                        <p:tgtEl>
                                          <p:spTgt spid="652291">
                                            <p:txEl>
                                              <p:pRg st="4" end="4"/>
                                            </p:txEl>
                                          </p:spTgt>
                                        </p:tgtEl>
                                        <p:attrNameLst>
                                          <p:attrName>ppt_x</p:attrName>
                                        </p:attrNameLst>
                                      </p:cBhvr>
                                    </p:anim>
                                    <p:anim from="0" to="-1.0" calcmode="lin" valueType="num">
                                      <p:cBhvr>
                                        <p:cTn id="40" dur="200" decel="50000" autoRev="1" fill="hold">
                                          <p:stCondLst>
                                            <p:cond delay="600"/>
                                          </p:stCondLst>
                                        </p:cTn>
                                        <p:tgtEl>
                                          <p:spTgt spid="652291">
                                            <p:txEl>
                                              <p:pRg st="4" end="4"/>
                                            </p:txEl>
                                          </p:spTgt>
                                        </p:tgtEl>
                                        <p:attrNameLst>
                                          <p:attrName>xshear</p:attrName>
                                        </p:attrNameLst>
                                      </p:cBhvr>
                                    </p:anim>
                                    <p:animScale>
                                      <p:cBhvr>
                                        <p:cTn id="41" dur="200" decel="100000" autoRev="1" fill="hold">
                                          <p:stCondLst>
                                            <p:cond delay="600"/>
                                          </p:stCondLst>
                                        </p:cTn>
                                        <p:tgtEl>
                                          <p:spTgt spid="652291">
                                            <p:txEl>
                                              <p:pRg st="4" end="4"/>
                                            </p:txEl>
                                          </p:spTgt>
                                        </p:tgtEl>
                                      </p:cBhvr>
                                      <p:from x="100000" y="100000"/>
                                      <p:to x="80000" y="100000"/>
                                    </p:animScale>
                                    <p:anim by="(#ppt_h/3+#ppt_w*0.1)" calcmode="lin" valueType="num">
                                      <p:cBhvr additive="sum">
                                        <p:cTn id="42" dur="200" decel="100000" autoRev="1" fill="hold">
                                          <p:stCondLst>
                                            <p:cond delay="600"/>
                                          </p:stCondLst>
                                        </p:cTn>
                                        <p:tgtEl>
                                          <p:spTgt spid="652291">
                                            <p:txEl>
                                              <p:pRg st="4" end="4"/>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2291" grpId="0" build="p" bldLvl="5"/>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p:txBody>
          <a:bodyPr/>
          <a:lstStyle/>
          <a:p>
            <a:pPr eaLnBrk="1" hangingPunct="1"/>
            <a:r>
              <a:rPr lang="en-US" sz="8000" dirty="0" smtClean="0"/>
              <a:t>Kaizen and Education</a:t>
            </a:r>
          </a:p>
        </p:txBody>
      </p:sp>
    </p:spTree>
  </p:cSld>
  <p:clrMapOvr>
    <a:masterClrMapping/>
  </p:clrMapOvr>
  <p:transition>
    <p:dissolv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1837" y="91281"/>
            <a:ext cx="7851775" cy="5791200"/>
          </a:xfrm>
        </p:spPr>
        <p:txBody>
          <a:bodyPr/>
          <a:lstStyle/>
          <a:p>
            <a:pPr marL="0" indent="0">
              <a:buNone/>
            </a:pPr>
            <a:r>
              <a:rPr lang="en-US" sz="2400" dirty="0">
                <a:effectLst/>
              </a:rPr>
              <a:t>The effectiveness of reading out loud in doubled by asking the child questions along the way. Questions such as “What do you think is going to happen next?” “Who takes you to the grocery store?” “Where have you seen a cow?”</a:t>
            </a:r>
          </a:p>
          <a:p>
            <a:pPr marL="0" indent="0">
              <a:buNone/>
            </a:pPr>
            <a:r>
              <a:rPr lang="en-US" sz="2400" dirty="0" smtClean="0">
                <a:effectLst/>
              </a:rPr>
              <a:t>…</a:t>
            </a:r>
            <a:r>
              <a:rPr lang="en-US" sz="2400" dirty="0">
                <a:effectLst/>
              </a:rPr>
              <a:t>when teachers asked their budding readers open-ended questions as they read and emphasized how words from the book connected to their lives, children expanded their vocabularies significantly more than when teachers read as usual. </a:t>
            </a:r>
          </a:p>
          <a:p>
            <a:pPr marL="0" indent="0">
              <a:buNone/>
            </a:pPr>
            <a:r>
              <a:rPr lang="en-US" sz="2400" dirty="0">
                <a:effectLst/>
              </a:rPr>
              <a:t>…children are graduating from their Head Start classes knowing 20 letters on average, twice the amount children in previous classes knew upon </a:t>
            </a:r>
            <a:r>
              <a:rPr lang="en-US" sz="2400" dirty="0" smtClean="0">
                <a:effectLst/>
              </a:rPr>
              <a:t>graduation.</a:t>
            </a:r>
          </a:p>
          <a:p>
            <a:pPr marL="0" indent="0">
              <a:buNone/>
            </a:pPr>
            <a:endParaRPr lang="en-US" sz="2400" dirty="0">
              <a:effectLst/>
            </a:endParaRPr>
          </a:p>
          <a:p>
            <a:pPr marL="0" indent="0">
              <a:buNone/>
            </a:pPr>
            <a:r>
              <a:rPr lang="en-US" sz="1800" dirty="0">
                <a:effectLst/>
              </a:rPr>
              <a:t>Chamberlin, J. Bringing books to life. </a:t>
            </a:r>
            <a:r>
              <a:rPr lang="en-US" sz="1800" u="sng" dirty="0">
                <a:effectLst/>
              </a:rPr>
              <a:t>Monitor on Psychology</a:t>
            </a:r>
            <a:r>
              <a:rPr lang="en-US" sz="1800" dirty="0">
                <a:effectLst/>
              </a:rPr>
              <a:t>, 2012,43,40-43</a:t>
            </a:r>
            <a:r>
              <a:rPr lang="en-US" sz="1800" dirty="0" smtClean="0">
                <a:effectLst/>
              </a:rPr>
              <a:t>.</a:t>
            </a:r>
            <a:endParaRPr lang="en-US" sz="1800" dirty="0">
              <a:effectLst/>
            </a:endParaRPr>
          </a:p>
        </p:txBody>
      </p:sp>
    </p:spTree>
    <p:extLst>
      <p:ext uri="{BB962C8B-B14F-4D97-AF65-F5344CB8AC3E}">
        <p14:creationId xmlns:p14="http://schemas.microsoft.com/office/powerpoint/2010/main" val="2012932011"/>
      </p:ext>
    </p:extLst>
  </p:cSld>
  <p:clrMapOvr>
    <a:masterClrMapping/>
  </p:clrMapOvr>
  <p:transition>
    <p:dissolv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8771" y="408411"/>
            <a:ext cx="8081566" cy="3675698"/>
          </a:xfrm>
        </p:spPr>
        <p:txBody>
          <a:bodyPr/>
          <a:lstStyle/>
          <a:p>
            <a:pPr marL="0" indent="0">
              <a:buNone/>
            </a:pPr>
            <a:r>
              <a:rPr lang="en-US" dirty="0" smtClean="0"/>
              <a:t>Adults who have overcome childhoods  of abuse:  “strongly recommend that those of you who touch the life of a child constructively, even briefly, should never underestimate your possible corrective impact on that child.”</a:t>
            </a:r>
          </a:p>
          <a:p>
            <a:pPr marL="0" indent="0">
              <a:buNone/>
            </a:pPr>
            <a:r>
              <a:rPr lang="en-US" dirty="0" smtClean="0"/>
              <a:t> </a:t>
            </a:r>
          </a:p>
          <a:p>
            <a:pPr marL="0" indent="0">
              <a:buNone/>
            </a:pPr>
            <a:r>
              <a:rPr lang="en-US" sz="2800" dirty="0" smtClean="0"/>
              <a:t>G. Higgins. </a:t>
            </a:r>
            <a:r>
              <a:rPr lang="en-US" sz="2800" u="sng" dirty="0" smtClean="0"/>
              <a:t>Resilient  Adults: Overcoming a Cruel Past. </a:t>
            </a:r>
            <a:r>
              <a:rPr lang="en-US" sz="2800" dirty="0" smtClean="0"/>
              <a:t>San Francisco: Jossey-Bass, 1994. </a:t>
            </a:r>
            <a:r>
              <a:rPr lang="en-US" sz="2800" u="sng" dirty="0" smtClean="0"/>
              <a:t> </a:t>
            </a:r>
            <a:endParaRPr lang="en-US" sz="2800" dirty="0" smtClean="0"/>
          </a:p>
          <a:p>
            <a:pPr marL="0" indent="0"/>
            <a:endParaRPr lang="en-US" dirty="0"/>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59" name="Rectangle 51"/>
          <p:cNvSpPr>
            <a:spLocks noGrp="1" noChangeArrowheads="1"/>
          </p:cNvSpPr>
          <p:nvPr>
            <p:ph idx="1"/>
          </p:nvPr>
        </p:nvSpPr>
        <p:spPr>
          <a:xfrm>
            <a:off x="652463" y="685800"/>
            <a:ext cx="7851775" cy="3675063"/>
          </a:xfrm>
        </p:spPr>
        <p:txBody>
          <a:bodyPr/>
          <a:lstStyle/>
          <a:p>
            <a:pPr eaLnBrk="1" hangingPunct="1">
              <a:lnSpc>
                <a:spcPct val="90000"/>
              </a:lnSpc>
              <a:buFont typeface="Wingdings" pitchFamily="2" charset="2"/>
              <a:buNone/>
              <a:defRPr/>
            </a:pPr>
            <a:r>
              <a:rPr lang="en-US" sz="2400" dirty="0"/>
              <a:t>	</a:t>
            </a:r>
            <a:r>
              <a:rPr lang="en-US" sz="2800" dirty="0"/>
              <a:t>The general idea is to pave the way for full-line distribution by starting with a small order . . .</a:t>
            </a:r>
          </a:p>
          <a:p>
            <a:pPr eaLnBrk="1" hangingPunct="1">
              <a:lnSpc>
                <a:spcPct val="90000"/>
              </a:lnSpc>
              <a:buFont typeface="Wingdings" pitchFamily="2" charset="2"/>
              <a:buNone/>
              <a:defRPr/>
            </a:pPr>
            <a:r>
              <a:rPr lang="en-US" sz="2800" dirty="0"/>
              <a:t>	Look at it this way -- when a person has signed an order for your merchandise, even though the profit is so small it hardly compensates for the time and effort of making the call, he is no longer a prospect -- he is a customer.</a:t>
            </a:r>
            <a:br>
              <a:rPr lang="en-US" sz="2800" dirty="0"/>
            </a:br>
            <a:endParaRPr lang="en-US" sz="2800" dirty="0"/>
          </a:p>
          <a:p>
            <a:pPr eaLnBrk="1" hangingPunct="1">
              <a:lnSpc>
                <a:spcPct val="90000"/>
              </a:lnSpc>
              <a:buFont typeface="Wingdings" pitchFamily="2" charset="2"/>
              <a:buNone/>
              <a:defRPr/>
            </a:pPr>
            <a:r>
              <a:rPr lang="en-US" sz="2800" dirty="0"/>
              <a:t>	American Salesman</a:t>
            </a:r>
          </a:p>
        </p:txBody>
      </p:sp>
    </p:spTree>
  </p:cSld>
  <p:clrMapOvr>
    <a:masterClrMapping/>
  </p:clrMapOvr>
  <p:transition>
    <p:dissolv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963" y="548482"/>
            <a:ext cx="8312150" cy="4928394"/>
          </a:xfrm>
        </p:spPr>
        <p:txBody>
          <a:bodyPr/>
          <a:lstStyle/>
          <a:p>
            <a:pPr marL="0" indent="0">
              <a:buNone/>
            </a:pPr>
            <a:r>
              <a:rPr lang="en-US" dirty="0" smtClean="0"/>
              <a:t>A study of 4,700 students, ages 8 to 11 years old showed that 20 minutes of moderate activity daily is effective in preventing obesity. </a:t>
            </a:r>
          </a:p>
          <a:p>
            <a:pPr marL="0" indent="0">
              <a:buNone/>
            </a:pPr>
            <a:r>
              <a:rPr lang="en-US" dirty="0" smtClean="0"/>
              <a:t> </a:t>
            </a:r>
          </a:p>
          <a:p>
            <a:pPr marL="0" indent="0">
              <a:buNone/>
            </a:pPr>
            <a:r>
              <a:rPr lang="en-US" sz="2400" dirty="0" smtClean="0"/>
              <a:t>Li,Y.et.al. Report on childhood obesity in China. Effects and sustainability of physical activity intervention on body composition of Chinese youth. </a:t>
            </a:r>
            <a:r>
              <a:rPr lang="en-US" sz="2400" u="sng" dirty="0" smtClean="0"/>
              <a:t>Chinese Youth. Biomedical and Environmental Sciences.</a:t>
            </a:r>
            <a:r>
              <a:rPr lang="en-US" sz="2400" dirty="0" smtClean="0"/>
              <a:t> 2010, 23, 180-187.</a:t>
            </a:r>
          </a:p>
          <a:p>
            <a:endParaRPr lang="en-US" sz="2400" dirty="0"/>
          </a:p>
        </p:txBody>
      </p:sp>
    </p:spTree>
  </p:cSld>
  <p:clrMapOvr>
    <a:masterClrMapping/>
  </p:clrMapOvr>
  <p:transition>
    <p:dissolv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963" y="548482"/>
            <a:ext cx="8312150" cy="4928394"/>
          </a:xfrm>
        </p:spPr>
        <p:txBody>
          <a:bodyPr/>
          <a:lstStyle/>
          <a:p>
            <a:pPr marL="0" indent="0">
              <a:buNone/>
            </a:pPr>
            <a:r>
              <a:rPr lang="en-US" dirty="0" smtClean="0"/>
              <a:t>Exercise  directly impacts school performance.  A randomized-controlled trial demonstrated that mathematic scores increased in obese children as the “dose” of exercise increased.</a:t>
            </a:r>
          </a:p>
          <a:p>
            <a:pPr marL="0" indent="0">
              <a:buNone/>
            </a:pPr>
            <a:r>
              <a:rPr lang="en-US" dirty="0" smtClean="0"/>
              <a:t> </a:t>
            </a:r>
          </a:p>
          <a:p>
            <a:pPr marL="0" indent="0">
              <a:buNone/>
            </a:pPr>
            <a:r>
              <a:rPr lang="en-US" sz="2400" dirty="0" smtClean="0"/>
              <a:t>Davis, C.L. et.al. Exercise improves executive function and achievement and alters brain activation in overweight children. A randomized, controlled trial. </a:t>
            </a:r>
            <a:r>
              <a:rPr lang="en-US" sz="2400" u="sng" dirty="0" smtClean="0"/>
              <a:t>Health Psychology, </a:t>
            </a:r>
            <a:r>
              <a:rPr lang="en-US" sz="2400" dirty="0" smtClean="0"/>
              <a:t>2011, 30, 91-98.</a:t>
            </a:r>
          </a:p>
          <a:p>
            <a:endParaRPr lang="en-US" sz="2400" dirty="0"/>
          </a:p>
        </p:txBody>
      </p:sp>
    </p:spTree>
  </p:cSld>
  <p:clrMapOvr>
    <a:masterClrMapping/>
  </p:clrMapOvr>
  <p:transition>
    <p:dissolv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12019"/>
            <a:ext cx="7851775" cy="3675062"/>
          </a:xfrm>
        </p:spPr>
        <p:txBody>
          <a:bodyPr/>
          <a:lstStyle/>
          <a:p>
            <a:pPr lvl="0"/>
            <a:r>
              <a:rPr lang="en-US" dirty="0" smtClean="0"/>
              <a:t>Alternating a room where the person studies, increases retention</a:t>
            </a:r>
          </a:p>
          <a:p>
            <a:pPr lvl="0"/>
            <a:r>
              <a:rPr lang="en-US" dirty="0" smtClean="0"/>
              <a:t>Studying distinct but related skills rather than focusing on one skill at a time increases retention</a:t>
            </a:r>
          </a:p>
          <a:p>
            <a:pPr lvl="1"/>
            <a:r>
              <a:rPr lang="en-US" sz="2400" dirty="0" smtClean="0"/>
              <a:t>Example: alternating between reading, vocabulary, and speaking a new language</a:t>
            </a:r>
          </a:p>
          <a:p>
            <a:pPr lvl="0"/>
            <a:r>
              <a:rPr lang="en-US" dirty="0" smtClean="0"/>
              <a:t>Short quizzes improve memory</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12019"/>
            <a:ext cx="7851775" cy="3675062"/>
          </a:xfrm>
        </p:spPr>
        <p:txBody>
          <a:bodyPr/>
          <a:lstStyle/>
          <a:p>
            <a:pPr lvl="0"/>
            <a:r>
              <a:rPr lang="en-US" dirty="0" smtClean="0"/>
              <a:t>The Role of Recess</a:t>
            </a:r>
          </a:p>
          <a:p>
            <a:pPr lvl="1"/>
            <a:r>
              <a:rPr lang="en-US" sz="2400" dirty="0" smtClean="0"/>
              <a:t>Study of 11,000 third graders (ages 8 and 9)</a:t>
            </a:r>
          </a:p>
          <a:p>
            <a:pPr lvl="1"/>
            <a:r>
              <a:rPr lang="en-US" sz="2400" dirty="0" smtClean="0"/>
              <a:t>One in three children had fewer than 15 minutes or less of recess</a:t>
            </a:r>
          </a:p>
          <a:p>
            <a:pPr lvl="1"/>
            <a:r>
              <a:rPr lang="en-US" sz="2400" dirty="0" smtClean="0"/>
              <a:t>Giving children 15 minutes or more of recess improved teachers ratings and academic performance</a:t>
            </a:r>
            <a:br>
              <a:rPr lang="en-US" sz="2400" dirty="0" smtClean="0"/>
            </a:br>
            <a:r>
              <a:rPr lang="en-US" sz="2400" dirty="0" smtClean="0"/>
              <a:t>				</a:t>
            </a:r>
            <a:r>
              <a:rPr lang="en-US" sz="2400" i="1" dirty="0" smtClean="0"/>
              <a:t>Pediatrics, </a:t>
            </a:r>
            <a:r>
              <a:rPr lang="en-US" sz="2400" dirty="0" smtClean="0"/>
              <a:t>January, 2008</a:t>
            </a:r>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Kaizen:  Education</a:t>
            </a:r>
            <a:endParaRPr lang="en-US" dirty="0"/>
          </a:p>
        </p:txBody>
      </p:sp>
      <p:sp>
        <p:nvSpPr>
          <p:cNvPr id="3" name="Content Placeholder 2"/>
          <p:cNvSpPr>
            <a:spLocks noGrp="1"/>
          </p:cNvSpPr>
          <p:nvPr>
            <p:ph idx="1"/>
          </p:nvPr>
        </p:nvSpPr>
        <p:spPr/>
        <p:txBody>
          <a:bodyPr/>
          <a:lstStyle/>
          <a:p>
            <a:r>
              <a:rPr lang="en-US" dirty="0" smtClean="0"/>
              <a:t> Kindergarten children with bedroom TVs had more sleep problems</a:t>
            </a:r>
          </a:p>
          <a:p>
            <a:endParaRPr lang="en-US" dirty="0" smtClean="0"/>
          </a:p>
          <a:p>
            <a:pPr algn="r">
              <a:buNone/>
            </a:pPr>
            <a:r>
              <a:rPr lang="en-US" dirty="0" smtClean="0"/>
              <a:t> </a:t>
            </a:r>
            <a:r>
              <a:rPr lang="en-US" sz="2400" u="sng" dirty="0" smtClean="0"/>
              <a:t>Pediatrics, </a:t>
            </a:r>
            <a:r>
              <a:rPr lang="en-US" sz="2400" dirty="0" smtClean="0"/>
              <a:t>October, 2005</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12019"/>
            <a:ext cx="7851775" cy="3675062"/>
          </a:xfrm>
        </p:spPr>
        <p:txBody>
          <a:bodyPr/>
          <a:lstStyle/>
          <a:p>
            <a:pPr lvl="0"/>
            <a:r>
              <a:rPr lang="en-US" sz="3600" dirty="0" smtClean="0"/>
              <a:t>The Role of Sleep in Adolescence</a:t>
            </a:r>
          </a:p>
          <a:p>
            <a:pPr lvl="1"/>
            <a:r>
              <a:rPr lang="en-US" dirty="0" smtClean="0"/>
              <a:t>One school in Rhode Island moved the start of the school day from 8:00AM to 8:30AM</a:t>
            </a:r>
          </a:p>
          <a:p>
            <a:pPr lvl="2"/>
            <a:r>
              <a:rPr lang="en-US" dirty="0" smtClean="0"/>
              <a:t>50% decrease in the use of health-center admissions</a:t>
            </a:r>
          </a:p>
          <a:p>
            <a:pPr lvl="2"/>
            <a:r>
              <a:rPr lang="en-US" dirty="0" smtClean="0"/>
              <a:t>35% decrease in first period tardiness </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12019"/>
            <a:ext cx="7851775" cy="3675062"/>
          </a:xfrm>
        </p:spPr>
        <p:txBody>
          <a:bodyPr/>
          <a:lstStyle/>
          <a:p>
            <a:pPr lvl="0"/>
            <a:r>
              <a:rPr lang="en-US" dirty="0" smtClean="0"/>
              <a:t>Learning A Second Language</a:t>
            </a:r>
          </a:p>
          <a:p>
            <a:pPr lvl="1"/>
            <a:r>
              <a:rPr lang="en-US" dirty="0" smtClean="0"/>
              <a:t>Children learn new languages faster than adults</a:t>
            </a:r>
          </a:p>
          <a:p>
            <a:pPr lvl="1"/>
            <a:r>
              <a:rPr lang="en-US" dirty="0" smtClean="0"/>
              <a:t>Language learning is incremental </a:t>
            </a:r>
          </a:p>
          <a:p>
            <a:pPr lvl="1"/>
            <a:r>
              <a:rPr lang="en-US" dirty="0" smtClean="0"/>
              <a:t>“…it’s the incremental nature of children’s language learning that makes it easy. But by puberty, the brain’s maturity makes it harder to learn in such small increments and language becomes more difficult.”</a:t>
            </a:r>
            <a:r>
              <a:rPr lang="en-US" sz="2400" dirty="0" smtClean="0"/>
              <a:t/>
            </a:r>
            <a:br>
              <a:rPr lang="en-US" sz="2400" dirty="0" smtClean="0"/>
            </a:br>
            <a:r>
              <a:rPr lang="en-US" sz="2400" dirty="0" smtClean="0"/>
              <a:t>		</a:t>
            </a:r>
            <a:r>
              <a:rPr lang="en-US" sz="2000" i="1" dirty="0" smtClean="0"/>
              <a:t>American Psychological Association Monitor, </a:t>
            </a:r>
            <a:br>
              <a:rPr lang="en-US" sz="2000" i="1" dirty="0" smtClean="0"/>
            </a:br>
            <a:r>
              <a:rPr lang="en-US" sz="2000" i="1" dirty="0" smtClean="0"/>
              <a:t>		</a:t>
            </a:r>
            <a:r>
              <a:rPr lang="en-US" sz="2000" dirty="0" smtClean="0"/>
              <a:t>January, 1996</a:t>
            </a:r>
            <a:endParaRPr lang="en-US" sz="28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96081"/>
            <a:ext cx="7851775" cy="3675062"/>
          </a:xfrm>
        </p:spPr>
        <p:txBody>
          <a:bodyPr/>
          <a:lstStyle/>
          <a:p>
            <a:pPr lvl="0"/>
            <a:r>
              <a:rPr lang="en-US" sz="2800" dirty="0" smtClean="0"/>
              <a:t>Summer Slide in School Performance</a:t>
            </a:r>
          </a:p>
          <a:p>
            <a:pPr lvl="1"/>
            <a:r>
              <a:rPr lang="en-US" sz="2000" dirty="0" smtClean="0"/>
              <a:t>Study of 1300 Florida children from 17 low-income schools</a:t>
            </a:r>
          </a:p>
          <a:p>
            <a:pPr lvl="1"/>
            <a:r>
              <a:rPr lang="en-US" sz="2000" dirty="0" smtClean="0"/>
              <a:t>852 randomly-selected first and second graders attended a school book fair in the spring</a:t>
            </a:r>
          </a:p>
          <a:p>
            <a:pPr lvl="1"/>
            <a:r>
              <a:rPr lang="en-US" sz="2000" dirty="0" smtClean="0"/>
              <a:t>Allowed to choose 12 titles from over 600 titles</a:t>
            </a:r>
          </a:p>
          <a:p>
            <a:pPr lvl="1"/>
            <a:r>
              <a:rPr lang="en-US" sz="2000" dirty="0" smtClean="0"/>
              <a:t>The control group, 487 children received puzzles only.</a:t>
            </a:r>
          </a:p>
          <a:p>
            <a:pPr lvl="1"/>
            <a:r>
              <a:rPr lang="en-US" sz="2000" dirty="0" smtClean="0"/>
              <a:t>This ritual went on for three years and then the two groups were compared. </a:t>
            </a:r>
          </a:p>
          <a:p>
            <a:pPr lvl="1"/>
            <a:r>
              <a:rPr lang="en-US" sz="2000" dirty="0" smtClean="0"/>
              <a:t>The children in the  summer reading group scored 16% better than the puzzle group and the poorer the child, the better their reading scores.</a:t>
            </a:r>
          </a:p>
          <a:p>
            <a:pPr lvl="1"/>
            <a:r>
              <a:rPr lang="en-US" sz="2000" dirty="0" smtClean="0"/>
              <a:t>The total cost was $50 a child</a:t>
            </a:r>
          </a:p>
          <a:p>
            <a:pPr lvl="1"/>
            <a:r>
              <a:rPr lang="en-US" sz="2000" dirty="0" smtClean="0"/>
              <a:t>The most popular title was a biography of Brittney Spears</a:t>
            </a:r>
            <a:br>
              <a:rPr lang="en-US" sz="2000" dirty="0" smtClean="0"/>
            </a:br>
            <a:r>
              <a:rPr lang="en-US" sz="2000" dirty="0" smtClean="0"/>
              <a:t>					</a:t>
            </a:r>
            <a:r>
              <a:rPr lang="en-US" sz="2000" i="1" dirty="0" smtClean="0"/>
              <a:t>Reading Psychology</a:t>
            </a:r>
            <a:br>
              <a:rPr lang="en-US" sz="2000" i="1" dirty="0" smtClean="0"/>
            </a:br>
            <a:r>
              <a:rPr lang="en-US" sz="2000" i="1" dirty="0" smtClean="0"/>
              <a:t>					</a:t>
            </a:r>
            <a:r>
              <a:rPr lang="en-US" sz="2000" dirty="0" smtClean="0"/>
              <a:t>September, 2010</a:t>
            </a:r>
            <a:endParaRPr lang="en-US" sz="20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3237" y="319881"/>
            <a:ext cx="8312150" cy="4048125"/>
          </a:xfrm>
        </p:spPr>
        <p:txBody>
          <a:bodyPr/>
          <a:lstStyle/>
          <a:p>
            <a:pPr lvl="0"/>
            <a:r>
              <a:rPr lang="en-US" dirty="0" smtClean="0"/>
              <a:t>Molly Howard became the principal of a new high school in rural Georgia. 80% of the students lived in poverty. Only 15% of the students in the old high school went on to college.  She made two changes:</a:t>
            </a:r>
          </a:p>
          <a:p>
            <a:pPr lvl="1"/>
            <a:r>
              <a:rPr lang="en-US" dirty="0" smtClean="0"/>
              <a:t>Abolished the two track system, college bound and vocational and had one, the college bound</a:t>
            </a:r>
          </a:p>
          <a:p>
            <a:pPr lvl="1"/>
            <a:r>
              <a:rPr lang="en-US" dirty="0" smtClean="0"/>
              <a:t>She changed the grading to A, B, C, and NY</a:t>
            </a:r>
          </a:p>
          <a:p>
            <a:pPr lvl="1"/>
            <a:r>
              <a:rPr lang="en-US" dirty="0" smtClean="0"/>
              <a:t>NY= Not Yet</a:t>
            </a:r>
          </a:p>
          <a:p>
            <a:r>
              <a:rPr lang="en-US" dirty="0" smtClean="0"/>
              <a:t> Scores increased dramatically as did graduation rates and college admissions</a:t>
            </a:r>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37" y="396081"/>
            <a:ext cx="8312150" cy="4048125"/>
          </a:xfrm>
        </p:spPr>
        <p:txBody>
          <a:bodyPr/>
          <a:lstStyle/>
          <a:p>
            <a:pPr lvl="0"/>
            <a:r>
              <a:rPr lang="en-US" sz="2800" dirty="0" smtClean="0"/>
              <a:t>A study of 6000 elementary school students in California, Delaware, Tennessee, and Ohio</a:t>
            </a:r>
          </a:p>
          <a:p>
            <a:pPr lvl="0"/>
            <a:r>
              <a:rPr lang="en-US" sz="2800" dirty="0" smtClean="0"/>
              <a:t>Students in classrooms with hand sanitizers had 20% fewer absences due to illness compared with controls</a:t>
            </a:r>
          </a:p>
          <a:p>
            <a:pPr lvl="0"/>
            <a:r>
              <a:rPr lang="en-US" sz="2800" dirty="0" smtClean="0"/>
              <a:t>Teacher absences in these schools dropped 10%</a:t>
            </a:r>
          </a:p>
          <a:p>
            <a:pPr lvl="0"/>
            <a:r>
              <a:rPr lang="en-US" sz="2800" dirty="0" smtClean="0"/>
              <a:t>Same results at four residence halls at he University of Colorado</a:t>
            </a:r>
          </a:p>
          <a:p>
            <a:pPr algn="r">
              <a:buNone/>
            </a:pPr>
            <a:r>
              <a:rPr lang="en-US" dirty="0" smtClean="0"/>
              <a:t> </a:t>
            </a:r>
            <a:endParaRPr lang="en-US" sz="2400" dirty="0" smtClean="0"/>
          </a:p>
          <a:p>
            <a:pPr algn="r">
              <a:buNone/>
            </a:pPr>
            <a:r>
              <a:rPr lang="en-US" sz="2400" dirty="0" smtClean="0"/>
              <a:t>The New York Times,</a:t>
            </a:r>
            <a:br>
              <a:rPr lang="en-US" sz="2400" dirty="0" smtClean="0"/>
            </a:br>
            <a:r>
              <a:rPr lang="en-US" sz="2400" dirty="0" smtClean="0"/>
              <a:t>September 15, 2009</a:t>
            </a:r>
            <a:endParaRPr lang="en-US" dirty="0" smtClean="0"/>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defRPr/>
            </a:pPr>
            <a:r>
              <a:rPr lang="en-US" dirty="0"/>
              <a:t>Examples:  Health</a:t>
            </a:r>
          </a:p>
        </p:txBody>
      </p:sp>
      <p:sp>
        <p:nvSpPr>
          <p:cNvPr id="98307" name="Rectangle 3"/>
          <p:cNvSpPr>
            <a:spLocks noGrp="1" noChangeArrowheads="1"/>
          </p:cNvSpPr>
          <p:nvPr>
            <p:ph idx="1"/>
          </p:nvPr>
        </p:nvSpPr>
        <p:spPr/>
        <p:txBody>
          <a:bodyPr/>
          <a:lstStyle/>
          <a:p>
            <a:pPr eaLnBrk="1" hangingPunct="1">
              <a:lnSpc>
                <a:spcPct val="90000"/>
              </a:lnSpc>
              <a:defRPr/>
            </a:pPr>
            <a:r>
              <a:rPr lang="en-US" sz="2800" dirty="0"/>
              <a:t>Flossing lowers the risk of heart disease</a:t>
            </a:r>
          </a:p>
          <a:p>
            <a:pPr eaLnBrk="1" hangingPunct="1">
              <a:lnSpc>
                <a:spcPct val="90000"/>
              </a:lnSpc>
              <a:defRPr/>
            </a:pPr>
            <a:r>
              <a:rPr lang="en-US" sz="2800" dirty="0"/>
              <a:t>Hospital infections lead to an estimated 90,000 deaths of patients annually in the US. </a:t>
            </a:r>
          </a:p>
          <a:p>
            <a:pPr lvl="1" eaLnBrk="1" hangingPunct="1">
              <a:lnSpc>
                <a:spcPct val="90000"/>
              </a:lnSpc>
              <a:defRPr/>
            </a:pPr>
            <a:r>
              <a:rPr lang="en-US" sz="2400" dirty="0"/>
              <a:t>Hand washing</a:t>
            </a:r>
          </a:p>
          <a:p>
            <a:pPr lvl="1" eaLnBrk="1" hangingPunct="1">
              <a:lnSpc>
                <a:spcPct val="90000"/>
              </a:lnSpc>
              <a:defRPr/>
            </a:pPr>
            <a:r>
              <a:rPr lang="en-US" sz="2400" dirty="0"/>
              <a:t>Ties</a:t>
            </a:r>
          </a:p>
          <a:p>
            <a:pPr eaLnBrk="1" hangingPunct="1">
              <a:lnSpc>
                <a:spcPct val="90000"/>
              </a:lnSpc>
              <a:defRPr/>
            </a:pPr>
            <a:r>
              <a:rPr lang="en-US" sz="2800" dirty="0"/>
              <a:t>Drinking 4 or more cups of water a day leads to a </a:t>
            </a:r>
            <a:br>
              <a:rPr lang="en-US" sz="2800" dirty="0"/>
            </a:br>
            <a:r>
              <a:rPr lang="en-US" sz="2800" dirty="0"/>
              <a:t>2 pound weight loss in a year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Effect transition="in" filter="checkerboard(across)">
                                      <p:cBhvr>
                                        <p:cTn id="7" dur="500"/>
                                        <p:tgtEl>
                                          <p:spTgt spid="98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8307">
                                            <p:txEl>
                                              <p:pRg st="1" end="1"/>
                                            </p:txEl>
                                          </p:spTgt>
                                        </p:tgtEl>
                                        <p:attrNameLst>
                                          <p:attrName>style.visibility</p:attrName>
                                        </p:attrNameLst>
                                      </p:cBhvr>
                                      <p:to>
                                        <p:strVal val="visible"/>
                                      </p:to>
                                    </p:set>
                                    <p:animEffect transition="in" filter="checkerboard(across)">
                                      <p:cBhvr>
                                        <p:cTn id="12" dur="500"/>
                                        <p:tgtEl>
                                          <p:spTgt spid="983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8307">
                                            <p:txEl>
                                              <p:pRg st="2" end="2"/>
                                            </p:txEl>
                                          </p:spTgt>
                                        </p:tgtEl>
                                        <p:attrNameLst>
                                          <p:attrName>style.visibility</p:attrName>
                                        </p:attrNameLst>
                                      </p:cBhvr>
                                      <p:to>
                                        <p:strVal val="visible"/>
                                      </p:to>
                                    </p:set>
                                    <p:animEffect transition="in" filter="checkerboard(across)">
                                      <p:cBhvr>
                                        <p:cTn id="17" dur="500"/>
                                        <p:tgtEl>
                                          <p:spTgt spid="983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8307">
                                            <p:txEl>
                                              <p:pRg st="3" end="3"/>
                                            </p:txEl>
                                          </p:spTgt>
                                        </p:tgtEl>
                                        <p:attrNameLst>
                                          <p:attrName>style.visibility</p:attrName>
                                        </p:attrNameLst>
                                      </p:cBhvr>
                                      <p:to>
                                        <p:strVal val="visible"/>
                                      </p:to>
                                    </p:set>
                                    <p:animEffect transition="in" filter="checkerboard(across)">
                                      <p:cBhvr>
                                        <p:cTn id="22" dur="500"/>
                                        <p:tgtEl>
                                          <p:spTgt spid="9830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98307">
                                            <p:txEl>
                                              <p:pRg st="4" end="4"/>
                                            </p:txEl>
                                          </p:spTgt>
                                        </p:tgtEl>
                                        <p:attrNameLst>
                                          <p:attrName>style.visibility</p:attrName>
                                        </p:attrNameLst>
                                      </p:cBhvr>
                                      <p:to>
                                        <p:strVal val="visible"/>
                                      </p:to>
                                    </p:set>
                                    <p:animEffect transition="in" filter="checkerboard(across)">
                                      <p:cBhvr>
                                        <p:cTn id="27" dur="500"/>
                                        <p:tgtEl>
                                          <p:spTgt spid="983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bldLvl="3" autoUpdateAnimBg="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37" y="396081"/>
            <a:ext cx="8312150" cy="4048125"/>
          </a:xfrm>
        </p:spPr>
        <p:txBody>
          <a:bodyPr/>
          <a:lstStyle/>
          <a:p>
            <a:pPr lvl="0"/>
            <a:r>
              <a:rPr lang="en-US" dirty="0" smtClean="0"/>
              <a:t>Estimates of TV’s in children’s bedrooms range from 50% to 70%. </a:t>
            </a:r>
          </a:p>
          <a:p>
            <a:pPr lvl="0"/>
            <a:r>
              <a:rPr lang="en-US" dirty="0" smtClean="0"/>
              <a:t>TV in the bedroom is correlated with lower school scores and more sleep problems</a:t>
            </a:r>
          </a:p>
          <a:p>
            <a:pPr lvl="0"/>
            <a:r>
              <a:rPr lang="en-US" dirty="0" smtClean="0"/>
              <a:t>A study of 80 children in Buffalo, ages 4 to 7</a:t>
            </a:r>
          </a:p>
          <a:p>
            <a:pPr lvl="1"/>
            <a:r>
              <a:rPr lang="en-US" dirty="0" smtClean="0"/>
              <a:t>Increased average viewing time by 9 hours a week to 30 vs 21</a:t>
            </a:r>
          </a:p>
          <a:p>
            <a:pPr lvl="1"/>
            <a:r>
              <a:rPr lang="en-US" dirty="0" smtClean="0"/>
              <a:t>Parents underestimated the viewing time</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37" y="396081"/>
            <a:ext cx="8312150" cy="4048125"/>
          </a:xfrm>
        </p:spPr>
        <p:txBody>
          <a:bodyPr/>
          <a:lstStyle/>
          <a:p>
            <a:r>
              <a:rPr lang="en-US" sz="4000" dirty="0" smtClean="0"/>
              <a:t>2005 study of 400 children in Northern California schools followed for a year:</a:t>
            </a:r>
          </a:p>
          <a:p>
            <a:pPr lvl="1"/>
            <a:r>
              <a:rPr lang="en-US" sz="3600" dirty="0" smtClean="0"/>
              <a:t>70% of the children had a TV in their bedroom</a:t>
            </a:r>
          </a:p>
          <a:p>
            <a:pPr lvl="1"/>
            <a:r>
              <a:rPr lang="en-US" sz="3600" dirty="0" smtClean="0"/>
              <a:t>Scored significantly lower on math, reading, and language-arts tests </a:t>
            </a:r>
          </a:p>
          <a:p>
            <a:pPr algn="r">
              <a:buNone/>
            </a:pPr>
            <a:r>
              <a:rPr lang="en-US" sz="2400" u="sng" dirty="0" smtClean="0"/>
              <a:t>Archives of Pediatric and Adolescent Medicine, </a:t>
            </a:r>
            <a:r>
              <a:rPr lang="en-US" sz="2400" dirty="0" smtClean="0"/>
              <a:t>2005</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1058" name="Picture 4" descr="mindset"/>
          <p:cNvPicPr>
            <a:picLocks noChangeAspect="1" noChangeArrowheads="1"/>
          </p:cNvPicPr>
          <p:nvPr/>
        </p:nvPicPr>
        <p:blipFill>
          <a:blip r:embed="rId3" cstate="print"/>
          <a:srcRect/>
          <a:stretch>
            <a:fillRect/>
          </a:stretch>
        </p:blipFill>
        <p:spPr bwMode="auto">
          <a:xfrm>
            <a:off x="2713037" y="243681"/>
            <a:ext cx="4021611" cy="546693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5331" name="Rectangle 3"/>
          <p:cNvSpPr>
            <a:spLocks noGrp="1" noChangeArrowheads="1"/>
          </p:cNvSpPr>
          <p:nvPr>
            <p:ph type="body" idx="1"/>
          </p:nvPr>
        </p:nvSpPr>
        <p:spPr>
          <a:xfrm>
            <a:off x="427037" y="396081"/>
            <a:ext cx="7850664" cy="1225233"/>
          </a:xfrm>
        </p:spPr>
        <p:txBody>
          <a:bodyPr/>
          <a:lstStyle/>
          <a:p>
            <a:pPr eaLnBrk="1" hangingPunct="1">
              <a:defRPr/>
            </a:pPr>
            <a:r>
              <a:rPr lang="en-US" sz="4000" dirty="0"/>
              <a:t>Reward children for effort and creativity more than for getting the right answer</a:t>
            </a:r>
          </a:p>
          <a:p>
            <a:pPr eaLnBrk="1" hangingPunct="1">
              <a:defRPr/>
            </a:pPr>
            <a:r>
              <a:rPr lang="en-US" sz="4000" dirty="0"/>
              <a:t>Gives children the message that intelligence improves with effort and focus. They will thus seek challenges rather than avoid them</a:t>
            </a:r>
            <a:endParaRPr lang="en-US" sz="5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55331">
                                            <p:txEl>
                                              <p:pRg st="0" end="0"/>
                                            </p:txEl>
                                          </p:spTgt>
                                        </p:tgtEl>
                                        <p:attrNameLst>
                                          <p:attrName>style.visibility</p:attrName>
                                        </p:attrNameLst>
                                      </p:cBhvr>
                                      <p:to>
                                        <p:strVal val="visible"/>
                                      </p:to>
                                    </p:set>
                                    <p:animEffect transition="in" filter="circle(in)">
                                      <p:cBhvr>
                                        <p:cTn id="7" dur="500"/>
                                        <p:tgtEl>
                                          <p:spTgt spid="3553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55331">
                                            <p:txEl>
                                              <p:pRg st="1" end="1"/>
                                            </p:txEl>
                                          </p:spTgt>
                                        </p:tgtEl>
                                        <p:attrNameLst>
                                          <p:attrName>style.visibility</p:attrName>
                                        </p:attrNameLst>
                                      </p:cBhvr>
                                      <p:to>
                                        <p:strVal val="visible"/>
                                      </p:to>
                                    </p:set>
                                    <p:animEffect transition="in" filter="circle(in)">
                                      <p:cBhvr>
                                        <p:cTn id="12" dur="500"/>
                                        <p:tgtEl>
                                          <p:spTgt spid="3553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1" grpId="0" build="p"/>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637" y="319881"/>
            <a:ext cx="8429521" cy="3675698"/>
          </a:xfrm>
        </p:spPr>
        <p:txBody>
          <a:bodyPr/>
          <a:lstStyle/>
          <a:p>
            <a:pPr>
              <a:defRPr/>
            </a:pPr>
            <a:r>
              <a:rPr lang="en-US" sz="4000" dirty="0" smtClean="0"/>
              <a:t>400 New York fifth graders</a:t>
            </a:r>
          </a:p>
          <a:p>
            <a:pPr>
              <a:defRPr/>
            </a:pPr>
            <a:r>
              <a:rPr lang="en-US" sz="4000" dirty="0" smtClean="0"/>
              <a:t>Given a test of easy puzzles</a:t>
            </a:r>
          </a:p>
          <a:p>
            <a:pPr>
              <a:defRPr/>
            </a:pPr>
            <a:r>
              <a:rPr lang="en-US" sz="4000" dirty="0" smtClean="0"/>
              <a:t>Half were praised for their intelligence</a:t>
            </a:r>
          </a:p>
          <a:p>
            <a:pPr lvl="1">
              <a:defRPr/>
            </a:pPr>
            <a:r>
              <a:rPr lang="en-US" sz="3600" dirty="0" smtClean="0"/>
              <a:t>“You must be smart at this”</a:t>
            </a:r>
          </a:p>
          <a:p>
            <a:pPr>
              <a:defRPr/>
            </a:pPr>
            <a:r>
              <a:rPr lang="en-US" sz="4000" dirty="0" smtClean="0"/>
              <a:t>Half were praised for their effort</a:t>
            </a:r>
          </a:p>
          <a:p>
            <a:pPr lvl="1">
              <a:defRPr/>
            </a:pPr>
            <a:r>
              <a:rPr lang="en-US" sz="3600" dirty="0" smtClean="0"/>
              <a:t>“You must have worked really hard”</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0837" y="548481"/>
            <a:ext cx="8312150" cy="4048125"/>
          </a:xfrm>
        </p:spPr>
        <p:txBody>
          <a:bodyPr/>
          <a:lstStyle/>
          <a:p>
            <a:pPr>
              <a:defRPr/>
            </a:pPr>
            <a:r>
              <a:rPr lang="en-US" sz="4000" dirty="0" smtClean="0"/>
              <a:t>Tested a second time, offered a choice of an easier or a harder test</a:t>
            </a:r>
          </a:p>
          <a:p>
            <a:pPr lvl="1">
              <a:defRPr/>
            </a:pPr>
            <a:r>
              <a:rPr lang="en-US" sz="3600" dirty="0" smtClean="0"/>
              <a:t>Over 50% of children praised for intelligence took the easy task</a:t>
            </a:r>
          </a:p>
          <a:p>
            <a:pPr lvl="1">
              <a:defRPr/>
            </a:pPr>
            <a:r>
              <a:rPr lang="en-US" sz="3600" dirty="0" smtClean="0"/>
              <a:t>Over 90% of children praised for effort chose the harder task</a:t>
            </a:r>
          </a:p>
          <a:p>
            <a:pPr>
              <a:defRPr/>
            </a:pPr>
            <a:r>
              <a:rPr lang="en-US" sz="4000" dirty="0" smtClean="0"/>
              <a:t>Given a third task that was very difficult, both groups do poorly</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0837" y="777081"/>
            <a:ext cx="8312150" cy="4048125"/>
          </a:xfrm>
        </p:spPr>
        <p:txBody>
          <a:bodyPr/>
          <a:lstStyle/>
          <a:p>
            <a:pPr>
              <a:defRPr/>
            </a:pPr>
            <a:r>
              <a:rPr lang="en-US" sz="4000" dirty="0" smtClean="0"/>
              <a:t>Given a fourth task, an easy one like the first task</a:t>
            </a:r>
          </a:p>
          <a:p>
            <a:pPr lvl="1">
              <a:defRPr/>
            </a:pPr>
            <a:r>
              <a:rPr lang="en-US" sz="3600" dirty="0" smtClean="0"/>
              <a:t>The praised-for-intelligence group scores declined by 20% over the initial score</a:t>
            </a:r>
          </a:p>
          <a:p>
            <a:pPr lvl="1">
              <a:defRPr/>
            </a:pPr>
            <a:r>
              <a:rPr lang="en-US" sz="3600" dirty="0" smtClean="0"/>
              <a:t>The praised-for-effort group score improved by 30% over their initial score</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effectLst/>
              </a:rPr>
              <a:t/>
            </a:r>
            <a:br>
              <a:rPr lang="en-US" u="sng" dirty="0" smtClean="0">
                <a:effectLst/>
              </a:rPr>
            </a:br>
            <a:r>
              <a:rPr lang="en-US" u="sng" dirty="0" smtClean="0">
                <a:effectLst/>
              </a:rPr>
              <a:t>MINDSET</a:t>
            </a:r>
            <a:r>
              <a:rPr lang="en-US" dirty="0">
                <a:effectLst/>
              </a:rPr>
              <a:t/>
            </a:r>
            <a:br>
              <a:rPr lang="en-US" dirty="0">
                <a:effectLst/>
              </a:rPr>
            </a:br>
            <a:endParaRPr lang="en-US" dirty="0"/>
          </a:p>
        </p:txBody>
      </p:sp>
      <p:sp>
        <p:nvSpPr>
          <p:cNvPr id="3" name="Content Placeholder 2"/>
          <p:cNvSpPr>
            <a:spLocks noGrp="1"/>
          </p:cNvSpPr>
          <p:nvPr>
            <p:ph idx="1"/>
          </p:nvPr>
        </p:nvSpPr>
        <p:spPr/>
        <p:txBody>
          <a:bodyPr/>
          <a:lstStyle/>
          <a:p>
            <a:r>
              <a:rPr lang="en-US" sz="2000" dirty="0" smtClean="0">
                <a:effectLst/>
              </a:rPr>
              <a:t>A</a:t>
            </a:r>
            <a:r>
              <a:rPr lang="en-US" sz="2000" u="sng" dirty="0" smtClean="0">
                <a:effectLst/>
              </a:rPr>
              <a:t> </a:t>
            </a:r>
            <a:r>
              <a:rPr lang="en-US" sz="2000" dirty="0">
                <a:effectLst/>
              </a:rPr>
              <a:t>study compared the effectiveness of a few different </a:t>
            </a:r>
            <a:r>
              <a:rPr lang="en-US" sz="2000" dirty="0" smtClean="0">
                <a:effectLst/>
              </a:rPr>
              <a:t>mindsets-changing </a:t>
            </a:r>
            <a:r>
              <a:rPr lang="en-US" sz="2000" dirty="0">
                <a:effectLst/>
              </a:rPr>
              <a:t>interventions in a group of low-income seventh grade students. Over the school year, each student in the study worked with a mentor, a college student who met with him or her twice for two ninety minute sessions, and then communicated regularly </a:t>
            </a:r>
            <a:r>
              <a:rPr lang="en-US" sz="2000" dirty="0" smtClean="0">
                <a:effectLst/>
              </a:rPr>
              <a:t>by </a:t>
            </a:r>
            <a:r>
              <a:rPr lang="en-US" sz="2000" dirty="0">
                <a:effectLst/>
              </a:rPr>
              <a:t>e-mail. Students were randomly assigned to hear from their mentors a growth-mindset message such as “Intelligence is not a finite endowment, but rather an expandable capacity that increases with mental work.” Students in a control group heard a more standard message about the way that drug use could interfere with academic achievement. At the end of the school year, all the study children were assessed with the Texas Assessment of Academic Achievement instrument. </a:t>
            </a:r>
          </a:p>
          <a:p>
            <a:endParaRPr lang="en-US" dirty="0"/>
          </a:p>
        </p:txBody>
      </p:sp>
    </p:spTree>
    <p:extLst>
      <p:ext uri="{BB962C8B-B14F-4D97-AF65-F5344CB8AC3E}">
        <p14:creationId xmlns:p14="http://schemas.microsoft.com/office/powerpoint/2010/main" val="338328151"/>
      </p:ext>
    </p:extLst>
  </p:cSld>
  <p:clrMapOvr>
    <a:masterClrMapping/>
  </p:clrMapOvr>
  <p:transition>
    <p:dissolv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a:effectLst/>
              </a:rPr>
              <a:t>The students in the growth-mindset group scored significantly better than the control group. Math scores for girls in the growth mindset group averaged 10 points higher than the girls in the control group</a:t>
            </a:r>
            <a:r>
              <a:rPr lang="en-US" dirty="0" smtClean="0">
                <a:effectLst/>
              </a:rPr>
              <a:t>.</a:t>
            </a:r>
          </a:p>
          <a:p>
            <a:endParaRPr lang="en-US" dirty="0">
              <a:effectLst/>
            </a:endParaRPr>
          </a:p>
          <a:p>
            <a:r>
              <a:rPr lang="en-US" sz="1800" dirty="0">
                <a:effectLst/>
              </a:rPr>
              <a:t>Good, Catherine</a:t>
            </a:r>
            <a:r>
              <a:rPr lang="en-US" sz="1800" dirty="0" smtClean="0">
                <a:effectLst/>
              </a:rPr>
              <a:t>, Aronson</a:t>
            </a:r>
            <a:r>
              <a:rPr lang="en-US" sz="1800" dirty="0">
                <a:effectLst/>
              </a:rPr>
              <a:t>, Joshua, and Inzlicht</a:t>
            </a:r>
            <a:r>
              <a:rPr lang="en-US" sz="1800" dirty="0" smtClean="0">
                <a:effectLst/>
              </a:rPr>
              <a:t>, Michael</a:t>
            </a:r>
            <a:r>
              <a:rPr lang="en-US" sz="1800" dirty="0">
                <a:effectLst/>
              </a:rPr>
              <a:t>. Improving adolescent standardized test performance: an intervention to reduce the effects of stereotype threat.  </a:t>
            </a:r>
            <a:r>
              <a:rPr lang="en-US" sz="1800" i="1" dirty="0">
                <a:effectLst/>
              </a:rPr>
              <a:t>Applied Developmental Psychology</a:t>
            </a:r>
            <a:r>
              <a:rPr lang="en-US" sz="1800" dirty="0">
                <a:effectLst/>
              </a:rPr>
              <a:t>, 2003</a:t>
            </a:r>
            <a:r>
              <a:rPr lang="en-US" sz="1800" dirty="0" smtClean="0">
                <a:effectLst/>
              </a:rPr>
              <a:t>, 24</a:t>
            </a:r>
            <a:r>
              <a:rPr lang="en-US" sz="1800" dirty="0">
                <a:effectLst/>
              </a:rPr>
              <a:t>, (6).</a:t>
            </a:r>
          </a:p>
          <a:p>
            <a:endParaRPr lang="en-US" dirty="0"/>
          </a:p>
        </p:txBody>
      </p:sp>
    </p:spTree>
    <p:extLst>
      <p:ext uri="{BB962C8B-B14F-4D97-AF65-F5344CB8AC3E}">
        <p14:creationId xmlns:p14="http://schemas.microsoft.com/office/powerpoint/2010/main" val="3365945066"/>
      </p:ext>
    </p:extLst>
  </p:cSld>
  <p:clrMapOvr>
    <a:masterClrMapping/>
  </p:clrMapOvr>
  <p:transition>
    <p:dissolve/>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Spaced Repetition</a:t>
            </a:r>
            <a:endParaRPr lang="en-US" dirty="0"/>
          </a:p>
        </p:txBody>
      </p:sp>
      <p:sp>
        <p:nvSpPr>
          <p:cNvPr id="3" name="Content Placeholder 2"/>
          <p:cNvSpPr>
            <a:spLocks noGrp="1"/>
          </p:cNvSpPr>
          <p:nvPr>
            <p:ph idx="1"/>
          </p:nvPr>
        </p:nvSpPr>
        <p:spPr/>
        <p:txBody>
          <a:bodyPr/>
          <a:lstStyle/>
          <a:p>
            <a:r>
              <a:rPr lang="en-US" sz="2800" dirty="0" smtClean="0"/>
              <a:t>. . . Instead of concentrating the study of information in single blocks, as many homework assignments currently do – reading about, say, the Civil War one evening and Reconstruction the next – learners encounter the same material in briefer sessions spread over a longer period of time.  With this approach, students are re-exposed to information about the Civil War and Reconstruction throughout the semester.</a:t>
            </a:r>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1" name="Rectangle 3"/>
          <p:cNvSpPr>
            <a:spLocks noGrp="1" noChangeArrowheads="1"/>
          </p:cNvSpPr>
          <p:nvPr>
            <p:ph type="title"/>
          </p:nvPr>
        </p:nvSpPr>
        <p:spPr/>
        <p:txBody>
          <a:bodyPr/>
          <a:lstStyle/>
          <a:p>
            <a:pPr eaLnBrk="1" hangingPunct="1">
              <a:defRPr/>
            </a:pPr>
            <a:r>
              <a:rPr lang="en-US" dirty="0"/>
              <a:t>Examples:  Health</a:t>
            </a:r>
          </a:p>
        </p:txBody>
      </p:sp>
      <p:sp>
        <p:nvSpPr>
          <p:cNvPr id="278530" name="Rectangle 2"/>
          <p:cNvSpPr>
            <a:spLocks noGrp="1" noChangeArrowheads="1"/>
          </p:cNvSpPr>
          <p:nvPr>
            <p:ph idx="1"/>
          </p:nvPr>
        </p:nvSpPr>
        <p:spPr>
          <a:xfrm>
            <a:off x="461963" y="1679575"/>
            <a:ext cx="8312150" cy="3797300"/>
          </a:xfrm>
        </p:spPr>
        <p:txBody>
          <a:bodyPr/>
          <a:lstStyle/>
          <a:p>
            <a:pPr marL="0" indent="0" eaLnBrk="1" hangingPunct="1">
              <a:spcAft>
                <a:spcPts val="600"/>
              </a:spcAft>
              <a:buFont typeface="Wingdings" pitchFamily="2" charset="2"/>
              <a:buNone/>
              <a:defRPr/>
            </a:pPr>
            <a:r>
              <a:rPr lang="en-US" sz="2000" dirty="0"/>
              <a:t>“Ultradian rhythms” refer to 90 to 120-minute cycles during which our bodies slowly move from a high-energy state into a physiological trough. Toward the end of each cycle, the body begins to crave a period of recovery. The signals include physical restlessness, yawning, hunger, and difficulty concentrating, but many f us ignore them and keep working. The consequence is that our energy reservoir—our remaining capacity—burns down as the day goes on. Intermittent breaks for renewal, we have found, result in higher and more sustained performance. The length of renewal is less important than the quality. It is possible to get a great deal of recovery in a short time.</a:t>
            </a:r>
          </a:p>
          <a:p>
            <a:pPr marL="0" indent="0" eaLnBrk="1" hangingPunct="1">
              <a:lnSpc>
                <a:spcPct val="80000"/>
              </a:lnSpc>
              <a:buFont typeface="Wingdings" pitchFamily="2" charset="2"/>
              <a:buNone/>
              <a:defRPr/>
            </a:pPr>
            <a:endParaRPr lang="en-US" sz="2000" dirty="0"/>
          </a:p>
          <a:p>
            <a:pPr marL="0" indent="0" algn="r" eaLnBrk="1" hangingPunct="1">
              <a:lnSpc>
                <a:spcPct val="80000"/>
              </a:lnSpc>
              <a:buFont typeface="Wingdings" pitchFamily="2" charset="2"/>
              <a:buNone/>
              <a:defRPr/>
            </a:pPr>
            <a:r>
              <a:rPr lang="en-US" sz="2000" dirty="0"/>
              <a:t>Schwartz</a:t>
            </a:r>
            <a:r>
              <a:rPr lang="en-US" sz="2000" dirty="0" smtClean="0"/>
              <a:t>, T</a:t>
            </a:r>
            <a:r>
              <a:rPr lang="en-US" sz="2000" dirty="0"/>
              <a:t>. Manage your energy, not your time, </a:t>
            </a:r>
            <a:r>
              <a:rPr lang="en-US" sz="2000" dirty="0" smtClean="0"/>
              <a:t/>
            </a:r>
            <a:br>
              <a:rPr lang="en-US" sz="2000" dirty="0" smtClean="0"/>
            </a:br>
            <a:r>
              <a:rPr lang="en-US" sz="2000" u="sng" dirty="0" smtClean="0"/>
              <a:t>Harvard </a:t>
            </a:r>
            <a:r>
              <a:rPr lang="en-US" sz="2000" u="sng" dirty="0"/>
              <a:t>Business Review</a:t>
            </a:r>
            <a:r>
              <a:rPr lang="en-US" sz="2000" dirty="0"/>
              <a:t>, 2007, October, </a:t>
            </a:r>
            <a:r>
              <a:rPr lang="en-US" sz="2000" dirty="0" smtClean="0"/>
              <a:t>63-73</a:t>
            </a:r>
            <a:r>
              <a:rPr lang="en-US" sz="2000" dirty="0"/>
              <a:t>.</a:t>
            </a:r>
          </a:p>
        </p:txBody>
      </p:sp>
    </p:spTree>
  </p:cSld>
  <p:clrMapOvr>
    <a:masterClrMapping/>
  </p:clrMapOvr>
  <p:transition>
    <p:dissolv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963" y="472282"/>
            <a:ext cx="8312150" cy="5004594"/>
          </a:xfrm>
        </p:spPr>
        <p:txBody>
          <a:bodyPr/>
          <a:lstStyle/>
          <a:p>
            <a:r>
              <a:rPr lang="en-US" sz="2500" dirty="0" smtClean="0"/>
              <a:t>.  .  . Spaced repetition produces impressive results.  Eighth-grade history students who relied on a spaced approach to learning had nearly double the retention rate of student who studied the same material in a consolidated unit, reported researchers from the University of California-San Diego in 2007.  The reason the method works so well goes back to the brain: when we first acquire memories, they are volatile, subject to change or likely to disappear.  Exposing ourselves to information repeatedly over time fixes it more permanently in our minds, by strengthening the representation of the information that is embedded in our neural networks.</a:t>
            </a:r>
          </a:p>
          <a:p>
            <a:pPr algn="r">
              <a:buNone/>
            </a:pPr>
            <a:r>
              <a:rPr lang="en-US" sz="2100" dirty="0" smtClean="0"/>
              <a:t>The New York Times, September 11, 2011</a:t>
            </a:r>
          </a:p>
          <a:p>
            <a:endParaRPr lang="en-US" sz="2400" dirty="0" smtClean="0"/>
          </a:p>
          <a:p>
            <a:endParaRPr lang="en-US" sz="2400" dirty="0"/>
          </a:p>
        </p:txBody>
      </p:sp>
    </p:spTree>
  </p:cSld>
  <p:clrMapOvr>
    <a:masterClrMapping/>
  </p:clrMapOvr>
  <p:transition>
    <p:dissolv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Retrieval Practice</a:t>
            </a:r>
            <a:endParaRPr lang="en-US" dirty="0"/>
          </a:p>
        </p:txBody>
      </p:sp>
      <p:sp>
        <p:nvSpPr>
          <p:cNvPr id="3" name="Content Placeholder 2"/>
          <p:cNvSpPr>
            <a:spLocks noGrp="1"/>
          </p:cNvSpPr>
          <p:nvPr>
            <p:ph idx="1"/>
          </p:nvPr>
        </p:nvSpPr>
        <p:spPr/>
        <p:txBody>
          <a:bodyPr/>
          <a:lstStyle/>
          <a:p>
            <a:pPr marL="0" indent="0">
              <a:buNone/>
            </a:pPr>
            <a:r>
              <a:rPr lang="en-US" sz="2400" dirty="0" smtClean="0"/>
              <a:t>. . . Employs a familiar tool – the test – in a new way: not to assess what students know,  but to reinforce it.  We often conceive of memory as something like a storage tank and a test as a kind of dipstick that measures how much information we’ve put in there.  But that’s not actually how the brain works.  Every time we pull up a memory, we make is stronger and more lasting, so that testing doesn’t just measure, it changes learning.  Simply reading over material to be learned, or even taking notes and making outlines, as many homework assignments required, doesn’t have this effect. </a:t>
            </a:r>
          </a:p>
        </p:txBody>
      </p:sp>
    </p:spTree>
  </p:cSld>
  <p:clrMapOvr>
    <a:masterClrMapping/>
  </p:clrMapOvr>
  <p:transition>
    <p:dissolve/>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Retrieval Practice</a:t>
            </a:r>
            <a:endParaRPr lang="en-US" dirty="0"/>
          </a:p>
        </p:txBody>
      </p:sp>
      <p:sp>
        <p:nvSpPr>
          <p:cNvPr id="3" name="Content Placeholder 2"/>
          <p:cNvSpPr>
            <a:spLocks noGrp="1"/>
          </p:cNvSpPr>
          <p:nvPr>
            <p:ph idx="1"/>
          </p:nvPr>
        </p:nvSpPr>
        <p:spPr/>
        <p:txBody>
          <a:bodyPr/>
          <a:lstStyle/>
          <a:p>
            <a:pPr marL="0" indent="0">
              <a:buNone/>
            </a:pPr>
            <a:r>
              <a:rPr lang="en-US" sz="2800" dirty="0" smtClean="0"/>
              <a:t>According to one experiment, language learners who employed the retrieval practice strategy to study vocabulary words, remembered 80 percent of the words they studied, while learners who used conventional study methods, remembered only about a third of them.  Students who used retrieval practice to learn science retained about 50 percent more of the material than students who studied in traditional ways, reported researches from Purdue University earlier this year.</a:t>
            </a:r>
          </a:p>
          <a:p>
            <a:pPr marL="0" indent="0" algn="r">
              <a:buNone/>
            </a:pPr>
            <a:r>
              <a:rPr lang="en-US" sz="2000" dirty="0" smtClean="0"/>
              <a:t>The New York Times, September 11, 2011</a:t>
            </a:r>
            <a:endParaRPr lang="en-US" sz="2000" dirty="0"/>
          </a:p>
        </p:txBody>
      </p:sp>
    </p:spTree>
  </p:cSld>
  <p:clrMapOvr>
    <a:masterClrMapping/>
  </p:clrMapOvr>
  <p:transition>
    <p:dissolve/>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7481"/>
            <a:ext cx="7970837" cy="5791200"/>
          </a:xfrm>
        </p:spPr>
        <p:txBody>
          <a:bodyPr/>
          <a:lstStyle/>
          <a:p>
            <a:pPr lvl="0"/>
            <a:r>
              <a:rPr lang="en-US" sz="2800" dirty="0" smtClean="0"/>
              <a:t>Mindset</a:t>
            </a:r>
          </a:p>
        </p:txBody>
      </p:sp>
      <p:pic>
        <p:nvPicPr>
          <p:cNvPr id="4" name="Picture 4" descr="mindset"/>
          <p:cNvPicPr>
            <a:picLocks noChangeAspect="1" noChangeArrowheads="1"/>
          </p:cNvPicPr>
          <p:nvPr/>
        </p:nvPicPr>
        <p:blipFill>
          <a:blip r:embed="rId3" cstate="print"/>
          <a:srcRect/>
          <a:stretch>
            <a:fillRect/>
          </a:stretch>
        </p:blipFill>
        <p:spPr bwMode="auto">
          <a:xfrm>
            <a:off x="2179637" y="1081881"/>
            <a:ext cx="3370526" cy="458186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5331" name="Rectangle 3"/>
          <p:cNvSpPr>
            <a:spLocks noGrp="1" noChangeArrowheads="1"/>
          </p:cNvSpPr>
          <p:nvPr>
            <p:ph type="body" idx="1"/>
          </p:nvPr>
        </p:nvSpPr>
        <p:spPr>
          <a:xfrm>
            <a:off x="350837" y="853281"/>
            <a:ext cx="7850664" cy="1225233"/>
          </a:xfrm>
        </p:spPr>
        <p:txBody>
          <a:bodyPr/>
          <a:lstStyle/>
          <a:p>
            <a:pPr eaLnBrk="1" hangingPunct="1">
              <a:defRPr/>
            </a:pPr>
            <a:r>
              <a:rPr lang="en-US" dirty="0"/>
              <a:t>Reward children for effort and creativity more than for getting the right answer</a:t>
            </a:r>
          </a:p>
          <a:p>
            <a:pPr eaLnBrk="1" hangingPunct="1">
              <a:defRPr/>
            </a:pPr>
            <a:r>
              <a:rPr lang="en-US" dirty="0"/>
              <a:t>Gives children the message that intelligence improves with effort and focus. They will thus seek challenges rather than avoid them</a:t>
            </a:r>
            <a:endParaRPr lang="en-US" sz="4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55331">
                                            <p:txEl>
                                              <p:pRg st="0" end="0"/>
                                            </p:txEl>
                                          </p:spTgt>
                                        </p:tgtEl>
                                        <p:attrNameLst>
                                          <p:attrName>style.visibility</p:attrName>
                                        </p:attrNameLst>
                                      </p:cBhvr>
                                      <p:to>
                                        <p:strVal val="visible"/>
                                      </p:to>
                                    </p:set>
                                    <p:animEffect transition="in" filter="circle(in)">
                                      <p:cBhvr>
                                        <p:cTn id="7" dur="500"/>
                                        <p:tgtEl>
                                          <p:spTgt spid="3553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55331">
                                            <p:txEl>
                                              <p:pRg st="1" end="1"/>
                                            </p:txEl>
                                          </p:spTgt>
                                        </p:tgtEl>
                                        <p:attrNameLst>
                                          <p:attrName>style.visibility</p:attrName>
                                        </p:attrNameLst>
                                      </p:cBhvr>
                                      <p:to>
                                        <p:strVal val="visible"/>
                                      </p:to>
                                    </p:set>
                                    <p:animEffect transition="in" filter="circle(in)">
                                      <p:cBhvr>
                                        <p:cTn id="12" dur="500"/>
                                        <p:tgtEl>
                                          <p:spTgt spid="3553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1" grpId="0" build="p"/>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37" y="700881"/>
            <a:ext cx="8429521" cy="3675698"/>
          </a:xfrm>
        </p:spPr>
        <p:txBody>
          <a:bodyPr/>
          <a:lstStyle/>
          <a:p>
            <a:pPr>
              <a:defRPr/>
            </a:pPr>
            <a:r>
              <a:rPr lang="en-US" dirty="0" smtClean="0"/>
              <a:t>400 New York fifth graders</a:t>
            </a:r>
          </a:p>
          <a:p>
            <a:pPr>
              <a:defRPr/>
            </a:pPr>
            <a:r>
              <a:rPr lang="en-US" dirty="0" smtClean="0"/>
              <a:t>Given a test of easy puzzles</a:t>
            </a:r>
          </a:p>
          <a:p>
            <a:pPr>
              <a:defRPr/>
            </a:pPr>
            <a:r>
              <a:rPr lang="en-US" dirty="0" smtClean="0"/>
              <a:t>Half were praised for their intelligence</a:t>
            </a:r>
          </a:p>
          <a:p>
            <a:pPr lvl="1">
              <a:defRPr/>
            </a:pPr>
            <a:r>
              <a:rPr lang="en-US" dirty="0" smtClean="0"/>
              <a:t>“You must be smart at this”</a:t>
            </a:r>
          </a:p>
          <a:p>
            <a:pPr>
              <a:defRPr/>
            </a:pPr>
            <a:r>
              <a:rPr lang="en-US" dirty="0" smtClean="0"/>
              <a:t>Half were praised for their effort</a:t>
            </a:r>
          </a:p>
          <a:p>
            <a:pPr lvl="1">
              <a:defRPr/>
            </a:pPr>
            <a:r>
              <a:rPr lang="en-US" dirty="0" smtClean="0"/>
              <a:t>“You must have worked really hard”</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437" y="929481"/>
            <a:ext cx="7851775" cy="3675062"/>
          </a:xfrm>
        </p:spPr>
        <p:txBody>
          <a:bodyPr/>
          <a:lstStyle/>
          <a:p>
            <a:pPr>
              <a:defRPr/>
            </a:pPr>
            <a:r>
              <a:rPr lang="en-US" sz="3200" dirty="0" smtClean="0"/>
              <a:t>Tested a second time, offered a choice of an easier or a harder test</a:t>
            </a:r>
          </a:p>
          <a:p>
            <a:pPr lvl="1">
              <a:defRPr/>
            </a:pPr>
            <a:r>
              <a:rPr lang="en-US" sz="2800" dirty="0" smtClean="0"/>
              <a:t>Over 50% of children praised for intelligence took the easy task</a:t>
            </a:r>
          </a:p>
          <a:p>
            <a:pPr lvl="1">
              <a:defRPr/>
            </a:pPr>
            <a:r>
              <a:rPr lang="en-US" sz="2800" dirty="0" smtClean="0"/>
              <a:t>Over 90% of children praised for effort chose the harder task</a:t>
            </a:r>
          </a:p>
          <a:p>
            <a:pPr>
              <a:defRPr/>
            </a:pPr>
            <a:r>
              <a:rPr lang="en-US" sz="3200" dirty="0" smtClean="0"/>
              <a:t>Given a third task that was very difficult, both groups do poorly</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05681"/>
            <a:ext cx="7851775" cy="3675062"/>
          </a:xfrm>
        </p:spPr>
        <p:txBody>
          <a:bodyPr/>
          <a:lstStyle/>
          <a:p>
            <a:pPr>
              <a:defRPr/>
            </a:pPr>
            <a:r>
              <a:rPr lang="en-US" sz="3200" dirty="0" smtClean="0"/>
              <a:t>Given a fourth task, an easy one like the first task</a:t>
            </a:r>
          </a:p>
          <a:p>
            <a:pPr lvl="1">
              <a:defRPr/>
            </a:pPr>
            <a:r>
              <a:rPr lang="en-US" sz="2800" dirty="0" smtClean="0"/>
              <a:t>The praised-for-intelligence group scores declined by 20% over the initial score</a:t>
            </a:r>
          </a:p>
          <a:p>
            <a:pPr lvl="1">
              <a:defRPr/>
            </a:pPr>
            <a:r>
              <a:rPr lang="en-US" sz="2800" dirty="0" smtClean="0"/>
              <a:t>The praised-for-effort group score improved by 30% over their initial score</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43681"/>
            <a:ext cx="7851775" cy="3675062"/>
          </a:xfrm>
        </p:spPr>
        <p:txBody>
          <a:bodyPr/>
          <a:lstStyle/>
          <a:p>
            <a:pPr lvl="0"/>
            <a:r>
              <a:rPr lang="en-US" sz="2800" dirty="0" smtClean="0"/>
              <a:t>Marshmallow Experiment</a:t>
            </a:r>
          </a:p>
          <a:p>
            <a:pPr lvl="1"/>
            <a:r>
              <a:rPr lang="en-US" sz="2000" dirty="0" smtClean="0"/>
              <a:t>653 children. age four, at Stanford University</a:t>
            </a:r>
          </a:p>
          <a:p>
            <a:pPr lvl="1"/>
            <a:r>
              <a:rPr lang="en-US" sz="2000" dirty="0" smtClean="0"/>
              <a:t>Have one candy now or two when I return in 15 minutes</a:t>
            </a:r>
          </a:p>
          <a:p>
            <a:pPr lvl="1"/>
            <a:r>
              <a:rPr lang="en-US" sz="2000" dirty="0" smtClean="0"/>
              <a:t>30% of the children were able to wait</a:t>
            </a:r>
          </a:p>
          <a:p>
            <a:pPr lvl="1"/>
            <a:r>
              <a:rPr lang="en-US" sz="2000" dirty="0" smtClean="0"/>
              <a:t>Those children who, at age four could not wait:</a:t>
            </a:r>
          </a:p>
          <a:p>
            <a:pPr lvl="2"/>
            <a:r>
              <a:rPr lang="en-US" sz="1800" dirty="0" smtClean="0"/>
              <a:t>Were more likely to have behavioral problems at home and at school</a:t>
            </a:r>
          </a:p>
          <a:p>
            <a:pPr lvl="2"/>
            <a:r>
              <a:rPr lang="en-US" sz="1800" dirty="0" smtClean="0"/>
              <a:t>Had trouble paying attention</a:t>
            </a:r>
          </a:p>
          <a:p>
            <a:pPr lvl="2"/>
            <a:r>
              <a:rPr lang="en-US" sz="1800" dirty="0" smtClean="0"/>
              <a:t>Had trouble keeping friends</a:t>
            </a:r>
          </a:p>
          <a:p>
            <a:pPr lvl="2"/>
            <a:r>
              <a:rPr lang="en-US" sz="1800" dirty="0" smtClean="0"/>
              <a:t>Had a higher body mass index</a:t>
            </a:r>
          </a:p>
          <a:p>
            <a:pPr lvl="2"/>
            <a:r>
              <a:rPr lang="en-US" sz="1800" dirty="0" smtClean="0"/>
              <a:t>More likely to have problems with drugs</a:t>
            </a:r>
          </a:p>
          <a:p>
            <a:pPr lvl="1"/>
            <a:r>
              <a:rPr lang="en-US" sz="2000" dirty="0" smtClean="0"/>
              <a:t>Children who could wait the fifteen minutes for the second piece of candy:</a:t>
            </a:r>
          </a:p>
          <a:p>
            <a:pPr lvl="2"/>
            <a:r>
              <a:rPr lang="en-US" sz="1800" dirty="0" smtClean="0"/>
              <a:t>Had fewer problems in school and at home</a:t>
            </a:r>
          </a:p>
          <a:p>
            <a:pPr lvl="2"/>
            <a:r>
              <a:rPr lang="en-US" sz="1800" dirty="0" smtClean="0"/>
              <a:t>Their S.A.T. scores were, on average 210 points higher</a:t>
            </a:r>
          </a:p>
          <a:p>
            <a:pPr lvl="1"/>
            <a:r>
              <a:rPr lang="en-US" sz="2000" dirty="0" smtClean="0"/>
              <a:t>Subsequent studies found the impulsive children could be taught self control</a:t>
            </a:r>
            <a:endParaRPr lang="en-US" sz="20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vertic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5"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vertic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5"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vertical)">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5"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linds(vertical)">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5"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blinds(vertical)">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5"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blinds(vertical)">
                                      <p:cBhvr>
                                        <p:cTn id="62" dur="500"/>
                                        <p:tgtEl>
                                          <p:spTgt spid="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5" fill="hold" grpId="0"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blinds(vertical)">
                                      <p:cBhvr>
                                        <p:cTn id="67" dur="500"/>
                                        <p:tgtEl>
                                          <p:spTgt spid="3">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5" fill="hold" grpId="0" nodeType="clickEffect">
                                  <p:stCondLst>
                                    <p:cond delay="0"/>
                                  </p:stCondLst>
                                  <p:childTnLst>
                                    <p:set>
                                      <p:cBhvr>
                                        <p:cTn id="71" dur="1" fill="hold">
                                          <p:stCondLst>
                                            <p:cond delay="0"/>
                                          </p:stCondLst>
                                        </p:cTn>
                                        <p:tgtEl>
                                          <p:spTgt spid="3">
                                            <p:txEl>
                                              <p:pRg st="13" end="13"/>
                                            </p:txEl>
                                          </p:spTgt>
                                        </p:tgtEl>
                                        <p:attrNameLst>
                                          <p:attrName>style.visibility</p:attrName>
                                        </p:attrNameLst>
                                      </p:cBhvr>
                                      <p:to>
                                        <p:strVal val="visible"/>
                                      </p:to>
                                    </p:set>
                                    <p:animEffect transition="in" filter="blinds(vertical)">
                                      <p:cBhvr>
                                        <p:cTn id="72"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3237" y="929481"/>
            <a:ext cx="7851775" cy="3675062"/>
          </a:xfrm>
        </p:spPr>
        <p:txBody>
          <a:bodyPr/>
          <a:lstStyle/>
          <a:p>
            <a:pPr lvl="0"/>
            <a:r>
              <a:rPr lang="en-US" sz="2400" dirty="0" smtClean="0"/>
              <a:t>Organizational Creativity:  State vs. Goal/Vision</a:t>
            </a:r>
          </a:p>
          <a:p>
            <a:pPr lvl="1"/>
            <a:r>
              <a:rPr lang="en-US" sz="2000" dirty="0" smtClean="0"/>
              <a:t>Dr. Benjamin Bloom, University of Chicago, studied 120 world class pianists, swimmers, tennis champions, mathematicians, neurologists, and sculptors.</a:t>
            </a:r>
          </a:p>
          <a:p>
            <a:pPr lvl="2"/>
            <a:r>
              <a:rPr lang="en-US" sz="2000" dirty="0" smtClean="0"/>
              <a:t>The majority rate their first teachers as average</a:t>
            </a:r>
          </a:p>
          <a:p>
            <a:pPr lvl="2"/>
            <a:r>
              <a:rPr lang="en-US" sz="2000" dirty="0" smtClean="0"/>
              <a:t>“Perhaps the major quality of these teachers was that they made the initial learning very pleasant and rewarding.  Much of the introduction to the field was as playful activity, and the learning at the beginning of this stage was much like a game.</a:t>
            </a:r>
          </a:p>
          <a:p>
            <a:pPr lvl="0"/>
            <a:endParaRPr lang="en-US" sz="2000" dirty="0"/>
          </a:p>
        </p:txBody>
      </p:sp>
    </p:spTree>
    <p:extLst>
      <p:ext uri="{BB962C8B-B14F-4D97-AF65-F5344CB8AC3E}">
        <p14:creationId xmlns:p14="http://schemas.microsoft.com/office/powerpoint/2010/main" val="2512212133"/>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Kaizen: health</a:t>
            </a:r>
            <a:endParaRPr lang="en-US" dirty="0"/>
          </a:p>
        </p:txBody>
      </p:sp>
      <p:sp>
        <p:nvSpPr>
          <p:cNvPr id="3" name="Content Placeholder 2"/>
          <p:cNvSpPr>
            <a:spLocks noGrp="1"/>
          </p:cNvSpPr>
          <p:nvPr>
            <p:ph idx="1"/>
          </p:nvPr>
        </p:nvSpPr>
        <p:spPr>
          <a:xfrm>
            <a:off x="503237" y="1386681"/>
            <a:ext cx="8312150" cy="4048125"/>
          </a:xfrm>
        </p:spPr>
        <p:txBody>
          <a:bodyPr/>
          <a:lstStyle/>
          <a:p>
            <a:pPr lvl="0"/>
            <a:r>
              <a:rPr lang="en-US" sz="2800" dirty="0" smtClean="0"/>
              <a:t>A study of 6000 elementary school students in California, Delaware, Tennessee, and Ohio</a:t>
            </a:r>
          </a:p>
          <a:p>
            <a:pPr lvl="1"/>
            <a:r>
              <a:rPr lang="en-US" sz="2400" dirty="0" smtClean="0"/>
              <a:t>Students in classrooms with hand sanitizers had 20% fewer absences due to illness compared with controls</a:t>
            </a:r>
          </a:p>
          <a:p>
            <a:pPr lvl="1"/>
            <a:r>
              <a:rPr lang="en-US" sz="2400" dirty="0" smtClean="0"/>
              <a:t>Teacher absences in these schools dropped 10%</a:t>
            </a:r>
          </a:p>
          <a:p>
            <a:pPr lvl="1"/>
            <a:r>
              <a:rPr lang="en-US" sz="2400" dirty="0" smtClean="0"/>
              <a:t>Same results at four residence halls at the University of Colorado</a:t>
            </a:r>
            <a:br>
              <a:rPr lang="en-US" sz="2400" dirty="0" smtClean="0"/>
            </a:br>
            <a:r>
              <a:rPr lang="en-US" sz="2400" dirty="0" smtClean="0"/>
              <a:t>					</a:t>
            </a:r>
            <a:r>
              <a:rPr lang="en-US" sz="2400" u="sng" dirty="0" smtClean="0"/>
              <a:t>The New York Times</a:t>
            </a:r>
            <a:r>
              <a:rPr lang="en-US" sz="2400" dirty="0" smtClean="0"/>
              <a:t>, </a:t>
            </a:r>
            <a:br>
              <a:rPr lang="en-US" sz="2400" dirty="0" smtClean="0"/>
            </a:br>
            <a:r>
              <a:rPr lang="en-US" sz="2400" dirty="0" smtClean="0"/>
              <a:t>					September 15, 2009</a:t>
            </a:r>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3" name="Picture 1027" descr="GoodtoGreat"/>
          <p:cNvPicPr>
            <a:picLocks noChangeAspect="1" noChangeArrowheads="1"/>
          </p:cNvPicPr>
          <p:nvPr/>
        </p:nvPicPr>
        <p:blipFill>
          <a:blip r:embed="rId3" cstate="print"/>
          <a:srcRect/>
          <a:stretch>
            <a:fillRect/>
          </a:stretch>
        </p:blipFill>
        <p:spPr bwMode="auto">
          <a:xfrm>
            <a:off x="1905000" y="165100"/>
            <a:ext cx="4168775" cy="5778500"/>
          </a:xfrm>
          <a:prstGeom prst="rect">
            <a:avLst/>
          </a:prstGeom>
          <a:noFill/>
          <a:effectLst>
            <a:outerShdw dist="53882" dir="2700000" algn="ctr" rotWithShape="0">
              <a:schemeClr val="bg2"/>
            </a:outerShdw>
          </a:effectLst>
        </p:spPr>
      </p:pic>
    </p:spTree>
  </p:cSld>
  <p:clrMapOvr>
    <a:masterClrMapping/>
  </p:clrMapOvr>
  <p:transition>
    <p:dissolve/>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Grp="1" noChangeArrowheads="1"/>
          </p:cNvSpPr>
          <p:nvPr>
            <p:ph idx="1"/>
          </p:nvPr>
        </p:nvSpPr>
        <p:spPr>
          <a:xfrm>
            <a:off x="1112837" y="457200"/>
            <a:ext cx="7315199" cy="4606925"/>
          </a:xfrm>
        </p:spPr>
        <p:txBody>
          <a:bodyPr/>
          <a:lstStyle/>
          <a:p>
            <a:pPr marL="0" indent="0" eaLnBrk="1" hangingPunct="1">
              <a:lnSpc>
                <a:spcPct val="90000"/>
              </a:lnSpc>
              <a:buFont typeface="Wingdings" pitchFamily="2" charset="2"/>
              <a:buNone/>
              <a:defRPr/>
            </a:pPr>
            <a:r>
              <a:rPr lang="en-US" sz="2200" dirty="0"/>
              <a:t>We kept thinking we would find “the one big thing,” the miracle moment that defined breakthrough.  We even pushed for it in our interviews.  But the good-to-great executives simply could not pinpoint a single key event or moment in time that exemplified the transition.  Frequently they chafed against the whole idea of allocating points and prioritizing factors.  In every good-to-great company, at least one of the interviewees gave an unprompted admonishment, saying something along the lines of, “look, you can’t dissect this thing into a series of nice little boxes and factors, or identifying moment of “Aha!” or the “one big thing.”  It was a whole bunch of interlocking pieces that built one upon another.</a:t>
            </a:r>
          </a:p>
        </p:txBody>
      </p:sp>
    </p:spTree>
  </p:cSld>
  <p:clrMapOvr>
    <a:masterClrMapping/>
  </p:clrMapOvr>
  <p:transition>
    <p:dissolve/>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idx="1"/>
          </p:nvPr>
        </p:nvSpPr>
        <p:spPr>
          <a:xfrm>
            <a:off x="461963" y="547688"/>
            <a:ext cx="8312150" cy="4048125"/>
          </a:xfrm>
        </p:spPr>
        <p:txBody>
          <a:bodyPr/>
          <a:lstStyle/>
          <a:p>
            <a:pPr marL="0" indent="0" eaLnBrk="1" hangingPunct="1">
              <a:buFont typeface="Wingdings" pitchFamily="2" charset="2"/>
              <a:buNone/>
              <a:defRPr/>
            </a:pPr>
            <a:r>
              <a:rPr lang="en-US" sz="2800" dirty="0" smtClean="0"/>
              <a:t>No matter how dramatic the end result, the good-to-great transformation never happened in one fell swoop.  There was no single defining action, no grand program, no one killer innovation, no solitary, lucky break, no wrenching revolution.  Good to great comes about by a cumulative process – step by step, action by action, decision by decision, turn by turn of the flywheel – that adds up to sustained and spectacular results. </a:t>
            </a:r>
          </a:p>
          <a:p>
            <a:pPr marL="0" indent="0" eaLnBrk="1" hangingPunct="1">
              <a:buFont typeface="Wingdings" pitchFamily="2" charset="2"/>
              <a:buNone/>
              <a:defRPr/>
            </a:pPr>
            <a:r>
              <a:rPr lang="en-US" sz="2800" dirty="0" smtClean="0"/>
              <a:t>Jim Collins </a:t>
            </a:r>
            <a:endParaRPr lang="en-US" sz="2800" dirty="0"/>
          </a:p>
        </p:txBody>
      </p:sp>
    </p:spTree>
  </p:cSld>
  <p:clrMapOvr>
    <a:masterClrMapping/>
  </p:clrMapOvr>
  <p:transition>
    <p:dissolve/>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idx="1"/>
          </p:nvPr>
        </p:nvSpPr>
        <p:spPr>
          <a:xfrm>
            <a:off x="1033463" y="396875"/>
            <a:ext cx="7851775" cy="5048250"/>
          </a:xfrm>
        </p:spPr>
        <p:txBody>
          <a:bodyPr/>
          <a:lstStyle/>
          <a:p>
            <a:pPr marL="0" indent="0" eaLnBrk="1" hangingPunct="1">
              <a:buFont typeface="Wingdings" pitchFamily="2" charset="2"/>
              <a:buNone/>
              <a:defRPr/>
            </a:pPr>
            <a:r>
              <a:rPr lang="en-US" sz="2800" dirty="0"/>
              <a:t>“It’s easy to believe that Jeff Bezos is one of the great innovators, but that is not exactly the case.  His rise into Fortune 500-dom actually has little to do with innovation and more to do with iteration.  If anything, Amazon demonstrates how a cutting-edge Internet company – of all things – can succeed slowly.  The trick is taking a million tiny steps – and learning quickly from your missteps.”</a:t>
            </a:r>
            <a:br>
              <a:rPr lang="en-US" sz="2800" dirty="0"/>
            </a:br>
            <a:r>
              <a:rPr lang="en-US" sz="2800" dirty="0"/>
              <a:t>	</a:t>
            </a:r>
            <a:r>
              <a:rPr lang="en-US" sz="2000" dirty="0"/>
              <a:t>Fortune Magazine, May 5, 2008, p.128</a:t>
            </a:r>
          </a:p>
        </p:txBody>
      </p:sp>
    </p:spTree>
  </p:cSld>
  <p:clrMapOvr>
    <a:masterClrMapping/>
  </p:clrMapOvr>
  <p:transition>
    <p:dissolve/>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idx="1"/>
          </p:nvPr>
        </p:nvSpPr>
        <p:spPr>
          <a:xfrm>
            <a:off x="350838" y="242888"/>
            <a:ext cx="8312150" cy="4048125"/>
          </a:xfrm>
        </p:spPr>
        <p:txBody>
          <a:bodyPr/>
          <a:lstStyle/>
          <a:p>
            <a:pPr marL="0" indent="0" eaLnBrk="1" hangingPunct="1">
              <a:buFont typeface="Wingdings" pitchFamily="2" charset="2"/>
              <a:buNone/>
              <a:defRPr/>
            </a:pPr>
            <a:r>
              <a:rPr lang="en-US" sz="2800" dirty="0" smtClean="0"/>
              <a:t>Far more often, innovation doesn’t arrive like a thunderbolt. It emerges incrementally, in bits and chugs, forged by a mix bag of coworkers from up, down, and across an organization, sweating and wrangling it out in the trenches. Glamorous, hardly. Powerful, absolutely. </a:t>
            </a:r>
          </a:p>
          <a:p>
            <a:pPr eaLnBrk="1" hangingPunct="1">
              <a:buFont typeface="Wingdings" pitchFamily="2" charset="2"/>
              <a:buNone/>
              <a:defRPr/>
            </a:pPr>
            <a:endParaRPr lang="en-US" sz="2800" dirty="0" smtClean="0"/>
          </a:p>
          <a:p>
            <a:pPr eaLnBrk="1" hangingPunct="1">
              <a:buFont typeface="Wingdings" pitchFamily="2" charset="2"/>
              <a:buNone/>
              <a:defRPr/>
            </a:pPr>
            <a:r>
              <a:rPr lang="en-US" sz="2000" dirty="0" smtClean="0"/>
              <a:t>Jack Welch, past CEO, GE</a:t>
            </a:r>
          </a:p>
          <a:p>
            <a:pPr eaLnBrk="1" hangingPunct="1">
              <a:buFont typeface="Wingdings" pitchFamily="2" charset="2"/>
              <a:buNone/>
              <a:defRPr/>
            </a:pPr>
            <a:r>
              <a:rPr lang="en-US" sz="2000" dirty="0" smtClean="0"/>
              <a:t>Business Week, April 21, 2008</a:t>
            </a:r>
            <a:endParaRPr lang="en-US" sz="2000" dirty="0"/>
          </a:p>
        </p:txBody>
      </p:sp>
    </p:spTree>
  </p:cSld>
  <p:clrMapOvr>
    <a:masterClrMapping/>
  </p:clrMapOvr>
  <p:transition>
    <p:dissolve/>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1112837" y="777081"/>
            <a:ext cx="7361238" cy="5048250"/>
          </a:xfrm>
        </p:spPr>
        <p:txBody>
          <a:bodyPr/>
          <a:lstStyle/>
          <a:p>
            <a:pPr marL="0" indent="0" eaLnBrk="1" hangingPunct="1">
              <a:buFont typeface="Wingdings" pitchFamily="2" charset="2"/>
              <a:buNone/>
            </a:pPr>
            <a:r>
              <a:rPr lang="en-US" sz="2800" dirty="0" smtClean="0"/>
              <a:t>It’s safe to say that no 3M product will generate the buzz of, say, the next iPhone.  But 3M has never been about inventing the Next Big Thing.  It’s about inventing hundreds and hundreds of Next Small Things, year after year…little things like grains of sand that add up to the big business that is 3M.</a:t>
            </a:r>
          </a:p>
          <a:p>
            <a:pPr marL="0" indent="0" eaLnBrk="1" hangingPunct="1">
              <a:buFont typeface="Wingdings" pitchFamily="2" charset="2"/>
              <a:buNone/>
            </a:pPr>
            <a:endParaRPr lang="en-US" sz="2400" dirty="0" smtClean="0"/>
          </a:p>
          <a:p>
            <a:pPr marL="0" indent="0" algn="r" eaLnBrk="1" hangingPunct="1">
              <a:buFont typeface="Wingdings" pitchFamily="2" charset="2"/>
              <a:buNone/>
            </a:pPr>
            <a:r>
              <a:rPr lang="en-US" sz="2400" i="1" dirty="0" smtClean="0"/>
              <a:t>Fortune Magazine</a:t>
            </a:r>
          </a:p>
          <a:p>
            <a:pPr marL="0" indent="0" algn="r" eaLnBrk="1" hangingPunct="1">
              <a:buFont typeface="Wingdings" pitchFamily="2" charset="2"/>
              <a:buNone/>
            </a:pPr>
            <a:r>
              <a:rPr lang="en-US" sz="2000" dirty="0" smtClean="0"/>
              <a:t>September 27, 2010, p.76</a:t>
            </a:r>
          </a:p>
        </p:txBody>
      </p:sp>
    </p:spTree>
  </p:cSld>
  <p:clrMapOvr>
    <a:masterClrMapping/>
  </p:clrMapOvr>
  <p:transition>
    <p:dissolve/>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638" y="471488"/>
            <a:ext cx="7851775" cy="3675062"/>
          </a:xfrm>
        </p:spPr>
        <p:txBody>
          <a:bodyPr/>
          <a:lstStyle/>
          <a:p>
            <a:pPr marL="0" indent="0" eaLnBrk="1" hangingPunct="1">
              <a:buFont typeface="Wingdings" pitchFamily="2" charset="2"/>
              <a:buNone/>
              <a:defRPr/>
            </a:pPr>
            <a:r>
              <a:rPr lang="en-US" dirty="0" smtClean="0"/>
              <a:t>“I often say I started with nine people, friends of mine, really, who just didn’t have the nerve to say no. They didn’t intend to stay around, but they were going to help me get started. They were kind and sweet—and last year one of them made $325,000.”</a:t>
            </a:r>
          </a:p>
          <a:p>
            <a:pPr marL="0" indent="0" algn="r" eaLnBrk="1" hangingPunct="1">
              <a:buFont typeface="Wingdings" pitchFamily="2" charset="2"/>
              <a:buNone/>
              <a:defRPr/>
            </a:pPr>
            <a:r>
              <a:rPr lang="en-US" sz="2800" dirty="0" smtClean="0"/>
              <a:t>Mary Kay Ash</a:t>
            </a:r>
          </a:p>
          <a:p>
            <a:pPr marL="0" indent="0" algn="r" eaLnBrk="1" hangingPunct="1">
              <a:buFont typeface="Wingdings" pitchFamily="2" charset="2"/>
              <a:buNone/>
              <a:defRPr/>
            </a:pPr>
            <a:r>
              <a:rPr lang="en-US" sz="2800" dirty="0" smtClean="0"/>
              <a:t>Founder, Mary Kay Cosmetics</a:t>
            </a:r>
          </a:p>
          <a:p>
            <a:pPr eaLnBrk="1" hangingPunct="1">
              <a:buFont typeface="Wingdings" pitchFamily="2" charset="2"/>
              <a:buNone/>
              <a:defRPr/>
            </a:pPr>
            <a:endParaRPr lang="en-US" dirty="0"/>
          </a:p>
        </p:txBody>
      </p:sp>
    </p:spTree>
  </p:cSld>
  <p:clrMapOvr>
    <a:masterClrMapping/>
  </p:clrMapOvr>
  <p:transition>
    <p:dissolve/>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638" y="471488"/>
            <a:ext cx="7851775" cy="3675062"/>
          </a:xfrm>
        </p:spPr>
        <p:txBody>
          <a:bodyPr/>
          <a:lstStyle/>
          <a:p>
            <a:pPr marL="0" indent="0" eaLnBrk="1" hangingPunct="1">
              <a:buFont typeface="Wingdings" pitchFamily="2" charset="2"/>
              <a:buNone/>
              <a:defRPr/>
            </a:pPr>
            <a:r>
              <a:rPr lang="en-US" dirty="0" smtClean="0"/>
              <a:t>“The idea of kaizen is interesting and useful.  For example, it advocates gradualism.  Revolutionary breakthroughs are rare, but everyone can make minor improvements in their work.  If the effort to make these small improvements is sustained over time, great progress will result.  Those who wait for thunderbolts from heaven may never progress at all.”</a:t>
            </a:r>
          </a:p>
          <a:p>
            <a:pPr marL="0" indent="0" algn="r" eaLnBrk="1" hangingPunct="1">
              <a:buFont typeface="Wingdings" pitchFamily="2" charset="2"/>
              <a:buNone/>
              <a:defRPr/>
            </a:pPr>
            <a:r>
              <a:rPr lang="en-US" sz="2000" dirty="0" smtClean="0"/>
              <a:t>Edward C. Johnson, III</a:t>
            </a:r>
          </a:p>
          <a:p>
            <a:pPr marL="0" indent="0" algn="r" eaLnBrk="1" hangingPunct="1">
              <a:buFont typeface="Wingdings" pitchFamily="2" charset="2"/>
              <a:buNone/>
              <a:defRPr/>
            </a:pPr>
            <a:r>
              <a:rPr lang="en-US" sz="2000" dirty="0" smtClean="0"/>
              <a:t>CEO and Chairman</a:t>
            </a:r>
            <a:br>
              <a:rPr lang="en-US" sz="2000" dirty="0" smtClean="0"/>
            </a:br>
            <a:r>
              <a:rPr lang="en-US" sz="2000" dirty="0" smtClean="0"/>
              <a:t>Fidelity Investments</a:t>
            </a:r>
          </a:p>
          <a:p>
            <a:pPr eaLnBrk="1" hangingPunct="1">
              <a:buFont typeface="Wingdings" pitchFamily="2" charset="2"/>
              <a:buNone/>
              <a:defRPr/>
            </a:pPr>
            <a:endParaRPr lang="en-US" dirty="0"/>
          </a:p>
        </p:txBody>
      </p:sp>
    </p:spTree>
  </p:cSld>
  <p:clrMapOvr>
    <a:masterClrMapping/>
  </p:clrMapOvr>
  <p:transition>
    <p:dissolve/>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263" y="471488"/>
            <a:ext cx="7851775" cy="3675062"/>
          </a:xfrm>
        </p:spPr>
        <p:txBody>
          <a:bodyPr/>
          <a:lstStyle/>
          <a:p>
            <a:pPr marL="0" indent="0" eaLnBrk="1" hangingPunct="1">
              <a:buFont typeface="Wingdings" pitchFamily="2" charset="2"/>
              <a:buNone/>
              <a:defRPr/>
            </a:pPr>
            <a:r>
              <a:rPr lang="en-US" sz="2200" dirty="0" smtClean="0"/>
              <a:t>“At Toyota’s Torrance headquarters, the computer room was too warm. The easy answer would be to dial down the air conditioning. But following the company’s principles, workers tracked down the root cause, a blocked duct. By following </a:t>
            </a:r>
            <a:r>
              <a:rPr lang="en-US" sz="2200" i="1" dirty="0" smtClean="0"/>
              <a:t>kaizen</a:t>
            </a:r>
            <a:r>
              <a:rPr lang="en-US" sz="2200" dirty="0" smtClean="0"/>
              <a:t>, a problem was fixed without extra cost….</a:t>
            </a:r>
          </a:p>
          <a:p>
            <a:pPr marL="0" indent="0" eaLnBrk="1" hangingPunct="1">
              <a:buFont typeface="Wingdings" pitchFamily="2" charset="2"/>
              <a:buNone/>
              <a:defRPr/>
            </a:pPr>
            <a:r>
              <a:rPr lang="en-US" sz="2200" dirty="0" smtClean="0"/>
              <a:t>Workers also found they had excess office supplies languishing on shelves….so they created an intranet trading post: Workers with too much of something –file folders, binders, Sharpies, copier toner, whatever—list it and employees in other departments can come by to trade or plunder. It might seem small but if one department uses the excess of another department there’s some significant cost savings. All these cost savings add up.”</a:t>
            </a:r>
          </a:p>
          <a:p>
            <a:pPr marL="0" indent="0" algn="r" eaLnBrk="1" hangingPunct="1">
              <a:buFont typeface="Wingdings" pitchFamily="2" charset="2"/>
              <a:buNone/>
              <a:tabLst>
                <a:tab pos="3597275" algn="l"/>
              </a:tabLst>
              <a:defRPr/>
            </a:pPr>
            <a:r>
              <a:rPr lang="en-US" sz="2000" u="sng" dirty="0" smtClean="0"/>
              <a:t>USA Today</a:t>
            </a:r>
            <a:endParaRPr lang="en-US" sz="2000" dirty="0" smtClean="0"/>
          </a:p>
          <a:p>
            <a:pPr marL="0" indent="0" algn="r" eaLnBrk="1" hangingPunct="1">
              <a:buFont typeface="Wingdings" pitchFamily="2" charset="2"/>
              <a:buNone/>
              <a:tabLst>
                <a:tab pos="3597275" algn="l"/>
              </a:tabLst>
              <a:defRPr/>
            </a:pPr>
            <a:r>
              <a:rPr lang="en-US" sz="2000" dirty="0" smtClean="0"/>
              <a:t>April 3, 2009, p.2b</a:t>
            </a:r>
          </a:p>
          <a:p>
            <a:pPr marL="0" indent="0" eaLnBrk="1" hangingPunct="1">
              <a:buFont typeface="Wingdings" pitchFamily="2" charset="2"/>
              <a:buNone/>
              <a:defRPr/>
            </a:pPr>
            <a:endParaRPr lang="en-US" sz="2000" dirty="0"/>
          </a:p>
        </p:txBody>
      </p:sp>
    </p:spTree>
  </p:cSld>
  <p:clrMapOvr>
    <a:masterClrMapping/>
  </p:clrMapOvr>
  <p:transition>
    <p:dissolve/>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7" name="Rectangle 5"/>
          <p:cNvSpPr>
            <a:spLocks noGrp="1" noChangeArrowheads="1"/>
          </p:cNvSpPr>
          <p:nvPr>
            <p:ph idx="1"/>
          </p:nvPr>
        </p:nvSpPr>
        <p:spPr/>
        <p:txBody>
          <a:bodyPr/>
          <a:lstStyle/>
          <a:p>
            <a:pPr marL="0" indent="0" algn="ctr" eaLnBrk="1" hangingPunct="1">
              <a:buFont typeface="Wingdings" pitchFamily="2" charset="2"/>
              <a:buNone/>
              <a:defRPr/>
            </a:pPr>
            <a:r>
              <a:rPr lang="en-US" sz="6000" i="1" dirty="0">
                <a:latin typeface="Penoir" pitchFamily="34" charset="0"/>
              </a:rPr>
              <a:t>If it ain’t broke,</a:t>
            </a:r>
            <a:br>
              <a:rPr lang="en-US" sz="6000" i="1" dirty="0">
                <a:latin typeface="Penoir" pitchFamily="34" charset="0"/>
              </a:rPr>
            </a:br>
            <a:r>
              <a:rPr lang="en-US" sz="6000" i="1" dirty="0">
                <a:latin typeface="Penoir" pitchFamily="34" charset="0"/>
              </a:rPr>
              <a:t>don’t fix it.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300"/>
                                  </p:iterate>
                                  <p:childTnLst>
                                    <p:set>
                                      <p:cBhvr>
                                        <p:cTn id="6" dur="1" fill="hold">
                                          <p:stCondLst>
                                            <p:cond delay="299"/>
                                          </p:stCondLst>
                                        </p:cTn>
                                        <p:tgtEl>
                                          <p:spTgt spid="2355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p:txBody>
          <a:bodyPr/>
          <a:lstStyle/>
          <a:p>
            <a:pPr algn="l" eaLnBrk="1" hangingPunct="1"/>
            <a:r>
              <a:rPr lang="en-US" dirty="0" smtClean="0">
                <a:latin typeface="Peignot Medium" pitchFamily="82" charset="0"/>
              </a:rPr>
              <a:t>Examples</a:t>
            </a:r>
            <a:endParaRPr lang="en-US" dirty="0" smtClean="0"/>
          </a:p>
        </p:txBody>
      </p:sp>
      <p:sp>
        <p:nvSpPr>
          <p:cNvPr id="13315" name="Content Placeholder 2"/>
          <p:cNvSpPr>
            <a:spLocks noGrp="1"/>
          </p:cNvSpPr>
          <p:nvPr>
            <p:ph idx="1"/>
          </p:nvPr>
        </p:nvSpPr>
        <p:spPr>
          <a:xfrm>
            <a:off x="960437" y="1462088"/>
            <a:ext cx="7239000" cy="3675062"/>
          </a:xfrm>
        </p:spPr>
        <p:txBody>
          <a:bodyPr/>
          <a:lstStyle/>
          <a:p>
            <a:pPr eaLnBrk="1" hangingPunct="1"/>
            <a:r>
              <a:rPr lang="en-US" sz="2800" dirty="0" smtClean="0"/>
              <a:t>Health</a:t>
            </a:r>
          </a:p>
          <a:p>
            <a:pPr lvl="1" eaLnBrk="1" hangingPunct="1">
              <a:buFontTx/>
              <a:buBlip>
                <a:blip r:embed="rId3"/>
              </a:buBlip>
            </a:pPr>
            <a:endParaRPr lang="en-US" sz="2000" u="sng" dirty="0" smtClean="0"/>
          </a:p>
          <a:p>
            <a:pPr eaLnBrk="1" hangingPunct="1"/>
            <a:endParaRPr lang="en-US" sz="2800" dirty="0" smtClean="0"/>
          </a:p>
        </p:txBody>
      </p:sp>
      <p:pic>
        <p:nvPicPr>
          <p:cNvPr id="4" name="Picture 3" descr="kaizenexercisegraph.jpg"/>
          <p:cNvPicPr>
            <a:picLocks noChangeAspect="1"/>
          </p:cNvPicPr>
          <p:nvPr/>
        </p:nvPicPr>
        <p:blipFill>
          <a:blip r:embed="rId4" cstate="print"/>
          <a:stretch>
            <a:fillRect/>
          </a:stretch>
        </p:blipFill>
        <p:spPr>
          <a:xfrm>
            <a:off x="4389437" y="0"/>
            <a:ext cx="3627438" cy="6086305"/>
          </a:xfrm>
          <a:prstGeom prst="rect">
            <a:avLst/>
          </a:prstGeom>
        </p:spPr>
      </p:pic>
    </p:spTree>
  </p:cSld>
  <p:clrMapOvr>
    <a:masterClrMapping/>
  </p:clrMapOvr>
  <p:transition>
    <p:dissolve/>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4"/>
          <p:cNvSpPr>
            <a:spLocks noGrp="1" noChangeArrowheads="1"/>
          </p:cNvSpPr>
          <p:nvPr>
            <p:ph type="ctrTitle" sz="quarter"/>
          </p:nvPr>
        </p:nvSpPr>
        <p:spPr/>
        <p:txBody>
          <a:bodyPr/>
          <a:lstStyle/>
          <a:p>
            <a:pPr eaLnBrk="1" hangingPunct="1">
              <a:defRPr/>
            </a:pPr>
            <a:r>
              <a:rPr lang="en-US" dirty="0" smtClean="0"/>
              <a:t>By the yard it is hard.</a:t>
            </a:r>
            <a:br>
              <a:rPr lang="en-US" dirty="0" smtClean="0"/>
            </a:br>
            <a:r>
              <a:rPr lang="en-US" dirty="0" smtClean="0"/>
              <a:t>By the inch it is a cinch.</a:t>
            </a:r>
            <a:endParaRPr lang="en-US" dirty="0"/>
          </a:p>
        </p:txBody>
      </p:sp>
      <p:sp>
        <p:nvSpPr>
          <p:cNvPr id="20485" name="Rectangle 5"/>
          <p:cNvSpPr>
            <a:spLocks noGrp="1" noChangeArrowheads="1"/>
          </p:cNvSpPr>
          <p:nvPr>
            <p:ph type="subTitle" sz="quarter" idx="1"/>
          </p:nvPr>
        </p:nvSpPr>
        <p:spPr/>
        <p:txBody>
          <a:bodyPr/>
          <a:lstStyle/>
          <a:p>
            <a:pPr eaLnBrk="1" hangingPunct="1">
              <a:defRPr/>
            </a:pPr>
            <a:endParaRPr lang="en-US" dirty="0" smtClean="0"/>
          </a:p>
          <a:p>
            <a:pPr eaLnBrk="1" hangingPunct="1">
              <a:defRPr/>
            </a:pPr>
            <a:endParaRPr lang="en-US" dirty="0" smtClean="0"/>
          </a:p>
          <a:p>
            <a:pPr eaLnBrk="1" hangingPunct="1">
              <a:defRPr/>
            </a:pPr>
            <a:r>
              <a:rPr lang="en-US" dirty="0" smtClean="0"/>
              <a:t>		</a:t>
            </a:r>
            <a:r>
              <a:rPr lang="en-US" sz="3200" dirty="0" smtClean="0"/>
              <a:t>Charles Givens</a:t>
            </a:r>
            <a:endParaRPr lang="en-US" sz="3200" dirty="0"/>
          </a:p>
        </p:txBody>
      </p:sp>
    </p:spTree>
  </p:cSld>
  <p:clrMapOvr>
    <a:masterClrMapping/>
  </p:clrMapOvr>
  <p:transition>
    <p:dissolve/>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Rectangle 6"/>
          <p:cNvSpPr>
            <a:spLocks noGrp="1" noChangeArrowheads="1"/>
          </p:cNvSpPr>
          <p:nvPr>
            <p:ph idx="1"/>
          </p:nvPr>
        </p:nvSpPr>
        <p:spPr>
          <a:xfrm>
            <a:off x="1265238" y="1066800"/>
            <a:ext cx="7543800" cy="3675063"/>
          </a:xfrm>
        </p:spPr>
        <p:txBody>
          <a:bodyPr/>
          <a:lstStyle/>
          <a:p>
            <a:pPr eaLnBrk="1" hangingPunct="1">
              <a:lnSpc>
                <a:spcPct val="90000"/>
              </a:lnSpc>
              <a:buFont typeface="Wingdings" pitchFamily="2" charset="2"/>
              <a:buNone/>
              <a:defRPr/>
            </a:pPr>
            <a:r>
              <a:rPr lang="en-US" sz="2800" dirty="0"/>
              <a:t>	Months later we got taught a simple truth:  anytime you stop striving to get better, you’re bound to get worse.</a:t>
            </a:r>
          </a:p>
          <a:p>
            <a:pPr eaLnBrk="1" hangingPunct="1">
              <a:lnSpc>
                <a:spcPct val="90000"/>
              </a:lnSpc>
              <a:defRPr/>
            </a:pPr>
            <a:endParaRPr lang="en-US" sz="2800" dirty="0"/>
          </a:p>
          <a:p>
            <a:pPr eaLnBrk="1" hangingPunct="1">
              <a:lnSpc>
                <a:spcPct val="90000"/>
              </a:lnSpc>
              <a:buFont typeface="Wingdings" pitchFamily="2" charset="2"/>
              <a:buNone/>
              <a:defRPr/>
            </a:pPr>
            <a:r>
              <a:rPr lang="en-US" sz="2800" dirty="0"/>
              <a:t>	There’s no such thing in life as simply holding on to what you’ve got.</a:t>
            </a:r>
          </a:p>
          <a:p>
            <a:pPr eaLnBrk="1" hangingPunct="1">
              <a:lnSpc>
                <a:spcPct val="90000"/>
              </a:lnSpc>
              <a:defRPr/>
            </a:pPr>
            <a:endParaRPr lang="en-US" sz="2800" dirty="0"/>
          </a:p>
          <a:p>
            <a:pPr eaLnBrk="1" hangingPunct="1">
              <a:lnSpc>
                <a:spcPct val="90000"/>
              </a:lnSpc>
              <a:buFont typeface="Wingdings" pitchFamily="2" charset="2"/>
              <a:buNone/>
              <a:defRPr/>
            </a:pPr>
            <a:r>
              <a:rPr lang="en-US" sz="2000" dirty="0"/>
              <a:t>	Pat Riley, </a:t>
            </a:r>
            <a:r>
              <a:rPr lang="en-US" sz="2000" i="1" dirty="0"/>
              <a:t>The Winner Within</a:t>
            </a:r>
          </a:p>
          <a:p>
            <a:pPr eaLnBrk="1" hangingPunct="1">
              <a:lnSpc>
                <a:spcPct val="90000"/>
              </a:lnSpc>
              <a:defRPr/>
            </a:pPr>
            <a:endParaRPr lang="en-US" sz="2000" dirty="0"/>
          </a:p>
        </p:txBody>
      </p:sp>
    </p:spTree>
  </p:cSld>
  <p:clrMapOvr>
    <a:masterClrMapping/>
  </p:clrMapOvr>
  <p:transition>
    <p:dissolve/>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8" name="Rectangle 4"/>
          <p:cNvSpPr>
            <a:spLocks noGrp="1" noChangeArrowheads="1"/>
          </p:cNvSpPr>
          <p:nvPr>
            <p:ph type="ctrTitle" sz="quarter"/>
          </p:nvPr>
        </p:nvSpPr>
        <p:spPr>
          <a:xfrm>
            <a:off x="808037" y="1362075"/>
            <a:ext cx="7696200" cy="1020763"/>
          </a:xfrm>
          <a:effectLst/>
        </p:spPr>
        <p:txBody>
          <a:bodyPr/>
          <a:lstStyle/>
          <a:p>
            <a:pPr eaLnBrk="1" hangingPunct="1">
              <a:defRPr/>
            </a:pPr>
            <a:r>
              <a:rPr lang="en-US" dirty="0"/>
              <a:t>The Hidden Ingredients </a:t>
            </a:r>
            <a:br>
              <a:rPr lang="en-US" dirty="0"/>
            </a:br>
            <a:r>
              <a:rPr lang="en-US" dirty="0"/>
              <a:t>in Kaizen</a:t>
            </a:r>
          </a:p>
        </p:txBody>
      </p:sp>
      <p:sp>
        <p:nvSpPr>
          <p:cNvPr id="72709" name="Rectangle 5"/>
          <p:cNvSpPr>
            <a:spLocks noGrp="1" noChangeArrowheads="1"/>
          </p:cNvSpPr>
          <p:nvPr>
            <p:ph type="subTitle" sz="quarter" idx="1"/>
          </p:nvPr>
        </p:nvSpPr>
        <p:spPr>
          <a:xfrm>
            <a:off x="1722438" y="3768725"/>
            <a:ext cx="6443662" cy="1565275"/>
          </a:xfrm>
          <a:effectLst/>
        </p:spPr>
        <p:txBody>
          <a:bodyPr/>
          <a:lstStyle/>
          <a:p>
            <a:pPr eaLnBrk="1" hangingPunct="1">
              <a:lnSpc>
                <a:spcPct val="90000"/>
              </a:lnSpc>
              <a:spcBef>
                <a:spcPct val="0"/>
              </a:spcBef>
              <a:defRPr/>
            </a:pPr>
            <a:r>
              <a:rPr lang="en-US" dirty="0"/>
              <a:t>Self Esteem</a:t>
            </a:r>
          </a:p>
          <a:p>
            <a:pPr eaLnBrk="1" hangingPunct="1">
              <a:lnSpc>
                <a:spcPct val="90000"/>
              </a:lnSpc>
              <a:spcBef>
                <a:spcPct val="0"/>
              </a:spcBef>
              <a:defRPr/>
            </a:pPr>
            <a:r>
              <a:rPr lang="en-US" dirty="0"/>
              <a:t>Optimism</a:t>
            </a:r>
          </a:p>
          <a:p>
            <a:pPr eaLnBrk="1" hangingPunct="1">
              <a:lnSpc>
                <a:spcPct val="90000"/>
              </a:lnSpc>
              <a:spcBef>
                <a:spcPct val="0"/>
              </a:spcBef>
              <a:defRPr/>
            </a:pPr>
            <a:r>
              <a:rPr lang="en-US" dirty="0"/>
              <a:t>Vision</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2709">
                                            <p:txEl>
                                              <p:pRg st="0" end="0"/>
                                            </p:txEl>
                                          </p:spTgt>
                                        </p:tgtEl>
                                        <p:attrNameLst>
                                          <p:attrName>style.visibility</p:attrName>
                                        </p:attrNameLst>
                                      </p:cBhvr>
                                      <p:to>
                                        <p:strVal val="visible"/>
                                      </p:to>
                                    </p:set>
                                    <p:animEffect transition="in" filter="blinds(horizontal)">
                                      <p:cBhvr>
                                        <p:cTn id="7" dur="500"/>
                                        <p:tgtEl>
                                          <p:spTgt spid="7270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2709">
                                            <p:txEl>
                                              <p:pRg st="1" end="1"/>
                                            </p:txEl>
                                          </p:spTgt>
                                        </p:tgtEl>
                                        <p:attrNameLst>
                                          <p:attrName>style.visibility</p:attrName>
                                        </p:attrNameLst>
                                      </p:cBhvr>
                                      <p:to>
                                        <p:strVal val="visible"/>
                                      </p:to>
                                    </p:set>
                                    <p:animEffect transition="in" filter="blinds(horizontal)">
                                      <p:cBhvr>
                                        <p:cTn id="12" dur="500"/>
                                        <p:tgtEl>
                                          <p:spTgt spid="7270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2709">
                                            <p:txEl>
                                              <p:pRg st="2" end="2"/>
                                            </p:txEl>
                                          </p:spTgt>
                                        </p:tgtEl>
                                        <p:attrNameLst>
                                          <p:attrName>style.visibility</p:attrName>
                                        </p:attrNameLst>
                                      </p:cBhvr>
                                      <p:to>
                                        <p:strVal val="visible"/>
                                      </p:to>
                                    </p:set>
                                    <p:animEffect transition="in" filter="blinds(horizontal)">
                                      <p:cBhvr>
                                        <p:cTn id="17" dur="500"/>
                                        <p:tgtEl>
                                          <p:spTgt spid="7270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build="p" bldLvl="2" autoUpdateAnimBg="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type="body" idx="1"/>
          </p:nvPr>
        </p:nvSpPr>
        <p:spPr>
          <a:xfrm>
            <a:off x="960437" y="1005681"/>
            <a:ext cx="6934200" cy="3675062"/>
          </a:xfrm>
        </p:spPr>
        <p:txBody>
          <a:bodyPr/>
          <a:lstStyle/>
          <a:p>
            <a:pPr marL="0" indent="0" eaLnBrk="1" hangingPunct="1">
              <a:buFont typeface="Wingdings" pitchFamily="2" charset="2"/>
              <a:buNone/>
            </a:pPr>
            <a:r>
              <a:rPr lang="en-US" sz="4400" dirty="0" smtClean="0"/>
              <a:t>We are what we repeatedly do.  Excellence, then, is not an action, but a habit.</a:t>
            </a:r>
          </a:p>
          <a:p>
            <a:pPr marL="0" indent="0" eaLnBrk="1" hangingPunct="1">
              <a:buFont typeface="Wingdings" pitchFamily="2" charset="2"/>
              <a:buNone/>
            </a:pPr>
            <a:endParaRPr lang="en-US" sz="4400" dirty="0" smtClean="0"/>
          </a:p>
          <a:p>
            <a:pPr marL="0" indent="0" algn="r" eaLnBrk="1" hangingPunct="1">
              <a:buFont typeface="Wingdings" pitchFamily="2" charset="2"/>
              <a:buNone/>
            </a:pPr>
            <a:r>
              <a:rPr lang="en-US" sz="4400" dirty="0" smtClean="0"/>
              <a:t>Aristotle </a:t>
            </a:r>
          </a:p>
        </p:txBody>
      </p:sp>
    </p:spTree>
  </p:cSld>
  <p:clrMapOvr>
    <a:masterClrMapping/>
  </p:clrMapOvr>
  <p:transition>
    <p:dissolve/>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10"/>
          <p:cNvSpPr>
            <a:spLocks noChangeArrowheads="1"/>
          </p:cNvSpPr>
          <p:nvPr/>
        </p:nvSpPr>
        <p:spPr bwMode="auto">
          <a:xfrm>
            <a:off x="3476625" y="1701800"/>
            <a:ext cx="250825" cy="427038"/>
          </a:xfrm>
          <a:prstGeom prst="rect">
            <a:avLst/>
          </a:prstGeom>
          <a:noFill/>
          <a:ln w="9525">
            <a:noFill/>
            <a:miter lim="800000"/>
            <a:headEnd/>
            <a:tailEnd/>
          </a:ln>
        </p:spPr>
        <p:txBody>
          <a:bodyPr wrap="none" lIns="0" tIns="0" rIns="0" bIns="0">
            <a:spAutoFit/>
          </a:bodyPr>
          <a:lstStyle/>
          <a:p>
            <a:pPr eaLnBrk="0" hangingPunct="0"/>
            <a:r>
              <a:rPr lang="en-US" sz="2800" dirty="0">
                <a:solidFill>
                  <a:srgbClr val="FFFFFF"/>
                </a:solidFill>
              </a:rPr>
              <a:t>  </a:t>
            </a:r>
            <a:endParaRPr lang="en-US" sz="2400" dirty="0"/>
          </a:p>
        </p:txBody>
      </p:sp>
      <p:sp>
        <p:nvSpPr>
          <p:cNvPr id="93187" name="Rectangle 12"/>
          <p:cNvSpPr>
            <a:spLocks noChangeArrowheads="1"/>
          </p:cNvSpPr>
          <p:nvPr/>
        </p:nvSpPr>
        <p:spPr bwMode="auto">
          <a:xfrm>
            <a:off x="1766888" y="2057400"/>
            <a:ext cx="125412" cy="427038"/>
          </a:xfrm>
          <a:prstGeom prst="rect">
            <a:avLst/>
          </a:prstGeom>
          <a:noFill/>
          <a:ln w="9525">
            <a:noFill/>
            <a:miter lim="800000"/>
            <a:headEnd/>
            <a:tailEnd/>
          </a:ln>
        </p:spPr>
        <p:txBody>
          <a:bodyPr wrap="none" lIns="0" tIns="0" rIns="0" bIns="0">
            <a:spAutoFit/>
          </a:bodyPr>
          <a:lstStyle/>
          <a:p>
            <a:pPr eaLnBrk="0" hangingPunct="0"/>
            <a:r>
              <a:rPr lang="en-US" sz="2800" dirty="0">
                <a:solidFill>
                  <a:srgbClr val="FFFFFF"/>
                </a:solidFill>
              </a:rPr>
              <a:t> </a:t>
            </a:r>
            <a:endParaRPr lang="en-US" sz="2400" dirty="0"/>
          </a:p>
        </p:txBody>
      </p:sp>
      <p:sp>
        <p:nvSpPr>
          <p:cNvPr id="93188" name="Rectangle 15"/>
          <p:cNvSpPr>
            <a:spLocks noChangeArrowheads="1"/>
          </p:cNvSpPr>
          <p:nvPr/>
        </p:nvSpPr>
        <p:spPr bwMode="auto">
          <a:xfrm>
            <a:off x="3476625" y="2795588"/>
            <a:ext cx="250825" cy="427037"/>
          </a:xfrm>
          <a:prstGeom prst="rect">
            <a:avLst/>
          </a:prstGeom>
          <a:noFill/>
          <a:ln w="9525">
            <a:noFill/>
            <a:miter lim="800000"/>
            <a:headEnd/>
            <a:tailEnd/>
          </a:ln>
        </p:spPr>
        <p:txBody>
          <a:bodyPr wrap="none" lIns="0" tIns="0" rIns="0" bIns="0">
            <a:spAutoFit/>
          </a:bodyPr>
          <a:lstStyle/>
          <a:p>
            <a:pPr eaLnBrk="0" hangingPunct="0"/>
            <a:r>
              <a:rPr lang="en-US" sz="2800" dirty="0">
                <a:solidFill>
                  <a:srgbClr val="FFFFFF"/>
                </a:solidFill>
              </a:rPr>
              <a:t>  </a:t>
            </a:r>
            <a:endParaRPr lang="en-US" sz="2400" dirty="0"/>
          </a:p>
        </p:txBody>
      </p:sp>
      <p:sp>
        <p:nvSpPr>
          <p:cNvPr id="93189" name="Rectangle 20"/>
          <p:cNvSpPr>
            <a:spLocks noChangeArrowheads="1"/>
          </p:cNvSpPr>
          <p:nvPr/>
        </p:nvSpPr>
        <p:spPr bwMode="auto">
          <a:xfrm>
            <a:off x="3476625" y="3886200"/>
            <a:ext cx="250825" cy="427038"/>
          </a:xfrm>
          <a:prstGeom prst="rect">
            <a:avLst/>
          </a:prstGeom>
          <a:noFill/>
          <a:ln w="9525">
            <a:noFill/>
            <a:miter lim="800000"/>
            <a:headEnd/>
            <a:tailEnd/>
          </a:ln>
        </p:spPr>
        <p:txBody>
          <a:bodyPr wrap="none" lIns="0" tIns="0" rIns="0" bIns="0">
            <a:spAutoFit/>
          </a:bodyPr>
          <a:lstStyle/>
          <a:p>
            <a:pPr eaLnBrk="0" hangingPunct="0"/>
            <a:r>
              <a:rPr lang="en-US" sz="2800" dirty="0">
                <a:solidFill>
                  <a:srgbClr val="FFFFFF"/>
                </a:solidFill>
              </a:rPr>
              <a:t>  </a:t>
            </a:r>
            <a:endParaRPr lang="en-US" sz="2400" dirty="0"/>
          </a:p>
        </p:txBody>
      </p:sp>
      <p:sp>
        <p:nvSpPr>
          <p:cNvPr id="93190" name="Rectangle 24"/>
          <p:cNvSpPr>
            <a:spLocks noChangeArrowheads="1"/>
          </p:cNvSpPr>
          <p:nvPr/>
        </p:nvSpPr>
        <p:spPr bwMode="auto">
          <a:xfrm>
            <a:off x="3476625" y="1701800"/>
            <a:ext cx="250825" cy="427038"/>
          </a:xfrm>
          <a:prstGeom prst="rect">
            <a:avLst/>
          </a:prstGeom>
          <a:noFill/>
          <a:ln w="9525">
            <a:noFill/>
            <a:miter lim="800000"/>
            <a:headEnd/>
            <a:tailEnd/>
          </a:ln>
        </p:spPr>
        <p:txBody>
          <a:bodyPr wrap="none" lIns="0" tIns="0" rIns="0" bIns="0">
            <a:spAutoFit/>
          </a:bodyPr>
          <a:lstStyle/>
          <a:p>
            <a:pPr eaLnBrk="0" hangingPunct="0"/>
            <a:r>
              <a:rPr lang="en-US" sz="2800" dirty="0">
                <a:solidFill>
                  <a:srgbClr val="FFFFFF"/>
                </a:solidFill>
              </a:rPr>
              <a:t>  </a:t>
            </a:r>
            <a:endParaRPr lang="en-US" sz="2400" dirty="0"/>
          </a:p>
        </p:txBody>
      </p:sp>
      <p:sp>
        <p:nvSpPr>
          <p:cNvPr id="93191" name="Rectangle 26"/>
          <p:cNvSpPr>
            <a:spLocks noChangeArrowheads="1"/>
          </p:cNvSpPr>
          <p:nvPr/>
        </p:nvSpPr>
        <p:spPr bwMode="auto">
          <a:xfrm>
            <a:off x="1766888" y="2057400"/>
            <a:ext cx="125412" cy="427038"/>
          </a:xfrm>
          <a:prstGeom prst="rect">
            <a:avLst/>
          </a:prstGeom>
          <a:noFill/>
          <a:ln w="9525">
            <a:noFill/>
            <a:miter lim="800000"/>
            <a:headEnd/>
            <a:tailEnd/>
          </a:ln>
        </p:spPr>
        <p:txBody>
          <a:bodyPr wrap="none" lIns="0" tIns="0" rIns="0" bIns="0">
            <a:spAutoFit/>
          </a:bodyPr>
          <a:lstStyle/>
          <a:p>
            <a:pPr eaLnBrk="0" hangingPunct="0"/>
            <a:r>
              <a:rPr lang="en-US" sz="2800" dirty="0">
                <a:solidFill>
                  <a:srgbClr val="FFFFFF"/>
                </a:solidFill>
              </a:rPr>
              <a:t> </a:t>
            </a:r>
            <a:endParaRPr lang="en-US" sz="2400" dirty="0"/>
          </a:p>
        </p:txBody>
      </p:sp>
      <p:sp>
        <p:nvSpPr>
          <p:cNvPr id="93192" name="Rectangle 29"/>
          <p:cNvSpPr>
            <a:spLocks noChangeArrowheads="1"/>
          </p:cNvSpPr>
          <p:nvPr/>
        </p:nvSpPr>
        <p:spPr bwMode="auto">
          <a:xfrm>
            <a:off x="3476625" y="2795588"/>
            <a:ext cx="250825" cy="427037"/>
          </a:xfrm>
          <a:prstGeom prst="rect">
            <a:avLst/>
          </a:prstGeom>
          <a:noFill/>
          <a:ln w="9525">
            <a:noFill/>
            <a:miter lim="800000"/>
            <a:headEnd/>
            <a:tailEnd/>
          </a:ln>
        </p:spPr>
        <p:txBody>
          <a:bodyPr wrap="none" lIns="0" tIns="0" rIns="0" bIns="0">
            <a:spAutoFit/>
          </a:bodyPr>
          <a:lstStyle/>
          <a:p>
            <a:pPr eaLnBrk="0" hangingPunct="0"/>
            <a:r>
              <a:rPr lang="en-US" sz="2800" dirty="0">
                <a:solidFill>
                  <a:srgbClr val="FFFFFF"/>
                </a:solidFill>
              </a:rPr>
              <a:t>  </a:t>
            </a:r>
            <a:endParaRPr lang="en-US" sz="2400" dirty="0"/>
          </a:p>
        </p:txBody>
      </p:sp>
      <p:sp>
        <p:nvSpPr>
          <p:cNvPr id="93193" name="Rectangle 34"/>
          <p:cNvSpPr>
            <a:spLocks noChangeArrowheads="1"/>
          </p:cNvSpPr>
          <p:nvPr/>
        </p:nvSpPr>
        <p:spPr bwMode="auto">
          <a:xfrm>
            <a:off x="3476625" y="3886200"/>
            <a:ext cx="250825" cy="427038"/>
          </a:xfrm>
          <a:prstGeom prst="rect">
            <a:avLst/>
          </a:prstGeom>
          <a:noFill/>
          <a:ln w="9525">
            <a:noFill/>
            <a:miter lim="800000"/>
            <a:headEnd/>
            <a:tailEnd/>
          </a:ln>
        </p:spPr>
        <p:txBody>
          <a:bodyPr wrap="none" lIns="0" tIns="0" rIns="0" bIns="0">
            <a:spAutoFit/>
          </a:bodyPr>
          <a:lstStyle/>
          <a:p>
            <a:pPr eaLnBrk="0" hangingPunct="0"/>
            <a:r>
              <a:rPr lang="en-US" sz="2800" dirty="0">
                <a:solidFill>
                  <a:srgbClr val="FFFFFF"/>
                </a:solidFill>
              </a:rPr>
              <a:t>  </a:t>
            </a:r>
            <a:endParaRPr lang="en-US" sz="2400" dirty="0"/>
          </a:p>
        </p:txBody>
      </p:sp>
      <p:sp>
        <p:nvSpPr>
          <p:cNvPr id="13350" name="Rectangle 38"/>
          <p:cNvSpPr>
            <a:spLocks noGrp="1" noChangeArrowheads="1"/>
          </p:cNvSpPr>
          <p:nvPr>
            <p:ph type="title"/>
          </p:nvPr>
        </p:nvSpPr>
        <p:spPr/>
        <p:txBody>
          <a:bodyPr/>
          <a:lstStyle/>
          <a:p>
            <a:pPr eaLnBrk="1" hangingPunct="1">
              <a:defRPr/>
            </a:pPr>
            <a:r>
              <a:rPr lang="en-US" dirty="0"/>
              <a:t>Kaizen Questions</a:t>
            </a:r>
          </a:p>
        </p:txBody>
      </p:sp>
      <p:sp>
        <p:nvSpPr>
          <p:cNvPr id="13351" name="Rectangle 39"/>
          <p:cNvSpPr>
            <a:spLocks noGrp="1" noChangeArrowheads="1"/>
          </p:cNvSpPr>
          <p:nvPr>
            <p:ph idx="1"/>
          </p:nvPr>
        </p:nvSpPr>
        <p:spPr/>
        <p:txBody>
          <a:bodyPr/>
          <a:lstStyle/>
          <a:p>
            <a:pPr marL="533400" indent="-533400" eaLnBrk="1" hangingPunct="1">
              <a:buFontTx/>
              <a:buAutoNum type="arabicPeriod"/>
              <a:defRPr/>
            </a:pPr>
            <a:r>
              <a:rPr lang="en-US" dirty="0"/>
              <a:t>What small (trivial) step can I make to improve the quality of my work?</a:t>
            </a:r>
          </a:p>
          <a:p>
            <a:pPr marL="533400" indent="-533400" eaLnBrk="1" hangingPunct="1">
              <a:buFontTx/>
              <a:buAutoNum type="arabicPeriod"/>
              <a:defRPr/>
            </a:pPr>
            <a:r>
              <a:rPr lang="en-US" dirty="0"/>
              <a:t>What small (trivial) step can I make to improve the quality of my health?</a:t>
            </a:r>
          </a:p>
          <a:p>
            <a:pPr marL="533400" indent="-533400" eaLnBrk="1" hangingPunct="1">
              <a:buFontTx/>
              <a:buAutoNum type="arabicPeriod"/>
              <a:defRPr/>
            </a:pPr>
            <a:r>
              <a:rPr lang="en-US" dirty="0"/>
              <a:t>What small (trivial) step can I make to improve the quality of my relationship?</a:t>
            </a:r>
          </a:p>
          <a:p>
            <a:pPr marL="533400" indent="-533400" eaLnBrk="1" hangingPunct="1">
              <a:defRPr/>
            </a:pPr>
            <a:endParaRPr lang="en-US" dirty="0"/>
          </a:p>
        </p:txBody>
      </p:sp>
    </p:spTree>
  </p:cSld>
  <p:clrMapOvr>
    <a:masterClrMapping/>
  </p:clrMapOvr>
  <p:transition>
    <p:dissolve/>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5962" name="Rectangle 10"/>
          <p:cNvSpPr>
            <a:spLocks noGrp="1" noChangeArrowheads="1"/>
          </p:cNvSpPr>
          <p:nvPr>
            <p:ph type="title"/>
          </p:nvPr>
        </p:nvSpPr>
        <p:spPr/>
        <p:txBody>
          <a:bodyPr/>
          <a:lstStyle/>
          <a:p>
            <a:pPr eaLnBrk="1" hangingPunct="1">
              <a:defRPr/>
            </a:pPr>
            <a:r>
              <a:rPr lang="en-US" dirty="0"/>
              <a:t>Kaizen Suggestions</a:t>
            </a:r>
          </a:p>
        </p:txBody>
      </p:sp>
      <p:sp>
        <p:nvSpPr>
          <p:cNvPr id="125963" name="Rectangle 11"/>
          <p:cNvSpPr>
            <a:spLocks noGrp="1" noChangeArrowheads="1"/>
          </p:cNvSpPr>
          <p:nvPr>
            <p:ph idx="1"/>
          </p:nvPr>
        </p:nvSpPr>
        <p:spPr/>
        <p:txBody>
          <a:bodyPr/>
          <a:lstStyle/>
          <a:p>
            <a:pPr marL="533400" indent="-533400" eaLnBrk="1" hangingPunct="1">
              <a:defRPr/>
            </a:pPr>
            <a:r>
              <a:rPr lang="en-US" sz="2800" dirty="0"/>
              <a:t>Small Steps</a:t>
            </a:r>
          </a:p>
          <a:p>
            <a:pPr lvl="1" eaLnBrk="1" hangingPunct="1">
              <a:defRPr/>
            </a:pPr>
            <a:r>
              <a:rPr lang="en-US" sz="2400" dirty="0"/>
              <a:t>One minute of exercise</a:t>
            </a:r>
          </a:p>
          <a:p>
            <a:pPr lvl="1" eaLnBrk="1" hangingPunct="1">
              <a:defRPr/>
            </a:pPr>
            <a:r>
              <a:rPr lang="en-US" sz="2400" dirty="0"/>
              <a:t>Place bottles of water in bathroom, desk, car</a:t>
            </a:r>
          </a:p>
          <a:p>
            <a:pPr lvl="1" eaLnBrk="1" hangingPunct="1">
              <a:defRPr/>
            </a:pPr>
            <a:r>
              <a:rPr lang="en-US" sz="2400" dirty="0"/>
              <a:t>Destroy first bite of food to learn portion control</a:t>
            </a:r>
          </a:p>
          <a:p>
            <a:pPr marL="533400" indent="-533400" eaLnBrk="1" hangingPunct="1">
              <a:defRPr/>
            </a:pPr>
            <a:r>
              <a:rPr lang="en-US" sz="2800" dirty="0"/>
              <a:t>The brain prioritizes consistency </a:t>
            </a:r>
            <a:br>
              <a:rPr lang="en-US" sz="2800" dirty="0"/>
            </a:br>
            <a:r>
              <a:rPr lang="en-US" sz="2800" dirty="0"/>
              <a:t>over duration</a:t>
            </a:r>
          </a:p>
          <a:p>
            <a:pPr marL="533400" indent="-533400" eaLnBrk="1" hangingPunct="1">
              <a:defRPr/>
            </a:pPr>
            <a:r>
              <a:rPr lang="en-US" sz="2800" dirty="0"/>
              <a:t>Mind Sculpture</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5963">
                                            <p:txEl>
                                              <p:pRg st="0" end="0"/>
                                            </p:txEl>
                                          </p:spTgt>
                                        </p:tgtEl>
                                        <p:attrNameLst>
                                          <p:attrName>style.visibility</p:attrName>
                                        </p:attrNameLst>
                                      </p:cBhvr>
                                      <p:to>
                                        <p:strVal val="visible"/>
                                      </p:to>
                                    </p:set>
                                    <p:anim calcmode="lin" valueType="num">
                                      <p:cBhvr additive="base">
                                        <p:cTn id="7" dur="500" fill="hold"/>
                                        <p:tgtEl>
                                          <p:spTgt spid="1259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59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5963">
                                            <p:txEl>
                                              <p:pRg st="1" end="1"/>
                                            </p:txEl>
                                          </p:spTgt>
                                        </p:tgtEl>
                                        <p:attrNameLst>
                                          <p:attrName>style.visibility</p:attrName>
                                        </p:attrNameLst>
                                      </p:cBhvr>
                                      <p:to>
                                        <p:strVal val="visible"/>
                                      </p:to>
                                    </p:set>
                                    <p:anim calcmode="lin" valueType="num">
                                      <p:cBhvr additive="base">
                                        <p:cTn id="13" dur="500" fill="hold"/>
                                        <p:tgtEl>
                                          <p:spTgt spid="12596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596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5963">
                                            <p:txEl>
                                              <p:pRg st="2" end="2"/>
                                            </p:txEl>
                                          </p:spTgt>
                                        </p:tgtEl>
                                        <p:attrNameLst>
                                          <p:attrName>style.visibility</p:attrName>
                                        </p:attrNameLst>
                                      </p:cBhvr>
                                      <p:to>
                                        <p:strVal val="visible"/>
                                      </p:to>
                                    </p:set>
                                    <p:anim calcmode="lin" valueType="num">
                                      <p:cBhvr additive="base">
                                        <p:cTn id="19" dur="500" fill="hold"/>
                                        <p:tgtEl>
                                          <p:spTgt spid="12596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596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5963">
                                            <p:txEl>
                                              <p:pRg st="3" end="3"/>
                                            </p:txEl>
                                          </p:spTgt>
                                        </p:tgtEl>
                                        <p:attrNameLst>
                                          <p:attrName>style.visibility</p:attrName>
                                        </p:attrNameLst>
                                      </p:cBhvr>
                                      <p:to>
                                        <p:strVal val="visible"/>
                                      </p:to>
                                    </p:set>
                                    <p:anim calcmode="lin" valueType="num">
                                      <p:cBhvr additive="base">
                                        <p:cTn id="25" dur="500" fill="hold"/>
                                        <p:tgtEl>
                                          <p:spTgt spid="12596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2596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5963">
                                            <p:txEl>
                                              <p:pRg st="4" end="4"/>
                                            </p:txEl>
                                          </p:spTgt>
                                        </p:tgtEl>
                                        <p:attrNameLst>
                                          <p:attrName>style.visibility</p:attrName>
                                        </p:attrNameLst>
                                      </p:cBhvr>
                                      <p:to>
                                        <p:strVal val="visible"/>
                                      </p:to>
                                    </p:set>
                                    <p:anim calcmode="lin" valueType="num">
                                      <p:cBhvr additive="base">
                                        <p:cTn id="31" dur="500" fill="hold"/>
                                        <p:tgtEl>
                                          <p:spTgt spid="12596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2596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5963">
                                            <p:txEl>
                                              <p:pRg st="5" end="5"/>
                                            </p:txEl>
                                          </p:spTgt>
                                        </p:tgtEl>
                                        <p:attrNameLst>
                                          <p:attrName>style.visibility</p:attrName>
                                        </p:attrNameLst>
                                      </p:cBhvr>
                                      <p:to>
                                        <p:strVal val="visible"/>
                                      </p:to>
                                    </p:set>
                                    <p:anim calcmode="lin" valueType="num">
                                      <p:cBhvr additive="base">
                                        <p:cTn id="37" dur="500" fill="hold"/>
                                        <p:tgtEl>
                                          <p:spTgt spid="12596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2596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63" grpId="0" build="p" bldLvl="3" autoUpdateAnimBg="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60" name="Picture 4" descr="MindSculpture"/>
          <p:cNvPicPr>
            <a:picLocks noChangeAspect="1" noChangeArrowheads="1"/>
          </p:cNvPicPr>
          <p:nvPr/>
        </p:nvPicPr>
        <p:blipFill>
          <a:blip r:embed="rId3" cstate="print"/>
          <a:srcRect/>
          <a:stretch>
            <a:fillRect/>
          </a:stretch>
        </p:blipFill>
        <p:spPr bwMode="auto">
          <a:xfrm>
            <a:off x="3352800" y="304800"/>
            <a:ext cx="3657600" cy="5340350"/>
          </a:xfrm>
          <a:prstGeom prst="rect">
            <a:avLst/>
          </a:prstGeom>
          <a:noFill/>
          <a:effectLst>
            <a:outerShdw dist="71842" dir="2700000" algn="ctr" rotWithShape="0">
              <a:schemeClr val="bg2"/>
            </a:outerShdw>
          </a:effectLst>
        </p:spPr>
      </p:pic>
    </p:spTree>
  </p:cSld>
  <p:clrMapOvr>
    <a:masterClrMapping/>
  </p:clrMapOvr>
  <p:transition>
    <p:dissolve/>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Content Placeholder 3"/>
          <p:cNvSpPr>
            <a:spLocks noGrp="1"/>
          </p:cNvSpPr>
          <p:nvPr>
            <p:ph idx="1"/>
          </p:nvPr>
        </p:nvSpPr>
        <p:spPr>
          <a:xfrm>
            <a:off x="615738" y="1429438"/>
            <a:ext cx="7311893" cy="3675698"/>
          </a:xfrm>
        </p:spPr>
        <p:txBody>
          <a:bodyPr/>
          <a:lstStyle/>
          <a:p>
            <a:pPr marL="0" indent="0">
              <a:buFontTx/>
              <a:buNone/>
            </a:pPr>
            <a:r>
              <a:rPr lang="en-US" dirty="0" smtClean="0">
                <a:solidFill>
                  <a:srgbClr val="663300"/>
                </a:solidFill>
              </a:rPr>
              <a:t>…..practice doesn’t make perfect, perfect practice makes perfect.</a:t>
            </a:r>
          </a:p>
          <a:p>
            <a:pPr marL="0" indent="0">
              <a:buFontTx/>
              <a:buNone/>
            </a:pPr>
            <a:endParaRPr lang="en-US" dirty="0" smtClean="0">
              <a:solidFill>
                <a:srgbClr val="663300"/>
              </a:solidFill>
            </a:endParaRPr>
          </a:p>
          <a:p>
            <a:pPr marL="0" indent="0">
              <a:buFontTx/>
              <a:buNone/>
            </a:pPr>
            <a:r>
              <a:rPr lang="en-US" sz="2400" dirty="0" smtClean="0">
                <a:solidFill>
                  <a:srgbClr val="663300"/>
                </a:solidFill>
              </a:rPr>
              <a:t>Kerry Patterson, et.al.</a:t>
            </a:r>
            <a:br>
              <a:rPr lang="en-US" sz="2400" dirty="0" smtClean="0">
                <a:solidFill>
                  <a:srgbClr val="663300"/>
                </a:solidFill>
              </a:rPr>
            </a:br>
            <a:r>
              <a:rPr lang="en-US" sz="2400" u="sng" dirty="0" smtClean="0">
                <a:solidFill>
                  <a:srgbClr val="663300"/>
                </a:solidFill>
              </a:rPr>
              <a:t>Crucial Conversations</a:t>
            </a:r>
          </a:p>
        </p:txBody>
      </p:sp>
    </p:spTree>
  </p:cSld>
  <p:clrMapOvr>
    <a:masterClrMapping/>
  </p:clrMapOvr>
  <p:transition>
    <p:dissolve/>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pPr eaLnBrk="1" hangingPunct="1">
              <a:defRPr/>
            </a:pPr>
            <a:r>
              <a:rPr lang="en-US" b="1" dirty="0"/>
              <a:t>Nutrition</a:t>
            </a:r>
          </a:p>
        </p:txBody>
      </p:sp>
      <p:sp>
        <p:nvSpPr>
          <p:cNvPr id="220163" name="Rectangle 3"/>
          <p:cNvSpPr>
            <a:spLocks noGrp="1" noChangeArrowheads="1"/>
          </p:cNvSpPr>
          <p:nvPr>
            <p:ph idx="1"/>
          </p:nvPr>
        </p:nvSpPr>
        <p:spPr/>
        <p:txBody>
          <a:bodyPr/>
          <a:lstStyle/>
          <a:p>
            <a:pPr marL="290513" indent="-290513" defTabSz="817563" eaLnBrk="1" hangingPunct="1">
              <a:lnSpc>
                <a:spcPct val="90000"/>
              </a:lnSpc>
              <a:defRPr/>
            </a:pPr>
            <a:r>
              <a:rPr lang="en-US" sz="2600" dirty="0"/>
              <a:t>Fork down between bites</a:t>
            </a:r>
          </a:p>
          <a:p>
            <a:pPr marL="290513" indent="-290513" defTabSz="817563" eaLnBrk="1" hangingPunct="1">
              <a:lnSpc>
                <a:spcPct val="90000"/>
              </a:lnSpc>
              <a:defRPr/>
            </a:pPr>
            <a:r>
              <a:rPr lang="en-US" sz="2600" dirty="0"/>
              <a:t>Destroy first bite of whatever you are eating</a:t>
            </a:r>
          </a:p>
          <a:p>
            <a:pPr marL="290513" indent="-290513" defTabSz="817563" eaLnBrk="1" hangingPunct="1">
              <a:lnSpc>
                <a:spcPct val="90000"/>
              </a:lnSpc>
              <a:defRPr/>
            </a:pPr>
            <a:r>
              <a:rPr lang="en-US" sz="2600" dirty="0"/>
              <a:t>Place bottles of water in three places such as car/desk/bathroom/bedroom, so you are thinking about water more often</a:t>
            </a:r>
          </a:p>
          <a:p>
            <a:pPr marL="290513" indent="-290513" defTabSz="817563" eaLnBrk="1" hangingPunct="1">
              <a:lnSpc>
                <a:spcPct val="90000"/>
              </a:lnSpc>
              <a:defRPr/>
            </a:pPr>
            <a:r>
              <a:rPr lang="en-US" sz="2600" dirty="0"/>
              <a:t>Use mind sculpture to rehearse eating smaller portions</a:t>
            </a:r>
          </a:p>
          <a:p>
            <a:pPr marL="290513" indent="-290513" defTabSz="817563" eaLnBrk="1" hangingPunct="1">
              <a:lnSpc>
                <a:spcPct val="90000"/>
              </a:lnSpc>
              <a:defRPr/>
            </a:pPr>
            <a:r>
              <a:rPr lang="en-US" sz="2600" dirty="0"/>
              <a:t>Use salad plates and hide the dinner plates</a:t>
            </a:r>
          </a:p>
          <a:p>
            <a:pPr marL="290513" indent="-290513" defTabSz="817563" eaLnBrk="1" hangingPunct="1">
              <a:lnSpc>
                <a:spcPct val="90000"/>
              </a:lnSpc>
              <a:defRPr/>
            </a:pPr>
            <a:r>
              <a:rPr lang="en-US" sz="2600" dirty="0"/>
              <a:t>Put floss by bedside or on top of </a:t>
            </a:r>
            <a:r>
              <a:rPr lang="en-US" sz="2600" dirty="0" smtClean="0"/>
              <a:t>TV </a:t>
            </a:r>
            <a:r>
              <a:rPr lang="en-US" sz="2600" dirty="0"/>
              <a:t>remote control</a:t>
            </a:r>
          </a:p>
          <a:p>
            <a:pPr marL="290513" indent="-290513" defTabSz="817563" eaLnBrk="1" hangingPunct="1">
              <a:lnSpc>
                <a:spcPct val="90000"/>
              </a:lnSpc>
              <a:defRPr/>
            </a:pPr>
            <a:r>
              <a:rPr lang="en-US" sz="2600" dirty="0"/>
              <a:t>Take three sips of water a day, add a sip a day</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0163">
                                            <p:txEl>
                                              <p:pRg st="0" end="0"/>
                                            </p:txEl>
                                          </p:spTgt>
                                        </p:tgtEl>
                                        <p:attrNameLst>
                                          <p:attrName>style.visibility</p:attrName>
                                        </p:attrNameLst>
                                      </p:cBhvr>
                                      <p:to>
                                        <p:strVal val="visible"/>
                                      </p:to>
                                    </p:set>
                                    <p:animEffect transition="in" filter="blinds(horizontal)">
                                      <p:cBhvr>
                                        <p:cTn id="7" dur="500"/>
                                        <p:tgtEl>
                                          <p:spTgt spid="2201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0163">
                                            <p:txEl>
                                              <p:pRg st="1" end="1"/>
                                            </p:txEl>
                                          </p:spTgt>
                                        </p:tgtEl>
                                        <p:attrNameLst>
                                          <p:attrName>style.visibility</p:attrName>
                                        </p:attrNameLst>
                                      </p:cBhvr>
                                      <p:to>
                                        <p:strVal val="visible"/>
                                      </p:to>
                                    </p:set>
                                    <p:animEffect transition="in" filter="blinds(horizontal)">
                                      <p:cBhvr>
                                        <p:cTn id="12" dur="500"/>
                                        <p:tgtEl>
                                          <p:spTgt spid="2201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0163">
                                            <p:txEl>
                                              <p:pRg st="2" end="2"/>
                                            </p:txEl>
                                          </p:spTgt>
                                        </p:tgtEl>
                                        <p:attrNameLst>
                                          <p:attrName>style.visibility</p:attrName>
                                        </p:attrNameLst>
                                      </p:cBhvr>
                                      <p:to>
                                        <p:strVal val="visible"/>
                                      </p:to>
                                    </p:set>
                                    <p:animEffect transition="in" filter="blinds(horizontal)">
                                      <p:cBhvr>
                                        <p:cTn id="17" dur="500"/>
                                        <p:tgtEl>
                                          <p:spTgt spid="22016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0163">
                                            <p:txEl>
                                              <p:pRg st="3" end="3"/>
                                            </p:txEl>
                                          </p:spTgt>
                                        </p:tgtEl>
                                        <p:attrNameLst>
                                          <p:attrName>style.visibility</p:attrName>
                                        </p:attrNameLst>
                                      </p:cBhvr>
                                      <p:to>
                                        <p:strVal val="visible"/>
                                      </p:to>
                                    </p:set>
                                    <p:animEffect transition="in" filter="blinds(horizontal)">
                                      <p:cBhvr>
                                        <p:cTn id="22" dur="500"/>
                                        <p:tgtEl>
                                          <p:spTgt spid="2201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0163">
                                            <p:txEl>
                                              <p:pRg st="4" end="4"/>
                                            </p:txEl>
                                          </p:spTgt>
                                        </p:tgtEl>
                                        <p:attrNameLst>
                                          <p:attrName>style.visibility</p:attrName>
                                        </p:attrNameLst>
                                      </p:cBhvr>
                                      <p:to>
                                        <p:strVal val="visible"/>
                                      </p:to>
                                    </p:set>
                                    <p:animEffect transition="in" filter="blinds(horizontal)">
                                      <p:cBhvr>
                                        <p:cTn id="27" dur="500"/>
                                        <p:tgtEl>
                                          <p:spTgt spid="22016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0163">
                                            <p:txEl>
                                              <p:pRg st="5" end="5"/>
                                            </p:txEl>
                                          </p:spTgt>
                                        </p:tgtEl>
                                        <p:attrNameLst>
                                          <p:attrName>style.visibility</p:attrName>
                                        </p:attrNameLst>
                                      </p:cBhvr>
                                      <p:to>
                                        <p:strVal val="visible"/>
                                      </p:to>
                                    </p:set>
                                    <p:animEffect transition="in" filter="blinds(horizontal)">
                                      <p:cBhvr>
                                        <p:cTn id="32" dur="500"/>
                                        <p:tgtEl>
                                          <p:spTgt spid="22016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20163">
                                            <p:txEl>
                                              <p:pRg st="6" end="6"/>
                                            </p:txEl>
                                          </p:spTgt>
                                        </p:tgtEl>
                                        <p:attrNameLst>
                                          <p:attrName>style.visibility</p:attrName>
                                        </p:attrNameLst>
                                      </p:cBhvr>
                                      <p:to>
                                        <p:strVal val="visible"/>
                                      </p:to>
                                    </p:set>
                                    <p:animEffect transition="in" filter="blinds(horizontal)">
                                      <p:cBhvr>
                                        <p:cTn id="37" dur="500"/>
                                        <p:tgtEl>
                                          <p:spTgt spid="2201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3" grpId="0" build="p"/>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pPr eaLnBrk="1" hangingPunct="1">
              <a:defRPr/>
            </a:pPr>
            <a:r>
              <a:rPr lang="en-US" b="1" dirty="0"/>
              <a:t>Exercise</a:t>
            </a:r>
          </a:p>
        </p:txBody>
      </p:sp>
      <p:sp>
        <p:nvSpPr>
          <p:cNvPr id="222211" name="Rectangle 3"/>
          <p:cNvSpPr>
            <a:spLocks noGrp="1" noChangeArrowheads="1"/>
          </p:cNvSpPr>
          <p:nvPr>
            <p:ph idx="1"/>
          </p:nvPr>
        </p:nvSpPr>
        <p:spPr/>
        <p:txBody>
          <a:bodyPr/>
          <a:lstStyle/>
          <a:p>
            <a:pPr marL="347663" indent="-347663" defTabSz="817563" eaLnBrk="1" hangingPunct="1">
              <a:defRPr/>
            </a:pPr>
            <a:r>
              <a:rPr lang="en-US" sz="2700" dirty="0"/>
              <a:t>Exercise one minute a day in front of </a:t>
            </a:r>
            <a:r>
              <a:rPr lang="en-US" sz="2700" dirty="0" smtClean="0"/>
              <a:t>TV, </a:t>
            </a:r>
            <a:r>
              <a:rPr lang="en-US" sz="2700" dirty="0"/>
              <a:t>add one minute a week</a:t>
            </a:r>
          </a:p>
          <a:p>
            <a:pPr marL="347663" indent="-347663" defTabSz="817563" eaLnBrk="1" hangingPunct="1">
              <a:defRPr/>
            </a:pPr>
            <a:r>
              <a:rPr lang="en-US" sz="2700" dirty="0"/>
              <a:t>Use </a:t>
            </a:r>
            <a:r>
              <a:rPr lang="en-US" sz="2700" i="1" dirty="0"/>
              <a:t>mind sculpture</a:t>
            </a:r>
            <a:r>
              <a:rPr lang="en-US" sz="2700" dirty="0"/>
              <a:t> to rehearse a sport or activity you wish to be doing</a:t>
            </a:r>
          </a:p>
          <a:p>
            <a:pPr marL="347663" indent="-347663" defTabSz="817563" eaLnBrk="1" hangingPunct="1">
              <a:defRPr/>
            </a:pPr>
            <a:r>
              <a:rPr lang="en-US" sz="2700" dirty="0"/>
              <a:t>Walk around the block once a day. add one house, each week</a:t>
            </a:r>
          </a:p>
          <a:p>
            <a:pPr marL="347663" indent="-347663" defTabSz="817563" eaLnBrk="1" hangingPunct="1">
              <a:defRPr/>
            </a:pPr>
            <a:r>
              <a:rPr lang="en-US" sz="2700" dirty="0"/>
              <a:t>Walk up one flight of stairs, go back to your work. add another step each day.</a:t>
            </a:r>
          </a:p>
          <a:p>
            <a:pPr marL="347663" indent="-347663" defTabSz="817563" eaLnBrk="1" hangingPunct="1">
              <a:defRPr/>
            </a:pPr>
            <a:endParaRPr lang="en-US" sz="27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22211">
                                            <p:txEl>
                                              <p:pRg st="0" end="0"/>
                                            </p:txEl>
                                          </p:spTgt>
                                        </p:tgtEl>
                                        <p:attrNameLst>
                                          <p:attrName>style.visibility</p:attrName>
                                        </p:attrNameLst>
                                      </p:cBhvr>
                                      <p:to>
                                        <p:strVal val="visible"/>
                                      </p:to>
                                    </p:set>
                                    <p:animEffect transition="in" filter="blinds(vertical)">
                                      <p:cBhvr>
                                        <p:cTn id="7" dur="500"/>
                                        <p:tgtEl>
                                          <p:spTgt spid="222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22211">
                                            <p:txEl>
                                              <p:pRg st="1" end="1"/>
                                            </p:txEl>
                                          </p:spTgt>
                                        </p:tgtEl>
                                        <p:attrNameLst>
                                          <p:attrName>style.visibility</p:attrName>
                                        </p:attrNameLst>
                                      </p:cBhvr>
                                      <p:to>
                                        <p:strVal val="visible"/>
                                      </p:to>
                                    </p:set>
                                    <p:animEffect transition="in" filter="blinds(vertical)">
                                      <p:cBhvr>
                                        <p:cTn id="12" dur="500"/>
                                        <p:tgtEl>
                                          <p:spTgt spid="2222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22211">
                                            <p:txEl>
                                              <p:pRg st="2" end="2"/>
                                            </p:txEl>
                                          </p:spTgt>
                                        </p:tgtEl>
                                        <p:attrNameLst>
                                          <p:attrName>style.visibility</p:attrName>
                                        </p:attrNameLst>
                                      </p:cBhvr>
                                      <p:to>
                                        <p:strVal val="visible"/>
                                      </p:to>
                                    </p:set>
                                    <p:animEffect transition="in" filter="blinds(vertical)">
                                      <p:cBhvr>
                                        <p:cTn id="17" dur="500"/>
                                        <p:tgtEl>
                                          <p:spTgt spid="2222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222211">
                                            <p:txEl>
                                              <p:pRg st="3" end="3"/>
                                            </p:txEl>
                                          </p:spTgt>
                                        </p:tgtEl>
                                        <p:attrNameLst>
                                          <p:attrName>style.visibility</p:attrName>
                                        </p:attrNameLst>
                                      </p:cBhvr>
                                      <p:to>
                                        <p:strVal val="visible"/>
                                      </p:to>
                                    </p:set>
                                    <p:animEffect transition="in" filter="blinds(vertical)">
                                      <p:cBhvr>
                                        <p:cTn id="22" dur="500"/>
                                        <p:tgtEl>
                                          <p:spTgt spid="2222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1"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p:txBody>
          <a:bodyPr/>
          <a:lstStyle/>
          <a:p>
            <a:pPr eaLnBrk="1" hangingPunct="1"/>
            <a:r>
              <a:rPr lang="en-US" dirty="0" smtClean="0">
                <a:latin typeface="Peignot Medium" pitchFamily="82" charset="0"/>
              </a:rPr>
              <a:t>Examples</a:t>
            </a:r>
            <a:endParaRPr lang="en-US" dirty="0" smtClean="0"/>
          </a:p>
        </p:txBody>
      </p:sp>
      <p:sp>
        <p:nvSpPr>
          <p:cNvPr id="13315" name="Content Placeholder 2"/>
          <p:cNvSpPr>
            <a:spLocks noGrp="1"/>
          </p:cNvSpPr>
          <p:nvPr>
            <p:ph idx="1"/>
          </p:nvPr>
        </p:nvSpPr>
        <p:spPr>
          <a:xfrm>
            <a:off x="152400" y="1462088"/>
            <a:ext cx="8428038" cy="3675062"/>
          </a:xfrm>
        </p:spPr>
        <p:txBody>
          <a:bodyPr/>
          <a:lstStyle/>
          <a:p>
            <a:pPr eaLnBrk="1" hangingPunct="1"/>
            <a:r>
              <a:rPr lang="en-US" sz="2800" dirty="0" smtClean="0"/>
              <a:t>Health</a:t>
            </a:r>
          </a:p>
          <a:p>
            <a:pPr lvl="1"/>
            <a:r>
              <a:rPr lang="en-US" dirty="0" smtClean="0"/>
              <a:t>A study of 60,000 women revealed that eating one or more servings of fatty fish (such as salmon) per week could reduce the risk of kidney cancer by 74%.</a:t>
            </a:r>
          </a:p>
          <a:p>
            <a:pPr marL="0" indent="0">
              <a:buNone/>
            </a:pPr>
            <a:r>
              <a:rPr lang="en-US" dirty="0" smtClean="0"/>
              <a:t> </a:t>
            </a:r>
            <a:endParaRPr lang="en-US" sz="2400" dirty="0" smtClean="0"/>
          </a:p>
          <a:p>
            <a:pPr marL="0" indent="0">
              <a:buNone/>
            </a:pPr>
            <a:r>
              <a:rPr lang="en-US" sz="2000" dirty="0" smtClean="0"/>
              <a:t>Weaver, KL, et.al. Effects of dietary fatty acid on inflammatory gene expression in healthy humans. </a:t>
            </a:r>
            <a:r>
              <a:rPr lang="en-US" sz="2000" u="sng" dirty="0" smtClean="0"/>
              <a:t>The Journal of Biological Chemistry</a:t>
            </a:r>
            <a:r>
              <a:rPr lang="en-US" sz="2000" dirty="0" smtClean="0"/>
              <a:t>, 2009, 284, p. 15400-15407.</a:t>
            </a:r>
          </a:p>
          <a:p>
            <a:pPr lvl="1" eaLnBrk="1" hangingPunct="1">
              <a:buFontTx/>
              <a:buBlip>
                <a:blip r:embed="rId3"/>
              </a:buBlip>
            </a:pPr>
            <a:endParaRPr lang="en-US" sz="2000" u="sng" dirty="0" smtClean="0"/>
          </a:p>
          <a:p>
            <a:pPr eaLnBrk="1" hangingPunct="1"/>
            <a:endParaRPr lang="en-US" sz="2800" dirty="0" smtClean="0"/>
          </a:p>
        </p:txBody>
      </p:sp>
    </p:spTree>
  </p:cSld>
  <p:clrMapOvr>
    <a:masterClrMapping/>
  </p:clrMapOvr>
  <p:transition>
    <p:dissolve/>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Relationships</a:t>
            </a:r>
          </a:p>
        </p:txBody>
      </p:sp>
      <p:sp>
        <p:nvSpPr>
          <p:cNvPr id="224259" name="Rectangle 3"/>
          <p:cNvSpPr>
            <a:spLocks noGrp="1" noChangeArrowheads="1"/>
          </p:cNvSpPr>
          <p:nvPr>
            <p:ph idx="1"/>
          </p:nvPr>
        </p:nvSpPr>
        <p:spPr>
          <a:xfrm>
            <a:off x="427038" y="1428750"/>
            <a:ext cx="8312150" cy="4048125"/>
          </a:xfrm>
        </p:spPr>
        <p:txBody>
          <a:bodyPr/>
          <a:lstStyle/>
          <a:p>
            <a:pPr marL="347663" indent="-347663" defTabSz="817563" eaLnBrk="1" hangingPunct="1">
              <a:lnSpc>
                <a:spcPct val="90000"/>
              </a:lnSpc>
              <a:defRPr/>
            </a:pPr>
            <a:r>
              <a:rPr lang="en-US" sz="2600" dirty="0"/>
              <a:t>Think one kind thought about a person you find challenging, each day</a:t>
            </a:r>
          </a:p>
          <a:p>
            <a:pPr marL="347663" indent="-347663" defTabSz="817563" eaLnBrk="1" hangingPunct="1">
              <a:lnSpc>
                <a:spcPct val="90000"/>
              </a:lnSpc>
              <a:defRPr/>
            </a:pPr>
            <a:r>
              <a:rPr lang="en-US" sz="2600" dirty="0"/>
              <a:t>Say one compliment to a person, each day</a:t>
            </a:r>
          </a:p>
          <a:p>
            <a:pPr marL="347663" indent="-347663" defTabSz="817563" eaLnBrk="1" hangingPunct="1">
              <a:lnSpc>
                <a:spcPct val="90000"/>
              </a:lnSpc>
              <a:defRPr/>
            </a:pPr>
            <a:r>
              <a:rPr lang="en-US" sz="2600" dirty="0"/>
              <a:t>Leave a 5 second compliment on someone’s phone each day</a:t>
            </a:r>
          </a:p>
          <a:p>
            <a:pPr marL="347663" indent="-347663" defTabSz="817563" eaLnBrk="1" hangingPunct="1">
              <a:lnSpc>
                <a:spcPct val="90000"/>
              </a:lnSpc>
              <a:defRPr/>
            </a:pPr>
            <a:r>
              <a:rPr lang="en-US" sz="2600" dirty="0"/>
              <a:t>Give your mate, friend, </a:t>
            </a:r>
            <a:r>
              <a:rPr lang="en-US" sz="2600" dirty="0" smtClean="0"/>
              <a:t>child, or </a:t>
            </a:r>
            <a:r>
              <a:rPr lang="en-US" sz="2600" dirty="0"/>
              <a:t>colleague a thank you note/e-mail each day.</a:t>
            </a:r>
          </a:p>
          <a:p>
            <a:pPr marL="347663" indent="-347663" defTabSz="817563" eaLnBrk="1" hangingPunct="1">
              <a:lnSpc>
                <a:spcPct val="90000"/>
              </a:lnSpc>
              <a:defRPr/>
            </a:pPr>
            <a:r>
              <a:rPr lang="en-US" sz="2600" dirty="0"/>
              <a:t>Ask  yourself and answer the following question each day: I am grateful to ____ for_____</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24259">
                                            <p:txEl>
                                              <p:pRg st="0" end="0"/>
                                            </p:txEl>
                                          </p:spTgt>
                                        </p:tgtEl>
                                        <p:attrNameLst>
                                          <p:attrName>style.visibility</p:attrName>
                                        </p:attrNameLst>
                                      </p:cBhvr>
                                      <p:to>
                                        <p:strVal val="visible"/>
                                      </p:to>
                                    </p:set>
                                    <p:animEffect transition="in" filter="circle(in)">
                                      <p:cBhvr>
                                        <p:cTn id="7" dur="1000"/>
                                        <p:tgtEl>
                                          <p:spTgt spid="2242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24259">
                                            <p:txEl>
                                              <p:pRg st="1" end="1"/>
                                            </p:txEl>
                                          </p:spTgt>
                                        </p:tgtEl>
                                        <p:attrNameLst>
                                          <p:attrName>style.visibility</p:attrName>
                                        </p:attrNameLst>
                                      </p:cBhvr>
                                      <p:to>
                                        <p:strVal val="visible"/>
                                      </p:to>
                                    </p:set>
                                    <p:animEffect transition="in" filter="circle(in)">
                                      <p:cBhvr>
                                        <p:cTn id="12" dur="1000"/>
                                        <p:tgtEl>
                                          <p:spTgt spid="2242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24259">
                                            <p:txEl>
                                              <p:pRg st="2" end="2"/>
                                            </p:txEl>
                                          </p:spTgt>
                                        </p:tgtEl>
                                        <p:attrNameLst>
                                          <p:attrName>style.visibility</p:attrName>
                                        </p:attrNameLst>
                                      </p:cBhvr>
                                      <p:to>
                                        <p:strVal val="visible"/>
                                      </p:to>
                                    </p:set>
                                    <p:animEffect transition="in" filter="circle(in)">
                                      <p:cBhvr>
                                        <p:cTn id="17" dur="1000"/>
                                        <p:tgtEl>
                                          <p:spTgt spid="2242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24259">
                                            <p:txEl>
                                              <p:pRg st="3" end="3"/>
                                            </p:txEl>
                                          </p:spTgt>
                                        </p:tgtEl>
                                        <p:attrNameLst>
                                          <p:attrName>style.visibility</p:attrName>
                                        </p:attrNameLst>
                                      </p:cBhvr>
                                      <p:to>
                                        <p:strVal val="visible"/>
                                      </p:to>
                                    </p:set>
                                    <p:animEffect transition="in" filter="circle(in)">
                                      <p:cBhvr>
                                        <p:cTn id="22" dur="1000"/>
                                        <p:tgtEl>
                                          <p:spTgt spid="22425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24259">
                                            <p:txEl>
                                              <p:pRg st="4" end="4"/>
                                            </p:txEl>
                                          </p:spTgt>
                                        </p:tgtEl>
                                        <p:attrNameLst>
                                          <p:attrName>style.visibility</p:attrName>
                                        </p:attrNameLst>
                                      </p:cBhvr>
                                      <p:to>
                                        <p:strVal val="visible"/>
                                      </p:to>
                                    </p:set>
                                    <p:animEffect transition="in" filter="circle(in)">
                                      <p:cBhvr>
                                        <p:cTn id="27" dur="1000"/>
                                        <p:tgtEl>
                                          <p:spTgt spid="2242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9" grpId="0" build="p"/>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pPr eaLnBrk="1" hangingPunct="1">
              <a:defRPr/>
            </a:pPr>
            <a:r>
              <a:rPr lang="en-US" b="1" dirty="0"/>
              <a:t>Stress Reduction</a:t>
            </a:r>
          </a:p>
        </p:txBody>
      </p:sp>
      <p:sp>
        <p:nvSpPr>
          <p:cNvPr id="226307" name="Rectangle 3"/>
          <p:cNvSpPr>
            <a:spLocks noGrp="1" noChangeArrowheads="1"/>
          </p:cNvSpPr>
          <p:nvPr>
            <p:ph idx="1"/>
          </p:nvPr>
        </p:nvSpPr>
        <p:spPr/>
        <p:txBody>
          <a:bodyPr/>
          <a:lstStyle/>
          <a:p>
            <a:pPr marL="347663" indent="-347663" defTabSz="817563" eaLnBrk="1" hangingPunct="1">
              <a:defRPr/>
            </a:pPr>
            <a:r>
              <a:rPr lang="en-US" sz="3100" dirty="0"/>
              <a:t>Meditate one minute a day. add a minute </a:t>
            </a:r>
            <a:br>
              <a:rPr lang="en-US" sz="3100" dirty="0"/>
            </a:br>
            <a:r>
              <a:rPr lang="en-US" sz="3100" dirty="0"/>
              <a:t>a week</a:t>
            </a:r>
          </a:p>
          <a:p>
            <a:pPr marL="347663" indent="-347663" defTabSz="817563" eaLnBrk="1" hangingPunct="1">
              <a:defRPr/>
            </a:pPr>
            <a:r>
              <a:rPr lang="en-US" sz="3100" dirty="0"/>
              <a:t>Practice controlled breathing one minute </a:t>
            </a:r>
            <a:br>
              <a:rPr lang="en-US" sz="3100" dirty="0"/>
            </a:br>
            <a:r>
              <a:rPr lang="en-US" sz="3100" dirty="0"/>
              <a:t>a day</a:t>
            </a:r>
          </a:p>
          <a:p>
            <a:pPr marL="347663" indent="-347663" defTabSz="817563" eaLnBrk="1" hangingPunct="1">
              <a:defRPr/>
            </a:pPr>
            <a:r>
              <a:rPr lang="en-US" sz="3100" dirty="0"/>
              <a:t>Stop technique</a:t>
            </a:r>
          </a:p>
          <a:p>
            <a:pPr marL="347663" indent="-347663" defTabSz="817563" eaLnBrk="1" hangingPunct="1">
              <a:defRPr/>
            </a:pPr>
            <a:endParaRPr lang="en-US" sz="31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26307">
                                            <p:txEl>
                                              <p:pRg st="0" end="0"/>
                                            </p:txEl>
                                          </p:spTgt>
                                        </p:tgtEl>
                                        <p:attrNameLst>
                                          <p:attrName>style.visibility</p:attrName>
                                        </p:attrNameLst>
                                      </p:cBhvr>
                                      <p:to>
                                        <p:strVal val="visible"/>
                                      </p:to>
                                    </p:set>
                                    <p:animEffect transition="in" filter="slide(fromBottom)">
                                      <p:cBhvr>
                                        <p:cTn id="7" dur="500"/>
                                        <p:tgtEl>
                                          <p:spTgt spid="226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26307">
                                            <p:txEl>
                                              <p:pRg st="1" end="1"/>
                                            </p:txEl>
                                          </p:spTgt>
                                        </p:tgtEl>
                                        <p:attrNameLst>
                                          <p:attrName>style.visibility</p:attrName>
                                        </p:attrNameLst>
                                      </p:cBhvr>
                                      <p:to>
                                        <p:strVal val="visible"/>
                                      </p:to>
                                    </p:set>
                                    <p:animEffect transition="in" filter="slide(fromBottom)">
                                      <p:cBhvr>
                                        <p:cTn id="12" dur="500"/>
                                        <p:tgtEl>
                                          <p:spTgt spid="2263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26307">
                                            <p:txEl>
                                              <p:pRg st="2" end="2"/>
                                            </p:txEl>
                                          </p:spTgt>
                                        </p:tgtEl>
                                        <p:attrNameLst>
                                          <p:attrName>style.visibility</p:attrName>
                                        </p:attrNameLst>
                                      </p:cBhvr>
                                      <p:to>
                                        <p:strVal val="visible"/>
                                      </p:to>
                                    </p:set>
                                    <p:animEffect transition="in" filter="slide(fromBottom)">
                                      <p:cBhvr>
                                        <p:cTn id="17" dur="500"/>
                                        <p:tgtEl>
                                          <p:spTgt spid="2263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7" grpId="0" build="p"/>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defRPr/>
            </a:pPr>
            <a:r>
              <a:rPr lang="en-US" dirty="0"/>
              <a:t>Kaizen Examples</a:t>
            </a:r>
          </a:p>
        </p:txBody>
      </p:sp>
      <p:sp>
        <p:nvSpPr>
          <p:cNvPr id="111619"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John </a:t>
            </a:r>
            <a:r>
              <a:rPr lang="en-US" sz="5400" dirty="0" smtClean="0">
                <a:cs typeface="Times New Roman" pitchFamily="18" charset="0"/>
              </a:rPr>
              <a:t>Wooden</a:t>
            </a:r>
            <a:br>
              <a:rPr lang="en-US" sz="5400" dirty="0" smtClean="0">
                <a:cs typeface="Times New Roman" pitchFamily="18" charset="0"/>
              </a:rPr>
            </a:br>
            <a:endParaRPr lang="en-US" sz="5400" dirty="0">
              <a:cs typeface="Times New Roman" pitchFamily="18" charset="0"/>
            </a:endParaRPr>
          </a:p>
          <a:p>
            <a:pPr marL="0" indent="0" algn="ctr" eaLnBrk="1" hangingPunct="1">
              <a:buFont typeface="Wingdings" pitchFamily="2" charset="2"/>
              <a:buNone/>
              <a:defRPr/>
            </a:pPr>
            <a:r>
              <a:rPr lang="en-US" sz="5400" dirty="0">
                <a:cs typeface="Times New Roman" pitchFamily="18" charset="0"/>
              </a:rPr>
              <a:t>UCLA Basketball Coach</a:t>
            </a:r>
            <a:r>
              <a:rPr lang="en-US" sz="5400" dirty="0"/>
              <a:t> </a:t>
            </a:r>
          </a:p>
        </p:txBody>
      </p:sp>
    </p:spTree>
  </p:cSld>
  <p:clrMapOvr>
    <a:masterClrMapping/>
  </p:clrMapOvr>
  <p:transition>
    <p:dissolve/>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defRPr/>
            </a:pPr>
            <a:r>
              <a:rPr lang="en-US" dirty="0"/>
              <a:t>Kaizen Examples</a:t>
            </a:r>
          </a:p>
        </p:txBody>
      </p:sp>
      <p:sp>
        <p:nvSpPr>
          <p:cNvPr id="110595"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Tom </a:t>
            </a:r>
            <a:r>
              <a:rPr lang="en-US" sz="5400" dirty="0" smtClean="0">
                <a:cs typeface="Times New Roman" pitchFamily="18" charset="0"/>
              </a:rPr>
              <a:t>Stemberg</a:t>
            </a:r>
            <a:br>
              <a:rPr lang="en-US" sz="5400" dirty="0" smtClean="0">
                <a:cs typeface="Times New Roman" pitchFamily="18" charset="0"/>
              </a:rPr>
            </a:br>
            <a:endParaRPr lang="en-US" sz="5400" dirty="0">
              <a:cs typeface="Times New Roman" pitchFamily="18" charset="0"/>
            </a:endParaRPr>
          </a:p>
          <a:p>
            <a:pPr marL="0" indent="0" algn="ctr" eaLnBrk="1" hangingPunct="1">
              <a:buFont typeface="Wingdings" pitchFamily="2" charset="2"/>
              <a:buNone/>
              <a:defRPr/>
            </a:pPr>
            <a:r>
              <a:rPr lang="en-US" sz="5400" dirty="0">
                <a:cs typeface="Times New Roman" pitchFamily="18" charset="0"/>
              </a:rPr>
              <a:t>Creator of </a:t>
            </a:r>
            <a:br>
              <a:rPr lang="en-US" sz="5400" dirty="0">
                <a:cs typeface="Times New Roman" pitchFamily="18" charset="0"/>
              </a:rPr>
            </a:br>
            <a:r>
              <a:rPr lang="en-US" sz="5400" dirty="0">
                <a:cs typeface="Times New Roman" pitchFamily="18" charset="0"/>
              </a:rPr>
              <a:t>Staples Store</a:t>
            </a:r>
            <a:r>
              <a:rPr lang="en-US" sz="5400" dirty="0"/>
              <a:t> </a:t>
            </a:r>
          </a:p>
        </p:txBody>
      </p:sp>
    </p:spTree>
  </p:cSld>
  <p:clrMapOvr>
    <a:masterClrMapping/>
  </p:clrMapOvr>
  <p:transition>
    <p:dissolve/>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defRPr/>
            </a:pPr>
            <a:r>
              <a:rPr lang="en-US" dirty="0"/>
              <a:t>Kaizen Examples</a:t>
            </a:r>
          </a:p>
        </p:txBody>
      </p:sp>
      <p:sp>
        <p:nvSpPr>
          <p:cNvPr id="112643"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Isaac </a:t>
            </a:r>
            <a:r>
              <a:rPr lang="en-US" sz="5400" dirty="0" smtClean="0">
                <a:cs typeface="Times New Roman" pitchFamily="18" charset="0"/>
              </a:rPr>
              <a:t>Stern </a:t>
            </a:r>
            <a:br>
              <a:rPr lang="en-US" sz="5400" dirty="0" smtClean="0">
                <a:cs typeface="Times New Roman" pitchFamily="18" charset="0"/>
              </a:rPr>
            </a:br>
            <a:r>
              <a:rPr lang="en-US" sz="5400" dirty="0">
                <a:cs typeface="Times New Roman" pitchFamily="18" charset="0"/>
              </a:rPr>
              <a:t/>
            </a:r>
            <a:br>
              <a:rPr lang="en-US" sz="5400" dirty="0">
                <a:cs typeface="Times New Roman" pitchFamily="18" charset="0"/>
              </a:rPr>
            </a:br>
            <a:r>
              <a:rPr lang="en-US" sz="5400" dirty="0">
                <a:cs typeface="Times New Roman" pitchFamily="18" charset="0"/>
              </a:rPr>
              <a:t>World-Renown Violinist </a:t>
            </a:r>
          </a:p>
        </p:txBody>
      </p:sp>
    </p:spTree>
  </p:cSld>
  <p:clrMapOvr>
    <a:masterClrMapping/>
  </p:clrMapOvr>
  <p:transition>
    <p:dissolve/>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defRPr/>
            </a:pPr>
            <a:r>
              <a:rPr lang="en-US" dirty="0"/>
              <a:t>Kaizen Examples</a:t>
            </a:r>
          </a:p>
        </p:txBody>
      </p:sp>
      <p:sp>
        <p:nvSpPr>
          <p:cNvPr id="113667"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Yo Yo </a:t>
            </a:r>
            <a:r>
              <a:rPr lang="en-US" sz="5400" dirty="0" smtClean="0">
                <a:cs typeface="Times New Roman" pitchFamily="18" charset="0"/>
              </a:rPr>
              <a:t>Ma</a:t>
            </a:r>
            <a:br>
              <a:rPr lang="en-US" sz="5400" dirty="0" smtClean="0">
                <a:cs typeface="Times New Roman" pitchFamily="18" charset="0"/>
              </a:rPr>
            </a:br>
            <a:endParaRPr lang="en-US" sz="5400" dirty="0">
              <a:cs typeface="Times New Roman" pitchFamily="18" charset="0"/>
            </a:endParaRPr>
          </a:p>
          <a:p>
            <a:pPr marL="0" indent="0" algn="ctr" eaLnBrk="1" hangingPunct="1">
              <a:buFont typeface="Wingdings" pitchFamily="2" charset="2"/>
              <a:buNone/>
              <a:defRPr/>
            </a:pPr>
            <a:r>
              <a:rPr lang="en-US" sz="5400" dirty="0">
                <a:cs typeface="Times New Roman" pitchFamily="18" charset="0"/>
              </a:rPr>
              <a:t>World-Renown Cellist </a:t>
            </a:r>
          </a:p>
        </p:txBody>
      </p:sp>
    </p:spTree>
  </p:cSld>
  <p:clrMapOvr>
    <a:masterClrMapping/>
  </p:clrMapOvr>
  <p:transition>
    <p:dissolve/>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defRPr/>
            </a:pPr>
            <a:r>
              <a:rPr lang="en-US" dirty="0"/>
              <a:t>Kaizen Examples</a:t>
            </a:r>
          </a:p>
        </p:txBody>
      </p:sp>
      <p:sp>
        <p:nvSpPr>
          <p:cNvPr id="116739"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Will </a:t>
            </a:r>
            <a:r>
              <a:rPr lang="en-US" sz="5400" dirty="0" smtClean="0">
                <a:cs typeface="Times New Roman" pitchFamily="18" charset="0"/>
              </a:rPr>
              <a:t>Smith</a:t>
            </a:r>
            <a:br>
              <a:rPr lang="en-US" sz="5400" dirty="0" smtClean="0">
                <a:cs typeface="Times New Roman" pitchFamily="18" charset="0"/>
              </a:rPr>
            </a:br>
            <a:r>
              <a:rPr lang="en-US" sz="5400" dirty="0" smtClean="0"/>
              <a:t> </a:t>
            </a:r>
            <a:endParaRPr lang="en-US" sz="5400" dirty="0"/>
          </a:p>
          <a:p>
            <a:pPr marL="0" indent="0" algn="ctr" eaLnBrk="1" hangingPunct="1">
              <a:buFont typeface="Wingdings" pitchFamily="2" charset="2"/>
              <a:buNone/>
              <a:defRPr/>
            </a:pPr>
            <a:r>
              <a:rPr lang="en-US" sz="5400" dirty="0">
                <a:cs typeface="Times New Roman" pitchFamily="18" charset="0"/>
              </a:rPr>
              <a:t>Actor</a:t>
            </a:r>
          </a:p>
        </p:txBody>
      </p:sp>
    </p:spTree>
  </p:cSld>
  <p:clrMapOvr>
    <a:masterClrMapping/>
  </p:clrMapOvr>
  <p:transition>
    <p:dissolve/>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defRPr/>
            </a:pPr>
            <a:r>
              <a:rPr lang="en-US" dirty="0"/>
              <a:t>Kaizen Examples</a:t>
            </a:r>
          </a:p>
        </p:txBody>
      </p:sp>
      <p:sp>
        <p:nvSpPr>
          <p:cNvPr id="114691"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V.S. </a:t>
            </a:r>
            <a:r>
              <a:rPr lang="en-US" sz="5400" dirty="0" smtClean="0">
                <a:cs typeface="Times New Roman" pitchFamily="18" charset="0"/>
              </a:rPr>
              <a:t>Naupil</a:t>
            </a:r>
            <a:br>
              <a:rPr lang="en-US" sz="5400" dirty="0" smtClean="0">
                <a:cs typeface="Times New Roman" pitchFamily="18" charset="0"/>
              </a:rPr>
            </a:br>
            <a:r>
              <a:rPr lang="en-US" sz="5400" dirty="0">
                <a:cs typeface="Times New Roman" pitchFamily="18" charset="0"/>
              </a:rPr>
              <a:t/>
            </a:r>
            <a:br>
              <a:rPr lang="en-US" sz="5400" dirty="0">
                <a:cs typeface="Times New Roman" pitchFamily="18" charset="0"/>
              </a:rPr>
            </a:br>
            <a:r>
              <a:rPr lang="en-US" sz="5400" dirty="0">
                <a:cs typeface="Times New Roman" pitchFamily="18" charset="0"/>
              </a:rPr>
              <a:t>Nobel Prize for Literature </a:t>
            </a:r>
          </a:p>
        </p:txBody>
      </p:sp>
    </p:spTree>
  </p:cSld>
  <p:clrMapOvr>
    <a:masterClrMapping/>
  </p:clrMapOvr>
  <p:transition>
    <p:dissolve/>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defRPr/>
            </a:pPr>
            <a:r>
              <a:rPr lang="en-US" dirty="0"/>
              <a:t>Kaizen Examples</a:t>
            </a:r>
          </a:p>
        </p:txBody>
      </p:sp>
      <p:sp>
        <p:nvSpPr>
          <p:cNvPr id="115715"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Kirk </a:t>
            </a:r>
            <a:r>
              <a:rPr lang="en-US" sz="5400" dirty="0" smtClean="0">
                <a:cs typeface="Times New Roman" pitchFamily="18" charset="0"/>
              </a:rPr>
              <a:t>Douglas</a:t>
            </a:r>
            <a:br>
              <a:rPr lang="en-US" sz="5400" dirty="0" smtClean="0">
                <a:cs typeface="Times New Roman" pitchFamily="18" charset="0"/>
              </a:rPr>
            </a:br>
            <a:endParaRPr lang="en-US" sz="5400" dirty="0">
              <a:cs typeface="Times New Roman" pitchFamily="18" charset="0"/>
            </a:endParaRPr>
          </a:p>
          <a:p>
            <a:pPr marL="0" indent="0" algn="ctr" eaLnBrk="1" hangingPunct="1">
              <a:buFont typeface="Wingdings" pitchFamily="2" charset="2"/>
              <a:buNone/>
              <a:defRPr/>
            </a:pPr>
            <a:r>
              <a:rPr lang="en-US" sz="5400" dirty="0">
                <a:cs typeface="Times New Roman" pitchFamily="18" charset="0"/>
              </a:rPr>
              <a:t>Actor </a:t>
            </a:r>
          </a:p>
          <a:p>
            <a:pPr marL="0" indent="0" algn="ctr" eaLnBrk="1" hangingPunct="1">
              <a:buFont typeface="Wingdings" pitchFamily="2" charset="2"/>
              <a:buNone/>
              <a:defRPr/>
            </a:pPr>
            <a:endParaRPr lang="en-US" sz="5400" dirty="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eaLnBrk="1" hangingPunct="1">
              <a:defRPr/>
            </a:pPr>
            <a:r>
              <a:rPr lang="en-US" dirty="0"/>
              <a:t>Kaizen Examples</a:t>
            </a:r>
          </a:p>
        </p:txBody>
      </p:sp>
      <p:sp>
        <p:nvSpPr>
          <p:cNvPr id="132099" name="Rectangle 3"/>
          <p:cNvSpPr>
            <a:spLocks noGrp="1" noChangeArrowheads="1"/>
          </p:cNvSpPr>
          <p:nvPr>
            <p:ph idx="1"/>
          </p:nvPr>
        </p:nvSpPr>
        <p:spPr/>
        <p:txBody>
          <a:bodyPr/>
          <a:lstStyle/>
          <a:p>
            <a:pPr algn="ctr" eaLnBrk="1" hangingPunct="1">
              <a:lnSpc>
                <a:spcPct val="90000"/>
              </a:lnSpc>
              <a:buFont typeface="Wingdings" pitchFamily="2" charset="2"/>
              <a:buNone/>
              <a:defRPr/>
            </a:pPr>
            <a:r>
              <a:rPr lang="en-US" sz="5400" dirty="0">
                <a:cs typeface="Times New Roman" pitchFamily="18" charset="0"/>
              </a:rPr>
              <a:t>Toni </a:t>
            </a:r>
            <a:r>
              <a:rPr lang="en-US" sz="5400" dirty="0" smtClean="0">
                <a:cs typeface="Times New Roman" pitchFamily="18" charset="0"/>
              </a:rPr>
              <a:t>Morrison</a:t>
            </a:r>
            <a:br>
              <a:rPr lang="en-US" sz="5400" dirty="0" smtClean="0">
                <a:cs typeface="Times New Roman" pitchFamily="18" charset="0"/>
              </a:rPr>
            </a:br>
            <a:endParaRPr lang="en-US" sz="5400" dirty="0">
              <a:cs typeface="Times New Roman" pitchFamily="18" charset="0"/>
            </a:endParaRPr>
          </a:p>
          <a:p>
            <a:pPr algn="ctr" eaLnBrk="1" hangingPunct="1">
              <a:lnSpc>
                <a:spcPct val="90000"/>
              </a:lnSpc>
              <a:buFont typeface="Wingdings" pitchFamily="2" charset="2"/>
              <a:buNone/>
              <a:defRPr/>
            </a:pPr>
            <a:r>
              <a:rPr lang="en-US" sz="5400" dirty="0">
                <a:cs typeface="Times New Roman" pitchFamily="18" charset="0"/>
              </a:rPr>
              <a:t>Pulitzer Prize</a:t>
            </a:r>
          </a:p>
          <a:p>
            <a:pPr algn="ctr" eaLnBrk="1" hangingPunct="1">
              <a:lnSpc>
                <a:spcPct val="90000"/>
              </a:lnSpc>
              <a:buFont typeface="Wingdings" pitchFamily="2" charset="2"/>
              <a:buNone/>
              <a:defRPr/>
            </a:pPr>
            <a:r>
              <a:rPr lang="en-US" sz="5400" dirty="0">
                <a:cs typeface="Times New Roman" pitchFamily="18" charset="0"/>
              </a:rPr>
              <a:t>Nobel Prize for Literature </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plagues&amp;people"/>
          <p:cNvPicPr>
            <a:picLocks noChangeAspect="1" noChangeArrowheads="1"/>
          </p:cNvPicPr>
          <p:nvPr/>
        </p:nvPicPr>
        <p:blipFill>
          <a:blip r:embed="rId3" cstate="print"/>
          <a:srcRect/>
          <a:stretch>
            <a:fillRect/>
          </a:stretch>
        </p:blipFill>
        <p:spPr bwMode="auto">
          <a:xfrm>
            <a:off x="884238" y="354013"/>
            <a:ext cx="3746500" cy="5389562"/>
          </a:xfrm>
          <a:prstGeom prst="rect">
            <a:avLst/>
          </a:prstGeom>
          <a:noFill/>
          <a:effectLst>
            <a:outerShdw dist="107763" dir="2700000" algn="ctr" rotWithShape="0">
              <a:schemeClr val="tx1"/>
            </a:outerShdw>
          </a:effectLst>
        </p:spPr>
      </p:pic>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latin typeface="Peignot Medium" pitchFamily="82" charset="0"/>
              </a:rPr>
              <a:t>Examples</a:t>
            </a:r>
            <a:endParaRPr lang="en-US" dirty="0"/>
          </a:p>
        </p:txBody>
      </p:sp>
      <p:sp>
        <p:nvSpPr>
          <p:cNvPr id="3" name="Content Placeholder 2"/>
          <p:cNvSpPr>
            <a:spLocks noGrp="1"/>
          </p:cNvSpPr>
          <p:nvPr>
            <p:ph idx="1"/>
          </p:nvPr>
        </p:nvSpPr>
        <p:spPr/>
        <p:txBody>
          <a:bodyPr/>
          <a:lstStyle/>
          <a:p>
            <a:pPr eaLnBrk="1" hangingPunct="1">
              <a:buFont typeface="Wingdings" pitchFamily="2" charset="2"/>
              <a:buNone/>
              <a:defRPr/>
            </a:pPr>
            <a:r>
              <a:rPr lang="en-US" dirty="0" smtClean="0"/>
              <a:t>	Accumulating short bouts of brisk walking—just three minutes each—for a total of 30 minutes a day, improved several measures of cardiac risk as effectively as one continuous 30 minute session.</a:t>
            </a:r>
          </a:p>
          <a:p>
            <a:pPr algn="r" eaLnBrk="1" hangingPunct="1">
              <a:buFont typeface="Wingdings" pitchFamily="2" charset="2"/>
              <a:buNone/>
              <a:defRPr/>
            </a:pPr>
            <a:r>
              <a:rPr lang="en-US" sz="2000" b="1" u="sng" dirty="0" smtClean="0"/>
              <a:t>Journal of Clinical Nutrition</a:t>
            </a:r>
          </a:p>
          <a:p>
            <a:pPr algn="r" eaLnBrk="1" hangingPunct="1">
              <a:buFont typeface="Wingdings" pitchFamily="2" charset="2"/>
              <a:buNone/>
              <a:defRPr/>
            </a:pPr>
            <a:r>
              <a:rPr lang="en-US" sz="2000" dirty="0" smtClean="0"/>
              <a:t>January. 2009</a:t>
            </a:r>
          </a:p>
          <a:p>
            <a:pPr eaLnBrk="1" hangingPunct="1">
              <a:defRPr/>
            </a:pPr>
            <a:endParaRPr lang="en-US" dirty="0"/>
          </a:p>
        </p:txBody>
      </p:sp>
    </p:spTree>
  </p:cSld>
  <p:clrMapOvr>
    <a:masterClrMapping/>
  </p:clrMapOvr>
  <p:transition>
    <p:dissolve/>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defRPr/>
            </a:pPr>
            <a:r>
              <a:rPr lang="en-US" dirty="0"/>
              <a:t>Kaizen Examples</a:t>
            </a:r>
          </a:p>
        </p:txBody>
      </p:sp>
      <p:sp>
        <p:nvSpPr>
          <p:cNvPr id="118787"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Mother Teresa </a:t>
            </a:r>
            <a:r>
              <a:rPr lang="en-US" sz="5400" dirty="0" smtClean="0">
                <a:cs typeface="Times New Roman" pitchFamily="18" charset="0"/>
              </a:rPr>
              <a:t/>
            </a:r>
            <a:br>
              <a:rPr lang="en-US" sz="5400" dirty="0" smtClean="0">
                <a:cs typeface="Times New Roman" pitchFamily="18" charset="0"/>
              </a:rPr>
            </a:br>
            <a:endParaRPr lang="en-US" sz="5400" dirty="0">
              <a:cs typeface="Times New Roman" pitchFamily="18" charset="0"/>
            </a:endParaRPr>
          </a:p>
          <a:p>
            <a:pPr marL="0" indent="0" algn="ctr" eaLnBrk="1" hangingPunct="1">
              <a:buFont typeface="Wingdings" pitchFamily="2" charset="2"/>
              <a:buNone/>
              <a:defRPr/>
            </a:pPr>
            <a:r>
              <a:rPr lang="en-US" sz="5400" dirty="0">
                <a:cs typeface="Times New Roman" pitchFamily="18" charset="0"/>
              </a:rPr>
              <a:t>Nobel Peace Prize</a:t>
            </a:r>
          </a:p>
        </p:txBody>
      </p:sp>
    </p:spTree>
  </p:cSld>
  <p:clrMapOvr>
    <a:masterClrMapping/>
  </p:clrMapOvr>
  <p:transition>
    <p:dissolve/>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eaLnBrk="1" hangingPunct="1">
              <a:defRPr/>
            </a:pPr>
            <a:r>
              <a:rPr lang="en-US" dirty="0"/>
              <a:t>Kaizen Examples</a:t>
            </a:r>
          </a:p>
        </p:txBody>
      </p:sp>
      <p:sp>
        <p:nvSpPr>
          <p:cNvPr id="119811" name="Rectangle 3"/>
          <p:cNvSpPr>
            <a:spLocks noGrp="1" noChangeArrowheads="1"/>
          </p:cNvSpPr>
          <p:nvPr>
            <p:ph idx="1"/>
          </p:nvPr>
        </p:nvSpPr>
        <p:spPr/>
        <p:txBody>
          <a:bodyPr/>
          <a:lstStyle/>
          <a:p>
            <a:pPr marL="0" indent="0" algn="ctr" eaLnBrk="1" hangingPunct="1">
              <a:buFont typeface="Wingdings" pitchFamily="2" charset="2"/>
              <a:buNone/>
              <a:defRPr/>
            </a:pPr>
            <a:r>
              <a:rPr lang="en-US" sz="5400" dirty="0">
                <a:cs typeface="Times New Roman" pitchFamily="18" charset="0"/>
              </a:rPr>
              <a:t>Oscar Schindler </a:t>
            </a:r>
          </a:p>
        </p:txBody>
      </p:sp>
    </p:spTree>
  </p:cSld>
  <p:clrMapOvr>
    <a:masterClrMapping/>
  </p:clrMapOvr>
  <p:transition>
    <p:dissolve/>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ctrTitle" sz="quarter"/>
          </p:nvPr>
        </p:nvSpPr>
        <p:spPr/>
        <p:txBody>
          <a:bodyPr/>
          <a:lstStyle/>
          <a:p>
            <a:pPr eaLnBrk="1" hangingPunct="1">
              <a:defRPr/>
            </a:pPr>
            <a:r>
              <a:rPr lang="en-US" dirty="0"/>
              <a:t>A Spiritual Perspective</a:t>
            </a:r>
          </a:p>
        </p:txBody>
      </p:sp>
    </p:spTree>
  </p:cSld>
  <p:clrMapOvr>
    <a:masterClrMapping/>
  </p:clrMapOvr>
  <p:transition>
    <p:dissolve/>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5"/>
          <p:cNvSpPr>
            <a:spLocks noGrp="1" noChangeArrowheads="1"/>
          </p:cNvSpPr>
          <p:nvPr>
            <p:ph type="ctrTitle" sz="quarter"/>
          </p:nvPr>
        </p:nvSpPr>
        <p:spPr>
          <a:xfrm>
            <a:off x="1828800" y="3505200"/>
            <a:ext cx="6324600" cy="990600"/>
          </a:xfrm>
          <a:effectLst>
            <a:outerShdw dist="35921" dir="2700000" algn="ctr" rotWithShape="0">
              <a:schemeClr val="bg2"/>
            </a:outerShdw>
          </a:effectLst>
        </p:spPr>
        <p:txBody>
          <a:bodyPr/>
          <a:lstStyle/>
          <a:p>
            <a:pPr eaLnBrk="1" hangingPunct="1">
              <a:defRPr/>
            </a:pPr>
            <a:r>
              <a:rPr lang="en-US" sz="9000" dirty="0"/>
              <a:t>Kaizen</a:t>
            </a:r>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p:txBody>
          <a:bodyPr/>
          <a:lstStyle/>
          <a:p>
            <a:pPr eaLnBrk="1" hangingPunct="1">
              <a:defRPr/>
            </a:pPr>
            <a:r>
              <a:rPr lang="en-US" dirty="0" smtClean="0"/>
              <a:t> </a:t>
            </a:r>
            <a:endParaRPr lang="en-US" dirty="0"/>
          </a:p>
        </p:txBody>
      </p:sp>
      <p:sp>
        <p:nvSpPr>
          <p:cNvPr id="80901" name="Rectangle 5"/>
          <p:cNvSpPr>
            <a:spLocks noGrp="1" noChangeArrowheads="1"/>
          </p:cNvSpPr>
          <p:nvPr>
            <p:ph idx="1"/>
          </p:nvPr>
        </p:nvSpPr>
        <p:spPr>
          <a:xfrm>
            <a:off x="198437" y="929480"/>
            <a:ext cx="8686800" cy="4547395"/>
          </a:xfrm>
        </p:spPr>
        <p:txBody>
          <a:bodyPr/>
          <a:lstStyle/>
          <a:p>
            <a:pPr algn="ctr" eaLnBrk="1" hangingPunct="1">
              <a:buFont typeface="Wingdings" pitchFamily="2" charset="2"/>
              <a:buNone/>
              <a:defRPr/>
            </a:pPr>
            <a:r>
              <a:rPr lang="en-US" sz="4000" b="1" dirty="0" smtClean="0"/>
              <a:t>…..just standing from a sitting position – doubles your metabolic rate.  Go for even a short walk and you have </a:t>
            </a:r>
            <a:r>
              <a:rPr lang="en-US" sz="4000" b="1" dirty="0"/>
              <a:t>m</a:t>
            </a:r>
            <a:r>
              <a:rPr lang="en-US" sz="4000" b="1" dirty="0" smtClean="0"/>
              <a:t>ore than doubled the burn rate again. </a:t>
            </a:r>
          </a:p>
          <a:p>
            <a:pPr algn="ctr" eaLnBrk="1" hangingPunct="1">
              <a:buFont typeface="Wingdings" pitchFamily="2" charset="2"/>
              <a:buNone/>
              <a:defRPr/>
            </a:pPr>
            <a:endParaRPr lang="en-US" sz="2800" b="1" dirty="0" smtClean="0"/>
          </a:p>
          <a:p>
            <a:pPr algn="ctr" eaLnBrk="1" hangingPunct="1">
              <a:buFont typeface="Wingdings" pitchFamily="2" charset="2"/>
              <a:buNone/>
              <a:defRPr/>
            </a:pPr>
            <a:r>
              <a:rPr lang="en-US" sz="1800" dirty="0" err="1" smtClean="0"/>
              <a:t>McArdle</a:t>
            </a:r>
            <a:r>
              <a:rPr lang="en-US" sz="1800" dirty="0" smtClean="0"/>
              <a:t>, WD, </a:t>
            </a:r>
            <a:r>
              <a:rPr lang="en-US" sz="1800" dirty="0" err="1" smtClean="0"/>
              <a:t>Katch</a:t>
            </a:r>
            <a:r>
              <a:rPr lang="en-US" sz="1800" dirty="0" smtClean="0"/>
              <a:t>, FL, and </a:t>
            </a:r>
            <a:r>
              <a:rPr lang="en-US" sz="1800" dirty="0" err="1" smtClean="0"/>
              <a:t>Katch</a:t>
            </a:r>
            <a:r>
              <a:rPr lang="en-US" sz="1800" dirty="0" smtClean="0"/>
              <a:t>, VL. Essentials of Exercise Physiology</a:t>
            </a:r>
            <a:r>
              <a:rPr lang="en-US" sz="1800" smtClean="0"/>
              <a:t>.  </a:t>
            </a:r>
          </a:p>
          <a:p>
            <a:pPr algn="ctr" eaLnBrk="1" hangingPunct="1">
              <a:buFont typeface="Wingdings" pitchFamily="2" charset="2"/>
              <a:buNone/>
              <a:defRPr/>
            </a:pPr>
            <a:r>
              <a:rPr lang="en-US" sz="1800" smtClean="0"/>
              <a:t>Malvern</a:t>
            </a:r>
            <a:r>
              <a:rPr lang="en-US" sz="1800" dirty="0" smtClean="0"/>
              <a:t>: Lea &amp; </a:t>
            </a:r>
            <a:r>
              <a:rPr lang="en-US" sz="1800" dirty="0" err="1" smtClean="0"/>
              <a:t>Febiger</a:t>
            </a:r>
            <a:r>
              <a:rPr lang="en-US" sz="1800" dirty="0" smtClean="0"/>
              <a:t>, 1994.</a:t>
            </a:r>
            <a:endParaRPr lang="en-US" sz="1800" dirty="0"/>
          </a:p>
        </p:txBody>
      </p:sp>
    </p:spTree>
    <p:extLst>
      <p:ext uri="{BB962C8B-B14F-4D97-AF65-F5344CB8AC3E}">
        <p14:creationId xmlns:p14="http://schemas.microsoft.com/office/powerpoint/2010/main" val="3715470270"/>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90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090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090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1" name="Rectangle 3"/>
          <p:cNvSpPr>
            <a:spLocks noGrp="1" noChangeArrowheads="1"/>
          </p:cNvSpPr>
          <p:nvPr>
            <p:ph type="title"/>
          </p:nvPr>
        </p:nvSpPr>
        <p:spPr/>
        <p:txBody>
          <a:bodyPr/>
          <a:lstStyle/>
          <a:p>
            <a:pPr eaLnBrk="1" hangingPunct="1">
              <a:defRPr/>
            </a:pPr>
            <a:r>
              <a:rPr lang="en-US" dirty="0"/>
              <a:t>Examples:  Health</a:t>
            </a:r>
          </a:p>
        </p:txBody>
      </p:sp>
      <p:sp>
        <p:nvSpPr>
          <p:cNvPr id="278530" name="Rectangle 2"/>
          <p:cNvSpPr>
            <a:spLocks noGrp="1" noChangeArrowheads="1"/>
          </p:cNvSpPr>
          <p:nvPr>
            <p:ph idx="1"/>
          </p:nvPr>
        </p:nvSpPr>
        <p:spPr>
          <a:xfrm>
            <a:off x="461963" y="1679575"/>
            <a:ext cx="8312150" cy="3797300"/>
          </a:xfrm>
        </p:spPr>
        <p:txBody>
          <a:bodyPr/>
          <a:lstStyle/>
          <a:p>
            <a:pPr marL="0" indent="0">
              <a:buNone/>
            </a:pPr>
            <a:r>
              <a:rPr lang="en-US" sz="2800" dirty="0" smtClean="0"/>
              <a:t>Subjects exercising for 15 minutes a day lived three years longer than those who exercised less in a study of 416,175 Taiwanese adults. Every additional 15 minutes a day cut the risk of dying over eight years by 4%.</a:t>
            </a:r>
          </a:p>
          <a:p>
            <a:pPr marL="0" indent="0">
              <a:buNone/>
            </a:pPr>
            <a:r>
              <a:rPr lang="en-US" sz="2800" dirty="0" smtClean="0"/>
              <a:t>						</a:t>
            </a:r>
            <a:r>
              <a:rPr lang="en-US" sz="2800" u="sng" dirty="0" smtClean="0"/>
              <a:t>Lancet</a:t>
            </a:r>
            <a:br>
              <a:rPr lang="en-US" sz="2800" u="sng" dirty="0" smtClean="0"/>
            </a:br>
            <a:r>
              <a:rPr lang="en-US" sz="2800" dirty="0" smtClean="0"/>
              <a:t>						August 16, 2011</a:t>
            </a:r>
          </a:p>
          <a:p>
            <a:pPr marL="0" indent="0" eaLnBrk="1" hangingPunct="1">
              <a:spcAft>
                <a:spcPts val="600"/>
              </a:spcAft>
              <a:buFont typeface="Wingdings" pitchFamily="2" charset="2"/>
              <a:buNone/>
              <a:defRPr/>
            </a:pPr>
            <a:endParaRPr lang="en-US" sz="2000" dirty="0"/>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lstStyle/>
          <a:p>
            <a:pPr eaLnBrk="1" hangingPunct="1">
              <a:defRPr/>
            </a:pPr>
            <a:r>
              <a:rPr lang="en-US" dirty="0"/>
              <a:t>Examples:  Exercise</a:t>
            </a:r>
          </a:p>
        </p:txBody>
      </p:sp>
      <p:sp>
        <p:nvSpPr>
          <p:cNvPr id="244739" name="Rectangle 3"/>
          <p:cNvSpPr>
            <a:spLocks noGrp="1" noChangeArrowheads="1"/>
          </p:cNvSpPr>
          <p:nvPr>
            <p:ph idx="1"/>
          </p:nvPr>
        </p:nvSpPr>
        <p:spPr>
          <a:xfrm>
            <a:off x="152400" y="1463675"/>
            <a:ext cx="8504238" cy="3675063"/>
          </a:xfrm>
        </p:spPr>
        <p:txBody>
          <a:bodyPr/>
          <a:lstStyle/>
          <a:p>
            <a:pPr eaLnBrk="1" hangingPunct="1">
              <a:defRPr/>
            </a:pPr>
            <a:r>
              <a:rPr lang="en-US" sz="2400" b="1" dirty="0">
                <a:effectLst>
                  <a:outerShdw blurRad="38100" dist="38100" dir="2700000" algn="tl">
                    <a:srgbClr val="000000">
                      <a:alpha val="43137"/>
                    </a:srgbClr>
                  </a:outerShdw>
                </a:effectLst>
              </a:rPr>
              <a:t>Framingham Study of 5209 residents of the Boston suburb since 1984.  Losing one pound a year for 4 years and kept it off, lowered the risk of high blood pressure by 25%.</a:t>
            </a:r>
          </a:p>
          <a:p>
            <a:pPr eaLnBrk="1" hangingPunct="1">
              <a:defRPr/>
            </a:pPr>
            <a:r>
              <a:rPr lang="en-US" sz="2400" b="1" dirty="0">
                <a:effectLst>
                  <a:outerShdw blurRad="38100" dist="38100" dir="2700000" algn="tl">
                    <a:srgbClr val="000000">
                      <a:alpha val="43137"/>
                    </a:srgbClr>
                  </a:outerShdw>
                </a:effectLst>
              </a:rPr>
              <a:t>The Power of Standing, Fidgeting, and Pacing</a:t>
            </a:r>
          </a:p>
          <a:p>
            <a:pPr lvl="1" eaLnBrk="1" hangingPunct="1">
              <a:buFont typeface="Wingdings" pitchFamily="2" charset="2"/>
              <a:buNone/>
              <a:defRPr/>
            </a:pPr>
            <a:r>
              <a:rPr lang="en-US" sz="2000" b="1" dirty="0">
                <a:effectLst>
                  <a:outerShdw blurRad="38100" dist="38100" dir="2700000" algn="tl">
                    <a:srgbClr val="000000">
                      <a:alpha val="43137"/>
                    </a:srgbClr>
                  </a:outerShdw>
                </a:effectLst>
              </a:rPr>
              <a:t>	Overweight people tend to be more sedentary than those who are physically fit.  Lean people spent two or more hours a day on their feet, standing, pacing around, and fidgeting.  This translated into a 350 calorie a day difference, enough to result in a 30 to 40 pound a year difference. </a:t>
            </a:r>
            <a:br>
              <a:rPr lang="en-US" sz="2000" b="1" dirty="0">
                <a:effectLst>
                  <a:outerShdw blurRad="38100" dist="38100" dir="2700000" algn="tl">
                    <a:srgbClr val="000000">
                      <a:alpha val="43137"/>
                    </a:srgbClr>
                  </a:outerShdw>
                </a:effectLst>
              </a:rPr>
            </a:br>
            <a:r>
              <a:rPr lang="en-US" sz="2000" b="1" dirty="0">
                <a:effectLst>
                  <a:outerShdw blurRad="38100" dist="38100" dir="2700000" algn="tl">
                    <a:srgbClr val="000000">
                      <a:alpha val="43137"/>
                    </a:srgbClr>
                  </a:outerShdw>
                </a:effectLst>
              </a:rPr>
              <a:t>			</a:t>
            </a:r>
            <a:r>
              <a:rPr lang="en-US" sz="1800" b="1" dirty="0">
                <a:effectLst>
                  <a:outerShdw blurRad="38100" dist="38100" dir="2700000" algn="tl">
                    <a:srgbClr val="000000">
                      <a:alpha val="43137"/>
                    </a:srgbClr>
                  </a:outerShdw>
                </a:effectLst>
              </a:rPr>
              <a:t> A Mayo Clinic Study, reported in </a:t>
            </a:r>
            <a:r>
              <a:rPr lang="en-US" sz="1800" b="1" u="sng" dirty="0">
                <a:effectLst>
                  <a:outerShdw blurRad="38100" dist="38100" dir="2700000" algn="tl">
                    <a:srgbClr val="000000">
                      <a:alpha val="43137"/>
                    </a:srgbClr>
                  </a:outerShdw>
                </a:effectLst>
              </a:rPr>
              <a:t>Science</a:t>
            </a:r>
            <a:endParaRPr lang="en-US" sz="1800" b="1" dirty="0">
              <a:effectLst>
                <a:outerShdw blurRad="38100" dist="38100" dir="2700000" algn="tl">
                  <a:srgbClr val="000000">
                    <a:alpha val="43137"/>
                  </a:srgbClr>
                </a:outerShdw>
              </a:effectLs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44739">
                                            <p:txEl>
                                              <p:pRg st="0" end="0"/>
                                            </p:txEl>
                                          </p:spTgt>
                                        </p:tgtEl>
                                        <p:attrNameLst>
                                          <p:attrName>style.visibility</p:attrName>
                                        </p:attrNameLst>
                                      </p:cBhvr>
                                      <p:to>
                                        <p:strVal val="visible"/>
                                      </p:to>
                                    </p:set>
                                    <p:anim calcmode="lin" valueType="num">
                                      <p:cBhvr>
                                        <p:cTn id="7" dur="1000" fill="hold"/>
                                        <p:tgtEl>
                                          <p:spTgt spid="24473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4473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4473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44739">
                                            <p:txEl>
                                              <p:pRg st="1" end="1"/>
                                            </p:txEl>
                                          </p:spTgt>
                                        </p:tgtEl>
                                        <p:attrNameLst>
                                          <p:attrName>style.visibility</p:attrName>
                                        </p:attrNameLst>
                                      </p:cBhvr>
                                      <p:to>
                                        <p:strVal val="visible"/>
                                      </p:to>
                                    </p:set>
                                    <p:anim calcmode="lin" valueType="num">
                                      <p:cBhvr>
                                        <p:cTn id="14" dur="1000" fill="hold"/>
                                        <p:tgtEl>
                                          <p:spTgt spid="244739">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4473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44739">
                                            <p:txEl>
                                              <p:pRg st="1" end="1"/>
                                            </p:txEl>
                                          </p:spTgt>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244739">
                                            <p:txEl>
                                              <p:pRg st="2" end="2"/>
                                            </p:txEl>
                                          </p:spTgt>
                                        </p:tgtEl>
                                        <p:attrNameLst>
                                          <p:attrName>style.visibility</p:attrName>
                                        </p:attrNameLst>
                                      </p:cBhvr>
                                      <p:to>
                                        <p:strVal val="visible"/>
                                      </p:to>
                                    </p:set>
                                    <p:anim calcmode="lin" valueType="num">
                                      <p:cBhvr>
                                        <p:cTn id="19" dur="1000" fill="hold"/>
                                        <p:tgtEl>
                                          <p:spTgt spid="244739">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24473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447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p:txBody>
          <a:bodyPr/>
          <a:lstStyle/>
          <a:p>
            <a:pPr eaLnBrk="1" hangingPunct="1"/>
            <a:r>
              <a:rPr lang="en-US" dirty="0" smtClean="0">
                <a:latin typeface="Peignot Medium" pitchFamily="82" charset="0"/>
              </a:rPr>
              <a:t>Examples</a:t>
            </a:r>
            <a:endParaRPr lang="en-US" dirty="0" smtClean="0"/>
          </a:p>
        </p:txBody>
      </p:sp>
      <p:sp>
        <p:nvSpPr>
          <p:cNvPr id="13315" name="Content Placeholder 2"/>
          <p:cNvSpPr>
            <a:spLocks noGrp="1"/>
          </p:cNvSpPr>
          <p:nvPr>
            <p:ph idx="1"/>
          </p:nvPr>
        </p:nvSpPr>
        <p:spPr>
          <a:xfrm>
            <a:off x="1341437" y="1462088"/>
            <a:ext cx="6934200" cy="3675062"/>
          </a:xfrm>
        </p:spPr>
        <p:txBody>
          <a:bodyPr/>
          <a:lstStyle/>
          <a:p>
            <a:pPr eaLnBrk="1" hangingPunct="1"/>
            <a:r>
              <a:rPr lang="en-US" sz="2800" dirty="0" smtClean="0"/>
              <a:t>Health</a:t>
            </a:r>
            <a:r>
              <a:rPr lang="en-US" sz="2800" dirty="0" smtClean="0">
                <a:solidFill>
                  <a:schemeClr val="tx2"/>
                </a:solidFill>
              </a:rPr>
              <a:t/>
            </a:r>
            <a:br>
              <a:rPr lang="en-US" sz="2800" dirty="0" smtClean="0">
                <a:solidFill>
                  <a:schemeClr val="tx2"/>
                </a:solidFill>
              </a:rPr>
            </a:br>
            <a:endParaRPr lang="en-US" sz="2800" dirty="0" smtClean="0">
              <a:solidFill>
                <a:schemeClr val="tx2"/>
              </a:solidFill>
            </a:endParaRPr>
          </a:p>
          <a:p>
            <a:pPr marL="0" indent="0" eaLnBrk="1" hangingPunct="1">
              <a:buNone/>
            </a:pPr>
            <a:r>
              <a:rPr lang="en-US" dirty="0" smtClean="0">
                <a:effectLst/>
              </a:rPr>
              <a:t>“For people who sit most of the day, their risk of heart attack is about the same as smoking.”</a:t>
            </a:r>
          </a:p>
          <a:p>
            <a:pPr eaLnBrk="1" hangingPunct="1">
              <a:buNone/>
            </a:pPr>
            <a:endParaRPr lang="en-US" dirty="0" smtClean="0">
              <a:effectLst/>
            </a:endParaRPr>
          </a:p>
          <a:p>
            <a:pPr eaLnBrk="1" hangingPunct="1">
              <a:buNone/>
            </a:pPr>
            <a:r>
              <a:rPr lang="en-US" sz="2400" dirty="0" smtClean="0">
                <a:effectLst/>
              </a:rPr>
              <a:t>Martha Grogan, cardiologist at the Mayo Clinic</a:t>
            </a:r>
            <a:endParaRPr lang="en-US" sz="2800" dirty="0" smtClean="0">
              <a:effectLst/>
            </a:endParaRPr>
          </a:p>
          <a:p>
            <a:pPr eaLnBrk="1" hangingPunct="1">
              <a:buNone/>
            </a:pPr>
            <a:r>
              <a:rPr lang="en-US" sz="2400" dirty="0" smtClean="0">
                <a:effectLst/>
              </a:rPr>
              <a:t>Wall Street Journal, 2012, April 17, ppD1</a:t>
            </a: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1" name="Rectangle 3"/>
          <p:cNvSpPr>
            <a:spLocks noGrp="1" noChangeArrowheads="1"/>
          </p:cNvSpPr>
          <p:nvPr>
            <p:ph type="title"/>
          </p:nvPr>
        </p:nvSpPr>
        <p:spPr/>
        <p:txBody>
          <a:bodyPr/>
          <a:lstStyle/>
          <a:p>
            <a:pPr eaLnBrk="1" hangingPunct="1">
              <a:defRPr/>
            </a:pPr>
            <a:r>
              <a:rPr lang="en-US" dirty="0"/>
              <a:t>Examples:  </a:t>
            </a:r>
            <a:r>
              <a:rPr lang="en-US" dirty="0" smtClean="0"/>
              <a:t>Business</a:t>
            </a:r>
            <a:endParaRPr lang="en-US" dirty="0"/>
          </a:p>
        </p:txBody>
      </p:sp>
      <p:sp>
        <p:nvSpPr>
          <p:cNvPr id="278530" name="Rectangle 2"/>
          <p:cNvSpPr>
            <a:spLocks noGrp="1" noChangeArrowheads="1"/>
          </p:cNvSpPr>
          <p:nvPr>
            <p:ph idx="1"/>
          </p:nvPr>
        </p:nvSpPr>
        <p:spPr>
          <a:xfrm>
            <a:off x="461963" y="1679575"/>
            <a:ext cx="8312150" cy="3797300"/>
          </a:xfrm>
        </p:spPr>
        <p:txBody>
          <a:bodyPr/>
          <a:lstStyle/>
          <a:p>
            <a:pPr marL="0" indent="0">
              <a:buNone/>
            </a:pPr>
            <a:r>
              <a:rPr lang="en-US" sz="2800" dirty="0" smtClean="0"/>
              <a:t>Apple II computer</a:t>
            </a:r>
          </a:p>
          <a:p>
            <a:pPr marL="0" indent="0">
              <a:buNone/>
            </a:pPr>
            <a:endParaRPr lang="en-US" sz="2800" dirty="0" smtClean="0"/>
          </a:p>
          <a:p>
            <a:pPr marL="0" indent="0">
              <a:buNone/>
            </a:pPr>
            <a:endParaRPr lang="en-US" sz="2800" dirty="0" smtClean="0"/>
          </a:p>
          <a:p>
            <a:pPr marL="0" indent="0">
              <a:buNone/>
            </a:pPr>
            <a:endParaRPr lang="en-US" sz="2800" dirty="0" smtClean="0"/>
          </a:p>
          <a:p>
            <a:pPr marL="0" indent="0">
              <a:buNone/>
            </a:pPr>
            <a:endParaRPr lang="en-US" sz="2800" dirty="0" smtClean="0"/>
          </a:p>
          <a:p>
            <a:pPr marL="0" indent="0">
              <a:buNone/>
            </a:pPr>
            <a:endParaRPr lang="en-US" sz="2800" dirty="0" smtClean="0"/>
          </a:p>
          <a:p>
            <a:pPr marL="0" indent="0">
              <a:buNone/>
            </a:pPr>
            <a:endParaRPr lang="en-US" sz="2800" dirty="0" smtClean="0"/>
          </a:p>
          <a:p>
            <a:pPr marL="0" indent="0" algn="r">
              <a:buNone/>
            </a:pPr>
            <a:r>
              <a:rPr lang="en-US" sz="2800" dirty="0" smtClean="0"/>
              <a:t>Job’s Zen training and the noise of the fan</a:t>
            </a:r>
            <a:endParaRPr lang="en-US" sz="2800" dirty="0"/>
          </a:p>
        </p:txBody>
      </p:sp>
      <p:pic>
        <p:nvPicPr>
          <p:cNvPr id="4" name="Picture 3" descr="appleiipd2.jpg"/>
          <p:cNvPicPr>
            <a:picLocks noChangeAspect="1"/>
          </p:cNvPicPr>
          <p:nvPr/>
        </p:nvPicPr>
        <p:blipFill>
          <a:blip r:embed="rId3" cstate="print"/>
          <a:stretch>
            <a:fillRect/>
          </a:stretch>
        </p:blipFill>
        <p:spPr>
          <a:xfrm>
            <a:off x="3627437" y="1767681"/>
            <a:ext cx="4352925" cy="3429000"/>
          </a:xfrm>
          <a:prstGeom prst="rect">
            <a:avLst/>
          </a:prstGeom>
        </p:spPr>
      </p:pic>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Elements of Kaizen:</a:t>
            </a:r>
            <a:endParaRPr lang="en-US" dirty="0"/>
          </a:p>
        </p:txBody>
      </p:sp>
      <p:sp>
        <p:nvSpPr>
          <p:cNvPr id="3" name="Content Placeholder 2"/>
          <p:cNvSpPr>
            <a:spLocks noGrp="1"/>
          </p:cNvSpPr>
          <p:nvPr>
            <p:ph idx="1"/>
          </p:nvPr>
        </p:nvSpPr>
        <p:spPr/>
        <p:txBody>
          <a:bodyPr/>
          <a:lstStyle/>
          <a:p>
            <a:pPr marL="514350" lvl="0" indent="-514350">
              <a:buFont typeface="+mj-lt"/>
              <a:buAutoNum type="arabicPeriod"/>
            </a:pPr>
            <a:r>
              <a:rPr lang="en-US" sz="4000" dirty="0" smtClean="0"/>
              <a:t>Taking small steps to increase quality and reduce cost</a:t>
            </a:r>
          </a:p>
          <a:p>
            <a:pPr marL="514350" lvl="0" indent="-514350">
              <a:buFont typeface="+mj-lt"/>
              <a:buAutoNum type="arabicPeriod"/>
            </a:pPr>
            <a:r>
              <a:rPr lang="en-US" sz="4000" dirty="0" smtClean="0"/>
              <a:t>Service</a:t>
            </a:r>
          </a:p>
          <a:p>
            <a:endParaRPr lang="en-US" dirty="0"/>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 Sellers Schooled in Disney Way of Loyal Customers</a:t>
            </a:r>
            <a:endParaRPr lang="en-US" dirty="0"/>
          </a:p>
        </p:txBody>
      </p:sp>
      <p:sp>
        <p:nvSpPr>
          <p:cNvPr id="3" name="Content Placeholder 2"/>
          <p:cNvSpPr>
            <a:spLocks noGrp="1"/>
          </p:cNvSpPr>
          <p:nvPr>
            <p:ph idx="1"/>
          </p:nvPr>
        </p:nvSpPr>
        <p:spPr/>
        <p:txBody>
          <a:bodyPr/>
          <a:lstStyle/>
          <a:p>
            <a:pPr marL="0" indent="0">
              <a:buNone/>
            </a:pPr>
            <a:r>
              <a:rPr lang="en-US" dirty="0" smtClean="0"/>
              <a:t>Ahead of this year’s Chevrolet product blitz, General Motors Co. is getting some advice from the Mouse House on making a connection with customers.  GM has quietly sent about 2,300 of its dealers and 600 of its Chevrolet division employees to three-day Disney Institute training sessions in Orlando, FL and Anaheim, CA over the past year.</a:t>
            </a:r>
            <a:endParaRPr lang="en-US" dirty="0"/>
          </a:p>
        </p:txBody>
      </p:sp>
    </p:spTree>
    <p:extLst>
      <p:ext uri="{BB962C8B-B14F-4D97-AF65-F5344CB8AC3E}">
        <p14:creationId xmlns:p14="http://schemas.microsoft.com/office/powerpoint/2010/main" val="3609375260"/>
      </p:ext>
    </p:extLst>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61963" y="243682"/>
            <a:ext cx="8312150" cy="5233194"/>
          </a:xfrm>
        </p:spPr>
        <p:txBody>
          <a:bodyPr/>
          <a:lstStyle/>
          <a:p>
            <a:pPr marL="0" indent="0">
              <a:buNone/>
            </a:pPr>
            <a:r>
              <a:rPr lang="en-US" sz="3000" dirty="0" smtClean="0"/>
              <a:t>	Participants get a “living laboratory” experience at how Walt Disney Co. managers to get 70% of the people that walk through its theme park gates to return.  That same loyalty rate, if translated to Chevrolet, could substantially boost profitability.</a:t>
            </a:r>
          </a:p>
          <a:p>
            <a:pPr marL="0" indent="0">
              <a:buNone/>
            </a:pPr>
            <a:r>
              <a:rPr lang="en-US" sz="3000" dirty="0" smtClean="0"/>
              <a:t>	“Think of all the applicable lessons you can get from Disney that you then turn around and institute in your own organizations,” said Don Johnson, Chevrolet’s vice president of sales and service.</a:t>
            </a:r>
            <a:endParaRPr lang="en-US" sz="3000" dirty="0"/>
          </a:p>
        </p:txBody>
      </p:sp>
    </p:spTree>
    <p:extLst>
      <p:ext uri="{BB962C8B-B14F-4D97-AF65-F5344CB8AC3E}">
        <p14:creationId xmlns:p14="http://schemas.microsoft.com/office/powerpoint/2010/main" val="3113770158"/>
      </p:ext>
    </p:extLst>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61963" y="243682"/>
            <a:ext cx="8312150" cy="5233194"/>
          </a:xfrm>
        </p:spPr>
        <p:txBody>
          <a:bodyPr/>
          <a:lstStyle/>
          <a:p>
            <a:pPr marL="457200" lvl="1" indent="0">
              <a:buNone/>
            </a:pPr>
            <a:r>
              <a:rPr lang="en-US" sz="3000" dirty="0" smtClean="0"/>
              <a:t>Last month, 40 dealers witnessed the “rose drop” at Cinderella Castle and Space Mountain.  Although the parks officially open at 9 a.m., the company always lets customers in five minutes early.</a:t>
            </a:r>
          </a:p>
          <a:p>
            <a:pPr marL="0" indent="0">
              <a:buNone/>
            </a:pPr>
            <a:r>
              <a:rPr lang="en-US" sz="3000" dirty="0" smtClean="0"/>
              <a:t>  “How many of you have your people in place so you can open five minutes ahead of time every day,” said Disney Institute group leader Dennis Frare.  “Think of the message that sends if you open your doors instead of letting someone sit out in your lot.”</a:t>
            </a:r>
            <a:endParaRPr lang="en-US" sz="3000" dirty="0"/>
          </a:p>
        </p:txBody>
      </p:sp>
    </p:spTree>
    <p:extLst>
      <p:ext uri="{BB962C8B-B14F-4D97-AF65-F5344CB8AC3E}">
        <p14:creationId xmlns:p14="http://schemas.microsoft.com/office/powerpoint/2010/main" val="2818116216"/>
      </p:ext>
    </p:extLst>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p:txBody>
          <a:bodyPr/>
          <a:lstStyle/>
          <a:p>
            <a:pPr eaLnBrk="1" hangingPunct="1">
              <a:defRPr/>
            </a:pPr>
            <a:r>
              <a:rPr lang="en-US" dirty="0"/>
              <a:t>How Successful People Succeed</a:t>
            </a:r>
          </a:p>
        </p:txBody>
      </p:sp>
      <p:sp>
        <p:nvSpPr>
          <p:cNvPr id="80901" name="Rectangle 5"/>
          <p:cNvSpPr>
            <a:spLocks noGrp="1" noChangeArrowheads="1"/>
          </p:cNvSpPr>
          <p:nvPr>
            <p:ph idx="1"/>
          </p:nvPr>
        </p:nvSpPr>
        <p:spPr/>
        <p:txBody>
          <a:bodyPr/>
          <a:lstStyle/>
          <a:p>
            <a:pPr algn="ctr" eaLnBrk="1" hangingPunct="1">
              <a:buFont typeface="Wingdings" pitchFamily="2" charset="2"/>
              <a:buNone/>
              <a:defRPr/>
            </a:pPr>
            <a:r>
              <a:rPr lang="en-US" sz="4000" dirty="0"/>
              <a:t/>
            </a:r>
            <a:br>
              <a:rPr lang="en-US" sz="4000" dirty="0"/>
            </a:br>
            <a:r>
              <a:rPr lang="en-US" sz="4000" dirty="0"/>
              <a:t>Adults</a:t>
            </a:r>
          </a:p>
          <a:p>
            <a:pPr algn="ctr" eaLnBrk="1" hangingPunct="1">
              <a:buFont typeface="Wingdings" pitchFamily="2" charset="2"/>
              <a:buNone/>
              <a:defRPr/>
            </a:pPr>
            <a:r>
              <a:rPr lang="en-US" sz="4000" dirty="0"/>
              <a:t>Children </a:t>
            </a:r>
          </a:p>
          <a:p>
            <a:pPr algn="ctr" eaLnBrk="1" hangingPunct="1">
              <a:buFont typeface="Wingdings" pitchFamily="2" charset="2"/>
              <a:buNone/>
              <a:defRPr/>
            </a:pPr>
            <a:r>
              <a:rPr lang="en-US" sz="4000" dirty="0"/>
              <a:t>Corporations</a:t>
            </a:r>
          </a:p>
          <a:p>
            <a:pPr algn="ctr" eaLnBrk="1" hangingPunct="1">
              <a:buFont typeface="Wingdings" pitchFamily="2" charset="2"/>
              <a:buNone/>
              <a:defRPr/>
            </a:pPr>
            <a:r>
              <a:rPr lang="en-US" sz="4000" dirty="0"/>
              <a:t>Chimpanzees</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90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090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090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090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61963" y="243682"/>
            <a:ext cx="8312150" cy="5233194"/>
          </a:xfrm>
        </p:spPr>
        <p:txBody>
          <a:bodyPr/>
          <a:lstStyle/>
          <a:p>
            <a:pPr marL="0" indent="0">
              <a:buNone/>
            </a:pPr>
            <a:r>
              <a:rPr lang="en-US" dirty="0" smtClean="0"/>
              <a:t> </a:t>
            </a:r>
            <a:r>
              <a:rPr lang="en-US" sz="3000" dirty="0" smtClean="0"/>
              <a:t>The point wasn’t lost on Geofrey Brackman, general manager of Kuntz Chevrolet Buick in Punxsutawney, Pa.  Mr. Brackman says he is considering letting visitors into his showroom early and developing a loyalty club.</a:t>
            </a:r>
          </a:p>
          <a:p>
            <a:pPr marL="0" indent="0">
              <a:buNone/>
            </a:pPr>
            <a:r>
              <a:rPr lang="en-US" sz="3000" dirty="0"/>
              <a:t> </a:t>
            </a:r>
            <a:r>
              <a:rPr lang="en-US" sz="3000" dirty="0" smtClean="0"/>
              <a:t> “You see these people coming into the Magic Kingdom and you think, buying a car should be just as magical as entering a theme park.  It is a big deal”, Mr. Brackman said.  “We need to create a memorable experience.”</a:t>
            </a:r>
          </a:p>
          <a:p>
            <a:pPr marL="0" indent="0">
              <a:buNone/>
            </a:pPr>
            <a:r>
              <a:rPr lang="en-US" sz="3000" dirty="0" smtClean="0"/>
              <a:t>	Wall Street Journal, Jan. 13, 2013</a:t>
            </a:r>
            <a:endParaRPr lang="en-US" sz="3000" dirty="0"/>
          </a:p>
        </p:txBody>
      </p:sp>
    </p:spTree>
    <p:extLst>
      <p:ext uri="{BB962C8B-B14F-4D97-AF65-F5344CB8AC3E}">
        <p14:creationId xmlns:p14="http://schemas.microsoft.com/office/powerpoint/2010/main" val="3822398458"/>
      </p:ext>
    </p:extLst>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Kaizen: Business</a:t>
            </a:r>
            <a:endParaRPr lang="en-US" dirty="0"/>
          </a:p>
        </p:txBody>
      </p:sp>
      <p:sp>
        <p:nvSpPr>
          <p:cNvPr id="3" name="Content Placeholder 2"/>
          <p:cNvSpPr>
            <a:spLocks noGrp="1"/>
          </p:cNvSpPr>
          <p:nvPr>
            <p:ph idx="1"/>
          </p:nvPr>
        </p:nvSpPr>
        <p:spPr/>
        <p:txBody>
          <a:bodyPr/>
          <a:lstStyle/>
          <a:p>
            <a:pPr marL="0" indent="0">
              <a:buNone/>
            </a:pPr>
            <a:r>
              <a:rPr lang="en-US" dirty="0" smtClean="0"/>
              <a:t>To change a customer’s experience with your service or product, start by taking little steps. Changing a single ingredient can sometimes make a big difference.</a:t>
            </a:r>
          </a:p>
          <a:p>
            <a:pPr marL="0" indent="0">
              <a:buNone/>
            </a:pPr>
            <a:endParaRPr lang="en-US" dirty="0" smtClean="0"/>
          </a:p>
          <a:p>
            <a:pPr marL="0" indent="0">
              <a:buNone/>
            </a:pPr>
            <a:r>
              <a:rPr lang="en-US" sz="2400" dirty="0" smtClean="0"/>
              <a:t>				Tom Kelley, General Manager</a:t>
            </a:r>
            <a:br>
              <a:rPr lang="en-US" sz="2400" dirty="0" smtClean="0"/>
            </a:br>
            <a:r>
              <a:rPr lang="en-US" sz="2400" dirty="0" smtClean="0"/>
              <a:t>				IDEO</a:t>
            </a:r>
            <a:endParaRPr lang="en-US" dirty="0" smtClean="0"/>
          </a:p>
          <a:p>
            <a:pPr marL="0" indent="0">
              <a:buNone/>
            </a:pPr>
            <a:endParaRPr lang="en-US" dirty="0"/>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Kaizen: Business Exercise</a:t>
            </a:r>
            <a:endParaRPr lang="en-US" dirty="0"/>
          </a:p>
        </p:txBody>
      </p:sp>
      <p:sp>
        <p:nvSpPr>
          <p:cNvPr id="3" name="Content Placeholder 2"/>
          <p:cNvSpPr>
            <a:spLocks noGrp="1"/>
          </p:cNvSpPr>
          <p:nvPr>
            <p:ph idx="1"/>
          </p:nvPr>
        </p:nvSpPr>
        <p:spPr/>
        <p:txBody>
          <a:bodyPr/>
          <a:lstStyle/>
          <a:p>
            <a:pPr marL="0" indent="0">
              <a:buNone/>
            </a:pPr>
            <a:r>
              <a:rPr lang="en-US" sz="2400" dirty="0" smtClean="0"/>
              <a:t>Kaizen encourages looking for simple solutions to problems.  The IDEO Company was asked to help with a problem at Brigham &amp; Women’s Hospital in Boston. The hospital it seemed had been designed without adequate elevators for the “rush hour.” At lunch time. The crush of staff , patient’s families, and doctors slowed the elevators and made it difficult for employees to get to the cafeteria, to patients, or anywhere else they wanted to go. Building a new bank of elevators would have solved the problem but at huge expense.</a:t>
            </a:r>
          </a:p>
          <a:p>
            <a:pPr marL="0" indent="0">
              <a:buNone/>
            </a:pPr>
            <a:r>
              <a:rPr lang="en-US" sz="2400" dirty="0" smtClean="0"/>
              <a:t>What would you advise?</a:t>
            </a:r>
            <a:endParaRPr lang="en-US" sz="2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Kaizen: Business Exercise</a:t>
            </a:r>
            <a:endParaRPr lang="en-US" dirty="0"/>
          </a:p>
        </p:txBody>
      </p:sp>
      <p:sp>
        <p:nvSpPr>
          <p:cNvPr id="3" name="Content Placeholder 2"/>
          <p:cNvSpPr>
            <a:spLocks noGrp="1"/>
          </p:cNvSpPr>
          <p:nvPr>
            <p:ph idx="1"/>
          </p:nvPr>
        </p:nvSpPr>
        <p:spPr/>
        <p:txBody>
          <a:bodyPr/>
          <a:lstStyle/>
          <a:p>
            <a:pPr marL="0" indent="0">
              <a:buNone/>
            </a:pPr>
            <a:r>
              <a:rPr lang="en-US" sz="2800" dirty="0" smtClean="0"/>
              <a:t>A small solution worked. They started a stair climbing contest!  They put up a sign  saying “ Did you take the stairs ?” Staff were given stickers to put on a wall list with all their names every time they used the stairs. Problem solved!</a:t>
            </a:r>
            <a:endParaRPr lang="en-US" sz="28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Kaizen: Business</a:t>
            </a:r>
            <a:endParaRPr lang="en-US" dirty="0"/>
          </a:p>
        </p:txBody>
      </p:sp>
      <p:sp>
        <p:nvSpPr>
          <p:cNvPr id="3" name="Content Placeholder 2"/>
          <p:cNvSpPr>
            <a:spLocks noGrp="1"/>
          </p:cNvSpPr>
          <p:nvPr>
            <p:ph idx="1"/>
          </p:nvPr>
        </p:nvSpPr>
        <p:spPr/>
        <p:txBody>
          <a:bodyPr/>
          <a:lstStyle/>
          <a:p>
            <a:pPr marL="0" indent="0">
              <a:buNone/>
            </a:pPr>
            <a:r>
              <a:rPr lang="en-US" sz="2800" b="1" dirty="0" smtClean="0"/>
              <a:t>Breaking down seemingly large problems into miniature experiments to the point where—lo and behold—you’ve generated system change without even knowing it. The power is in making lots of little steps at the same time, building momentum and optimism,, the sense that one of a combination  of approaches will deliver the necessary improvements </a:t>
            </a:r>
            <a:endParaRPr lang="en-US" sz="2800" dirty="0" smtClean="0"/>
          </a:p>
          <a:p>
            <a:pPr marL="0" indent="0">
              <a:buNone/>
            </a:pPr>
            <a:r>
              <a:rPr lang="en-US" sz="2000" b="1" dirty="0" smtClean="0"/>
              <a:t/>
            </a:r>
            <a:br>
              <a:rPr lang="en-US" sz="2000" b="1" dirty="0" smtClean="0"/>
            </a:br>
            <a:r>
              <a:rPr lang="en-US" sz="2000" b="1" dirty="0" smtClean="0"/>
              <a:t>Kelley, Tom. </a:t>
            </a:r>
            <a:r>
              <a:rPr lang="en-US" sz="2000" b="1" u="sng" dirty="0" smtClean="0"/>
              <a:t>The Ten Faces of Innovation</a:t>
            </a:r>
            <a:r>
              <a:rPr lang="en-US" sz="2000" b="1" dirty="0" smtClean="0"/>
              <a:t>.  New York: Doubleday, 2005. P57.</a:t>
            </a:r>
            <a:endParaRPr lang="en-US" sz="2000" dirty="0" smtClean="0"/>
          </a:p>
          <a:p>
            <a:pPr marL="0" indent="0">
              <a:buNone/>
            </a:pPr>
            <a:endParaRPr lang="en-US" sz="28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dirty="0" smtClean="0">
                <a:latin typeface="Peignot Medium" pitchFamily="82" charset="0"/>
              </a:rPr>
              <a:t>Examples</a:t>
            </a:r>
            <a:endParaRPr lang="en-US" dirty="0" smtClean="0"/>
          </a:p>
        </p:txBody>
      </p:sp>
      <p:sp>
        <p:nvSpPr>
          <p:cNvPr id="21507" name="Content Placeholder 2"/>
          <p:cNvSpPr>
            <a:spLocks noGrp="1"/>
          </p:cNvSpPr>
          <p:nvPr>
            <p:ph idx="1"/>
          </p:nvPr>
        </p:nvSpPr>
        <p:spPr>
          <a:xfrm>
            <a:off x="503237" y="1234281"/>
            <a:ext cx="8199437" cy="3675062"/>
          </a:xfrm>
        </p:spPr>
        <p:txBody>
          <a:bodyPr/>
          <a:lstStyle/>
          <a:p>
            <a:pPr eaLnBrk="1" hangingPunct="1"/>
            <a:r>
              <a:rPr lang="en-US" dirty="0" smtClean="0"/>
              <a:t>Business</a:t>
            </a:r>
          </a:p>
          <a:p>
            <a:pPr marL="0" indent="0">
              <a:buNone/>
            </a:pPr>
            <a:r>
              <a:rPr lang="en-US" sz="2400" dirty="0" smtClean="0"/>
              <a:t>Toyota, Alcoa, Southwest, Vanguard</a:t>
            </a:r>
            <a:endParaRPr lang="en-US" sz="2000" dirty="0" smtClean="0"/>
          </a:p>
          <a:p>
            <a:pPr marL="0" indent="0">
              <a:buNone/>
            </a:pPr>
            <a:r>
              <a:rPr lang="en-US" sz="2400" dirty="0" smtClean="0"/>
              <a:t>….what set the operations of such companies apart is the way they tightly couple the process of doing work with the process of learning to do it better as it’s being done. Operations are expressly designed to reveal problems as they occur. When they arise, no matter how trivial they are, they are addressed quickly. If the solution to a particular problem generates new insights, these are deployed systematically. And managers constantly develop and encourage their subordinates ability to design, improve, and deploy such improvements.</a:t>
            </a:r>
            <a:endParaRPr lang="en-US" sz="2800" dirty="0" smtClean="0"/>
          </a:p>
          <a:p>
            <a:pPr lvl="1" eaLnBrk="1" hangingPunct="1"/>
            <a:endParaRPr lang="en-US" sz="2600" dirty="0" smtClean="0"/>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dirty="0" smtClean="0">
                <a:latin typeface="Peignot Medium" pitchFamily="82" charset="0"/>
              </a:rPr>
              <a:t>Examples</a:t>
            </a:r>
            <a:endParaRPr lang="en-US" dirty="0" smtClean="0"/>
          </a:p>
        </p:txBody>
      </p:sp>
      <p:sp>
        <p:nvSpPr>
          <p:cNvPr id="21507" name="Content Placeholder 2"/>
          <p:cNvSpPr>
            <a:spLocks noGrp="1"/>
          </p:cNvSpPr>
          <p:nvPr>
            <p:ph idx="1"/>
          </p:nvPr>
        </p:nvSpPr>
        <p:spPr>
          <a:xfrm>
            <a:off x="427037" y="1462881"/>
            <a:ext cx="8199437" cy="3675062"/>
          </a:xfrm>
        </p:spPr>
        <p:txBody>
          <a:bodyPr/>
          <a:lstStyle/>
          <a:p>
            <a:pPr eaLnBrk="1" hangingPunct="1"/>
            <a:r>
              <a:rPr lang="en-US" dirty="0" smtClean="0"/>
              <a:t>Business</a:t>
            </a:r>
          </a:p>
          <a:p>
            <a:pPr marL="0" indent="0">
              <a:buNone/>
            </a:pPr>
            <a:r>
              <a:rPr lang="en-US" sz="2400" dirty="0" smtClean="0"/>
              <a:t>People don’t typically go in for big, dramatic cure-alls. Instead, they break big problems into smaller, tractable pieces and generate a steady rush of iterative changes that collectively deliver spectacular results. </a:t>
            </a:r>
          </a:p>
          <a:p>
            <a:endParaRPr lang="en-US" sz="2000" dirty="0" smtClean="0"/>
          </a:p>
          <a:p>
            <a:pPr marL="0" indent="0">
              <a:buNone/>
            </a:pPr>
            <a:r>
              <a:rPr lang="en-US" sz="2000" dirty="0" smtClean="0"/>
              <a:t>Spear, Stephen. Fixing health care from the inside today. </a:t>
            </a:r>
            <a:r>
              <a:rPr lang="en-US" sz="2000" u="sng" dirty="0" smtClean="0"/>
              <a:t>Harvard Business Review, </a:t>
            </a:r>
            <a:r>
              <a:rPr lang="en-US" sz="2000" dirty="0" smtClean="0"/>
              <a:t>2005, September, pp 78-91.</a:t>
            </a:r>
            <a:endParaRPr lang="en-US" sz="1800" dirty="0" smtClean="0"/>
          </a:p>
          <a:p>
            <a:pPr lvl="1" eaLnBrk="1" hangingPunct="1"/>
            <a:endParaRPr lang="en-US" sz="2600" dirty="0" smtClean="0"/>
          </a:p>
        </p:txBody>
      </p:sp>
    </p:spTree>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eaLnBrk="1" hangingPunct="1">
              <a:defRPr/>
            </a:pPr>
            <a:r>
              <a:rPr lang="en-US" dirty="0" smtClean="0">
                <a:latin typeface="Peignot Medium" pitchFamily="82" charset="0"/>
              </a:rPr>
              <a:t>Examples</a:t>
            </a:r>
            <a:endParaRPr lang="en-US" dirty="0"/>
          </a:p>
        </p:txBody>
      </p:sp>
      <p:sp>
        <p:nvSpPr>
          <p:cNvPr id="3" name="Content Placeholder 2"/>
          <p:cNvSpPr>
            <a:spLocks noGrp="1"/>
          </p:cNvSpPr>
          <p:nvPr>
            <p:ph idx="1"/>
          </p:nvPr>
        </p:nvSpPr>
        <p:spPr>
          <a:xfrm>
            <a:off x="381000" y="1141413"/>
            <a:ext cx="8428038" cy="3673475"/>
          </a:xfrm>
        </p:spPr>
        <p:txBody>
          <a:bodyPr/>
          <a:lstStyle/>
          <a:p>
            <a:pPr eaLnBrk="1" hangingPunct="1">
              <a:buFont typeface="Wingdings" pitchFamily="2" charset="2"/>
              <a:buNone/>
              <a:defRPr/>
            </a:pPr>
            <a:r>
              <a:rPr lang="en-US" sz="2400" dirty="0" smtClean="0"/>
              <a:t>Health</a:t>
            </a:r>
          </a:p>
          <a:p>
            <a:pPr marL="457200" lvl="1" indent="0" eaLnBrk="1" hangingPunct="1">
              <a:buFont typeface="Wingdings" pitchFamily="2" charset="2"/>
              <a:buNone/>
              <a:defRPr/>
            </a:pPr>
            <a:r>
              <a:rPr lang="en-US" sz="2400" dirty="0" smtClean="0"/>
              <a:t>Nine year study of 9000 sedentary, middle-aged adults. Women who exercised as little as one hour a week of moderate physical activity such as taking a brisk walk , had lower levels of harmful cholesterol than those who did not exercise. Each hour a week of moderate exercise or half hour of vigorous activity was associated with a decrease of almost 4 milligrams per deciliter of LDL cholesterol on white women and more than 10 milligrams for black women. For women past menopause , the benefits were even greater: 5.9 milligrams for whites and 14.68 for blacks.</a:t>
            </a:r>
            <a:endParaRPr lang="en-US" sz="2400" u="sng" dirty="0" smtClean="0"/>
          </a:p>
          <a:p>
            <a:pPr algn="r" eaLnBrk="1" hangingPunct="1">
              <a:buFont typeface="Wingdings" pitchFamily="2" charset="2"/>
              <a:buNone/>
              <a:defRPr/>
            </a:pPr>
            <a:r>
              <a:rPr lang="en-US" sz="2000" u="sng" dirty="0" smtClean="0"/>
              <a:t>The Journal of Lipid Research,</a:t>
            </a:r>
            <a:r>
              <a:rPr lang="en-US" sz="2000" dirty="0" smtClean="0"/>
              <a:t> August, 2009</a:t>
            </a:r>
            <a:endParaRPr lang="en-US" sz="2000" u="sng" dirty="0" smtClean="0"/>
          </a:p>
          <a:p>
            <a:pPr eaLnBrk="1" hangingPunct="1">
              <a:defRPr/>
            </a:pPr>
            <a:endParaRPr lang="en-US" sz="2800" dirty="0"/>
          </a:p>
        </p:txBody>
      </p:sp>
    </p:spTree>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ffectofdietarysalt.jpg"/>
          <p:cNvPicPr>
            <a:picLocks noChangeAspect="1"/>
          </p:cNvPicPr>
          <p:nvPr/>
        </p:nvPicPr>
        <p:blipFill>
          <a:blip r:embed="rId3" cstate="print"/>
          <a:stretch>
            <a:fillRect/>
          </a:stretch>
        </p:blipFill>
        <p:spPr>
          <a:xfrm>
            <a:off x="538163" y="952500"/>
            <a:ext cx="8272462" cy="3808413"/>
          </a:xfrm>
          <a:prstGeom prst="rect">
            <a:avLst/>
          </a:prstGeom>
          <a:effectLst>
            <a:outerShdw blurRad="50800" dist="38100" dir="2700000" algn="tl" rotWithShape="0">
              <a:prstClr val="black">
                <a:alpha val="40000"/>
              </a:prstClr>
            </a:outerShdw>
          </a:effectLst>
        </p:spPr>
      </p:pic>
    </p:spTree>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8" y="547688"/>
            <a:ext cx="7851775" cy="1020762"/>
          </a:xfrm>
        </p:spPr>
        <p:txBody>
          <a:bodyPr/>
          <a:lstStyle/>
          <a:p>
            <a:pPr eaLnBrk="1" hangingPunct="1">
              <a:defRPr/>
            </a:pPr>
            <a:r>
              <a:rPr lang="en-US" dirty="0" smtClean="0"/>
              <a:t>Reducing Dietary Salt by</a:t>
            </a:r>
            <a:br>
              <a:rPr lang="en-US" dirty="0" smtClean="0"/>
            </a:br>
            <a:r>
              <a:rPr lang="en-US" dirty="0" smtClean="0"/>
              <a:t>3g Per Day</a:t>
            </a:r>
            <a:endParaRPr lang="en-US" dirty="0"/>
          </a:p>
        </p:txBody>
      </p:sp>
      <p:sp>
        <p:nvSpPr>
          <p:cNvPr id="3" name="Content Placeholder 2"/>
          <p:cNvSpPr>
            <a:spLocks noGrp="1"/>
          </p:cNvSpPr>
          <p:nvPr>
            <p:ph idx="1"/>
          </p:nvPr>
        </p:nvSpPr>
        <p:spPr>
          <a:xfrm>
            <a:off x="461963" y="1681163"/>
            <a:ext cx="8312150" cy="4048125"/>
          </a:xfrm>
        </p:spPr>
        <p:txBody>
          <a:bodyPr/>
          <a:lstStyle/>
          <a:p>
            <a:pPr eaLnBrk="1" hangingPunct="1">
              <a:defRPr/>
            </a:pPr>
            <a:r>
              <a:rPr lang="en-US" dirty="0" smtClean="0"/>
              <a:t>Reduces the annual number of new cases of CHD by 60,000 to 120,000</a:t>
            </a:r>
          </a:p>
          <a:p>
            <a:pPr eaLnBrk="1" hangingPunct="1">
              <a:defRPr/>
            </a:pPr>
            <a:r>
              <a:rPr lang="en-US" dirty="0" smtClean="0"/>
              <a:t>Reduces new stroke cases by 32,000 to 66,000</a:t>
            </a:r>
          </a:p>
          <a:p>
            <a:pPr eaLnBrk="1" hangingPunct="1">
              <a:defRPr/>
            </a:pPr>
            <a:r>
              <a:rPr lang="en-US" dirty="0" smtClean="0"/>
              <a:t>Reduces number of deaths from any cause by 44,000 to 92,000</a:t>
            </a:r>
          </a:p>
          <a:p>
            <a:pPr eaLnBrk="1" hangingPunct="1">
              <a:defRPr/>
            </a:pPr>
            <a:r>
              <a:rPr lang="en-US" dirty="0" smtClean="0"/>
              <a:t>Saves 10 billion to 24 billion in health costs per year</a:t>
            </a:r>
            <a:endParaRPr lang="en-US"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9266" name="Picture 2" descr="Thehealingbrain"/>
          <p:cNvPicPr>
            <a:picLocks noChangeAspect="1" noChangeArrowheads="1"/>
          </p:cNvPicPr>
          <p:nvPr/>
        </p:nvPicPr>
        <p:blipFill>
          <a:blip r:embed="rId3" cstate="print"/>
          <a:srcRect/>
          <a:stretch>
            <a:fillRect/>
          </a:stretch>
        </p:blipFill>
        <p:spPr bwMode="auto">
          <a:xfrm>
            <a:off x="255588" y="1138238"/>
            <a:ext cx="3465512" cy="4987925"/>
          </a:xfrm>
          <a:prstGeom prst="rect">
            <a:avLst/>
          </a:prstGeom>
          <a:noFill/>
          <a:effectLst>
            <a:outerShdw dist="35921" dir="2700000" algn="ctr" rotWithShape="0">
              <a:schemeClr val="bg2"/>
            </a:outerShdw>
          </a:effectLst>
        </p:spPr>
      </p:pic>
      <p:pic>
        <p:nvPicPr>
          <p:cNvPr id="139267" name="Picture 3" descr="TheLanguageoftheHeart1"/>
          <p:cNvPicPr>
            <a:picLocks noChangeAspect="1" noChangeArrowheads="1"/>
          </p:cNvPicPr>
          <p:nvPr/>
        </p:nvPicPr>
        <p:blipFill>
          <a:blip r:embed="rId4" cstate="print">
            <a:lum contrast="24000"/>
          </a:blip>
          <a:srcRect/>
          <a:stretch>
            <a:fillRect/>
          </a:stretch>
        </p:blipFill>
        <p:spPr bwMode="auto">
          <a:xfrm>
            <a:off x="1249363" y="0"/>
            <a:ext cx="3732212" cy="4900613"/>
          </a:xfrm>
          <a:prstGeom prst="rect">
            <a:avLst/>
          </a:prstGeom>
          <a:noFill/>
          <a:effectLst>
            <a:outerShdw dist="35921" dir="2700000" algn="ctr" rotWithShape="0">
              <a:schemeClr val="bg2"/>
            </a:outerShdw>
          </a:effectLst>
        </p:spPr>
      </p:pic>
      <p:pic>
        <p:nvPicPr>
          <p:cNvPr id="139268" name="Picture 4" descr="TheSocialBrain1"/>
          <p:cNvPicPr>
            <a:picLocks noChangeAspect="1" noChangeArrowheads="1"/>
          </p:cNvPicPr>
          <p:nvPr/>
        </p:nvPicPr>
        <p:blipFill>
          <a:blip r:embed="rId5" cstate="print"/>
          <a:srcRect l="9048" r="4546"/>
          <a:stretch>
            <a:fillRect/>
          </a:stretch>
        </p:blipFill>
        <p:spPr bwMode="auto">
          <a:xfrm>
            <a:off x="5519738" y="1225550"/>
            <a:ext cx="3419475" cy="4900613"/>
          </a:xfrm>
          <a:prstGeom prst="rect">
            <a:avLst/>
          </a:prstGeom>
          <a:noFill/>
          <a:effectLst>
            <a:outerShdw dist="35921" dir="2700000" algn="ctr" rotWithShape="0">
              <a:schemeClr val="bg2"/>
            </a:outerShdw>
          </a:effectLst>
        </p:spPr>
      </p:pic>
      <p:pic>
        <p:nvPicPr>
          <p:cNvPr id="139269" name="Picture 5" descr="EmotionalIntelligence"/>
          <p:cNvPicPr>
            <a:picLocks noChangeAspect="1" noChangeArrowheads="1"/>
          </p:cNvPicPr>
          <p:nvPr/>
        </p:nvPicPr>
        <p:blipFill>
          <a:blip r:embed="rId6" cstate="print"/>
          <a:srcRect/>
          <a:stretch>
            <a:fillRect/>
          </a:stretch>
        </p:blipFill>
        <p:spPr bwMode="auto">
          <a:xfrm>
            <a:off x="4175125" y="341313"/>
            <a:ext cx="3492500" cy="4857750"/>
          </a:xfrm>
          <a:prstGeom prst="rect">
            <a:avLst/>
          </a:prstGeom>
          <a:noFill/>
          <a:effectLst>
            <a:outerShdw dist="35921" dir="2700000" algn="ctr" rotWithShape="0">
              <a:schemeClr val="bg2"/>
            </a:outerShdw>
          </a:effectLst>
        </p:spPr>
      </p:pic>
      <p:pic>
        <p:nvPicPr>
          <p:cNvPr id="139270" name="Picture 6" descr="WhyMarriages1"/>
          <p:cNvPicPr>
            <a:picLocks noChangeAspect="1" noChangeArrowheads="1"/>
          </p:cNvPicPr>
          <p:nvPr/>
        </p:nvPicPr>
        <p:blipFill>
          <a:blip r:embed="rId7" cstate="print">
            <a:lum bright="-18000" contrast="60000"/>
          </a:blip>
          <a:srcRect l="2811"/>
          <a:stretch>
            <a:fillRect/>
          </a:stretch>
        </p:blipFill>
        <p:spPr bwMode="auto">
          <a:xfrm>
            <a:off x="290513" y="733425"/>
            <a:ext cx="3714750" cy="4900613"/>
          </a:xfrm>
          <a:prstGeom prst="rect">
            <a:avLst/>
          </a:prstGeom>
          <a:noFill/>
          <a:effectLst>
            <a:outerShdw dist="35921" dir="2700000" algn="ctr" rotWithShape="0">
              <a:schemeClr val="bg2"/>
            </a:outerShdw>
          </a:effectLst>
        </p:spPr>
      </p:pic>
      <p:pic>
        <p:nvPicPr>
          <p:cNvPr id="139271" name="Picture 7" descr="TheManwhodiscoveredquality2"/>
          <p:cNvPicPr>
            <a:picLocks noChangeAspect="1" noChangeArrowheads="1"/>
          </p:cNvPicPr>
          <p:nvPr/>
        </p:nvPicPr>
        <p:blipFill>
          <a:blip r:embed="rId8" cstate="print"/>
          <a:srcRect/>
          <a:stretch>
            <a:fillRect/>
          </a:stretch>
        </p:blipFill>
        <p:spPr bwMode="auto">
          <a:xfrm>
            <a:off x="4210050" y="688975"/>
            <a:ext cx="3916363" cy="4646613"/>
          </a:xfrm>
          <a:prstGeom prst="rect">
            <a:avLst/>
          </a:prstGeom>
          <a:noFill/>
          <a:effectLst>
            <a:outerShdw dist="35921" dir="2700000" algn="ctr" rotWithShape="0">
              <a:schemeClr val="bg2"/>
            </a:outerShdw>
          </a:effectLst>
        </p:spPr>
      </p:pic>
      <p:pic>
        <p:nvPicPr>
          <p:cNvPr id="139272" name="Picture 8" descr="builttolast2"/>
          <p:cNvPicPr>
            <a:picLocks noChangeAspect="1" noChangeArrowheads="1"/>
          </p:cNvPicPr>
          <p:nvPr/>
        </p:nvPicPr>
        <p:blipFill>
          <a:blip r:embed="rId9" cstate="print"/>
          <a:srcRect/>
          <a:stretch>
            <a:fillRect/>
          </a:stretch>
        </p:blipFill>
        <p:spPr bwMode="auto">
          <a:xfrm>
            <a:off x="1447800" y="1096963"/>
            <a:ext cx="2989263" cy="4084637"/>
          </a:xfrm>
          <a:prstGeom prst="rect">
            <a:avLst/>
          </a:prstGeom>
          <a:noFill/>
          <a:effectLst>
            <a:outerShdw dist="35921" dir="2700000" algn="ctr" rotWithShape="0">
              <a:schemeClr val="bg2"/>
            </a:outerShdw>
          </a:effectLst>
        </p:spPr>
      </p:pic>
      <p:pic>
        <p:nvPicPr>
          <p:cNvPr id="139273" name="Picture 9" descr="GoodtoGreat"/>
          <p:cNvPicPr>
            <a:picLocks noChangeAspect="1" noChangeArrowheads="1"/>
          </p:cNvPicPr>
          <p:nvPr/>
        </p:nvPicPr>
        <p:blipFill>
          <a:blip r:embed="rId10" cstate="print"/>
          <a:srcRect/>
          <a:stretch>
            <a:fillRect/>
          </a:stretch>
        </p:blipFill>
        <p:spPr bwMode="auto">
          <a:xfrm>
            <a:off x="5126038" y="466725"/>
            <a:ext cx="4110037" cy="5040313"/>
          </a:xfrm>
          <a:prstGeom prst="rect">
            <a:avLst/>
          </a:prstGeom>
          <a:noFill/>
          <a:effectLst>
            <a:outerShdw dist="35921" dir="2700000" algn="ctr" rotWithShape="0">
              <a:schemeClr val="bg2"/>
            </a:outerShdw>
          </a:effectLst>
        </p:spPr>
      </p:pic>
      <p:pic>
        <p:nvPicPr>
          <p:cNvPr id="139274" name="Picture 10" descr="scan0006"/>
          <p:cNvPicPr>
            <a:picLocks noChangeAspect="1" noChangeArrowheads="1"/>
          </p:cNvPicPr>
          <p:nvPr/>
        </p:nvPicPr>
        <p:blipFill>
          <a:blip r:embed="rId11" cstate="print"/>
          <a:srcRect r="3877" b="7552"/>
          <a:stretch>
            <a:fillRect/>
          </a:stretch>
        </p:blipFill>
        <p:spPr bwMode="auto">
          <a:xfrm>
            <a:off x="1739900" y="882650"/>
            <a:ext cx="4473575" cy="5243513"/>
          </a:xfrm>
          <a:prstGeom prst="rect">
            <a:avLst/>
          </a:prstGeom>
          <a:noFill/>
          <a:ln w="9525">
            <a:solidFill>
              <a:schemeClr val="tx1"/>
            </a:solidFill>
            <a:miter lim="800000"/>
            <a:headEnd/>
            <a:tailEnd/>
          </a:ln>
          <a:effectLst>
            <a:outerShdw dist="35921" dir="2700000" algn="ctr" rotWithShape="0">
              <a:schemeClr val="bg2"/>
            </a:outerShdw>
          </a:effectLst>
        </p:spPr>
      </p:pic>
      <p:pic>
        <p:nvPicPr>
          <p:cNvPr id="139275" name="Picture 11" descr="4principles"/>
          <p:cNvPicPr>
            <a:picLocks noChangeAspect="1" noChangeArrowheads="1"/>
          </p:cNvPicPr>
          <p:nvPr/>
        </p:nvPicPr>
        <p:blipFill>
          <a:blip r:embed="rId12" cstate="print"/>
          <a:srcRect l="3397" t="7414" r="3061"/>
          <a:stretch>
            <a:fillRect/>
          </a:stretch>
        </p:blipFill>
        <p:spPr bwMode="auto">
          <a:xfrm>
            <a:off x="2533650" y="450850"/>
            <a:ext cx="4470400" cy="5445125"/>
          </a:xfrm>
          <a:prstGeom prst="rect">
            <a:avLst/>
          </a:prstGeom>
          <a:noFill/>
          <a:ln w="9525">
            <a:solidFill>
              <a:schemeClr val="tx1"/>
            </a:solidFill>
            <a:miter lim="800000"/>
            <a:headEnd/>
            <a:tailEnd/>
          </a:ln>
          <a:effectLst>
            <a:outerShdw dist="35921" dir="2700000" algn="ctr" rotWithShape="0">
              <a:schemeClr val="bg2"/>
            </a:outerShdw>
          </a:effectLst>
        </p:spPr>
      </p:pic>
      <p:pic>
        <p:nvPicPr>
          <p:cNvPr id="139276" name="Picture 12" descr="Thelivingcompany"/>
          <p:cNvPicPr>
            <a:picLocks noChangeAspect="1" noChangeArrowheads="1"/>
          </p:cNvPicPr>
          <p:nvPr/>
        </p:nvPicPr>
        <p:blipFill>
          <a:blip r:embed="rId13" cstate="print"/>
          <a:srcRect/>
          <a:stretch>
            <a:fillRect/>
          </a:stretch>
        </p:blipFill>
        <p:spPr bwMode="auto">
          <a:xfrm>
            <a:off x="3046413" y="166688"/>
            <a:ext cx="3963987" cy="5387975"/>
          </a:xfrm>
          <a:prstGeom prst="rect">
            <a:avLst/>
          </a:prstGeom>
          <a:noFill/>
          <a:ln w="9525">
            <a:solidFill>
              <a:schemeClr val="tx1"/>
            </a:solidFill>
            <a:miter lim="800000"/>
            <a:headEnd/>
            <a:tailEnd/>
          </a:ln>
          <a:effectLst>
            <a:outerShdw dist="35921" dir="2700000" algn="ctr" rotWithShape="0">
              <a:schemeClr val="bg2"/>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39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392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392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392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1392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13927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13927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13927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927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927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499"/>
                                          </p:stCondLst>
                                        </p:cTn>
                                        <p:tgtEl>
                                          <p:spTgt spid="1392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Kaizen: Health</a:t>
            </a:r>
            <a:endParaRPr lang="en-US" dirty="0"/>
          </a:p>
        </p:txBody>
      </p:sp>
      <p:sp>
        <p:nvSpPr>
          <p:cNvPr id="3" name="Content Placeholder 2"/>
          <p:cNvSpPr>
            <a:spLocks noGrp="1"/>
          </p:cNvSpPr>
          <p:nvPr>
            <p:ph idx="1"/>
          </p:nvPr>
        </p:nvSpPr>
        <p:spPr/>
        <p:txBody>
          <a:bodyPr/>
          <a:lstStyle/>
          <a:p>
            <a:pPr lvl="0"/>
            <a:r>
              <a:rPr lang="en-US" sz="2400" dirty="0" smtClean="0"/>
              <a:t>787 office workers, 351 randomly selected to receive weekly e-mails and mid-week reminders about one of three health –promoting behaviors/</a:t>
            </a:r>
          </a:p>
          <a:p>
            <a:pPr lvl="0"/>
            <a:r>
              <a:rPr lang="en-US" sz="2400" dirty="0" smtClean="0"/>
              <a:t>Participants in the experimental group chose from among:</a:t>
            </a:r>
          </a:p>
          <a:p>
            <a:pPr lvl="1"/>
            <a:r>
              <a:rPr lang="en-US" sz="2200" dirty="0" smtClean="0"/>
              <a:t>Boosting physical activity</a:t>
            </a:r>
          </a:p>
          <a:p>
            <a:pPr lvl="1"/>
            <a:r>
              <a:rPr lang="en-US" sz="2200" dirty="0" smtClean="0"/>
              <a:t>Increasing fruit and vegetable intake</a:t>
            </a:r>
          </a:p>
          <a:p>
            <a:pPr lvl="1"/>
            <a:r>
              <a:rPr lang="en-US" sz="2200" dirty="0" smtClean="0"/>
              <a:t>Decreasing sugar and saturated fats</a:t>
            </a:r>
          </a:p>
          <a:p>
            <a:pPr lvl="0"/>
            <a:r>
              <a:rPr lang="en-US" sz="2400" dirty="0" smtClean="0"/>
              <a:t>The e-mails were brief and contained a small goal such as:</a:t>
            </a:r>
          </a:p>
          <a:p>
            <a:pPr lvl="1"/>
            <a:r>
              <a:rPr lang="en-US" sz="2200" dirty="0" smtClean="0"/>
              <a:t>Going for a walk during a coffee break</a:t>
            </a:r>
          </a:p>
          <a:p>
            <a:pPr lvl="1"/>
            <a:r>
              <a:rPr lang="en-US" sz="2200" dirty="0" smtClean="0"/>
              <a:t>Ordering a salad with chicken for one lunch</a:t>
            </a:r>
          </a:p>
          <a:p>
            <a:pPr lvl="1"/>
            <a:r>
              <a:rPr lang="en-US" sz="2200" dirty="0" smtClean="0"/>
              <a:t>Avoiding the cupcakes in the lunch room</a:t>
            </a:r>
          </a:p>
          <a:p>
            <a:endParaRPr lang="en-US" sz="2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500"/>
                                        <p:tgtEl>
                                          <p:spTgt spid="3">
                                            <p:txEl>
                                              <p:pRg st="5" end="5"/>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blinds(horizontal)">
                                      <p:cBhvr>
                                        <p:cTn id="29" dur="500"/>
                                        <p:tgtEl>
                                          <p:spTgt spid="3">
                                            <p:txEl>
                                              <p:pRg st="6" end="6"/>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Kaizen: Health</a:t>
            </a:r>
            <a:endParaRPr lang="en-US" dirty="0"/>
          </a:p>
        </p:txBody>
      </p:sp>
      <p:sp>
        <p:nvSpPr>
          <p:cNvPr id="3" name="Content Placeholder 2"/>
          <p:cNvSpPr>
            <a:spLocks noGrp="1"/>
          </p:cNvSpPr>
          <p:nvPr>
            <p:ph idx="1"/>
          </p:nvPr>
        </p:nvSpPr>
        <p:spPr>
          <a:xfrm>
            <a:off x="274637" y="1428750"/>
            <a:ext cx="8686800" cy="4048125"/>
          </a:xfrm>
        </p:spPr>
        <p:txBody>
          <a:bodyPr/>
          <a:lstStyle/>
          <a:p>
            <a:pPr lvl="0"/>
            <a:r>
              <a:rPr lang="en-US" dirty="0" smtClean="0"/>
              <a:t>At the end of the 16 weeks, the experimental group,</a:t>
            </a:r>
          </a:p>
          <a:p>
            <a:pPr lvl="1"/>
            <a:r>
              <a:rPr lang="en-US" sz="2400" dirty="0" smtClean="0"/>
              <a:t>Increased their exercise by an average of an hour a week more than the control group</a:t>
            </a:r>
          </a:p>
          <a:p>
            <a:pPr lvl="1"/>
            <a:r>
              <a:rPr lang="en-US" sz="2400" dirty="0" smtClean="0"/>
              <a:t>Reduced saturated and  trans fats by more than 1g a day </a:t>
            </a:r>
          </a:p>
          <a:p>
            <a:pPr lvl="1"/>
            <a:r>
              <a:rPr lang="en-US" sz="2400" dirty="0" smtClean="0"/>
              <a:t>Increased fruit and vegetable consumption by an average of a third of a cup a day</a:t>
            </a:r>
          </a:p>
          <a:p>
            <a:pPr lvl="1"/>
            <a:r>
              <a:rPr lang="en-US" sz="2400" dirty="0" smtClean="0"/>
              <a:t>The control group made no changes in any of the areas</a:t>
            </a:r>
            <a:br>
              <a:rPr lang="en-US" sz="2400" dirty="0" smtClean="0"/>
            </a:br>
            <a:r>
              <a:rPr lang="en-US" sz="2400" dirty="0" smtClean="0"/>
              <a:t>				</a:t>
            </a:r>
            <a:r>
              <a:rPr lang="en-US" sz="2000" u="sng" dirty="0" smtClean="0"/>
              <a:t>Journal of Preventative Medicine</a:t>
            </a:r>
            <a:br>
              <a:rPr lang="en-US" sz="2000" u="sng" dirty="0" smtClean="0"/>
            </a:br>
            <a:r>
              <a:rPr lang="en-US" sz="2000" dirty="0" smtClean="0"/>
              <a:t>				June, 2009</a:t>
            </a:r>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Kaizen: health</a:t>
            </a:r>
            <a:endParaRPr lang="en-US" dirty="0"/>
          </a:p>
        </p:txBody>
      </p:sp>
      <p:sp>
        <p:nvSpPr>
          <p:cNvPr id="3" name="Content Placeholder 2"/>
          <p:cNvSpPr>
            <a:spLocks noGrp="1"/>
          </p:cNvSpPr>
          <p:nvPr>
            <p:ph idx="1"/>
          </p:nvPr>
        </p:nvSpPr>
        <p:spPr/>
        <p:txBody>
          <a:bodyPr/>
          <a:lstStyle/>
          <a:p>
            <a:pPr lvl="0"/>
            <a:r>
              <a:rPr lang="en-US" dirty="0" smtClean="0"/>
              <a:t>Nine year study of  sedentary middle-aged women</a:t>
            </a:r>
          </a:p>
          <a:p>
            <a:pPr lvl="1"/>
            <a:r>
              <a:rPr lang="en-US" dirty="0" smtClean="0"/>
              <a:t>An hour a week of walking led to a decrease of 4 milligrams per deciliter of LDL in white women and 10 milligrams for black women</a:t>
            </a:r>
            <a:br>
              <a:rPr lang="en-US" dirty="0" smtClean="0"/>
            </a:br>
            <a:r>
              <a:rPr lang="en-US" dirty="0" smtClean="0"/>
              <a:t>					</a:t>
            </a:r>
            <a:r>
              <a:rPr lang="en-US" sz="2400" dirty="0" smtClean="0"/>
              <a:t>Keri Monda, PhD</a:t>
            </a:r>
            <a:br>
              <a:rPr lang="en-US" sz="2400" dirty="0" smtClean="0"/>
            </a:br>
            <a:r>
              <a:rPr lang="en-US" sz="2400" dirty="0" smtClean="0"/>
              <a:t>					</a:t>
            </a:r>
            <a:r>
              <a:rPr lang="en-US" sz="2400" u="sng" dirty="0" smtClean="0"/>
              <a:t>Journal of Lipid Research</a:t>
            </a:r>
            <a:r>
              <a:rPr lang="en-US" sz="2400" dirty="0" smtClean="0"/>
              <a:t/>
            </a:r>
            <a:br>
              <a:rPr lang="en-US" sz="2400" dirty="0" smtClean="0"/>
            </a:br>
            <a:r>
              <a:rPr lang="en-US" sz="2400" dirty="0" smtClean="0"/>
              <a:t>					August, 2009</a:t>
            </a:r>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defRPr/>
            </a:pPr>
            <a:r>
              <a:rPr lang="en-US" dirty="0"/>
              <a:t>Examples:  Exercise</a:t>
            </a:r>
          </a:p>
        </p:txBody>
      </p:sp>
      <p:sp>
        <p:nvSpPr>
          <p:cNvPr id="99331" name="Rectangle 3"/>
          <p:cNvSpPr>
            <a:spLocks noGrp="1" noChangeArrowheads="1"/>
          </p:cNvSpPr>
          <p:nvPr>
            <p:ph idx="1"/>
          </p:nvPr>
        </p:nvSpPr>
        <p:spPr/>
        <p:txBody>
          <a:bodyPr/>
          <a:lstStyle/>
          <a:p>
            <a:pPr eaLnBrk="1" hangingPunct="1">
              <a:lnSpc>
                <a:spcPct val="90000"/>
              </a:lnSpc>
              <a:defRPr/>
            </a:pPr>
            <a:r>
              <a:rPr lang="en-US" sz="2200" b="1" dirty="0">
                <a:effectLst>
                  <a:outerShdw blurRad="38100" dist="38100" dir="2700000" algn="tl">
                    <a:srgbClr val="000000">
                      <a:alpha val="43137"/>
                    </a:srgbClr>
                  </a:outerShdw>
                </a:effectLst>
              </a:rPr>
              <a:t>Short vs. Long Exercise Periods</a:t>
            </a:r>
          </a:p>
          <a:p>
            <a:pPr eaLnBrk="1" hangingPunct="1">
              <a:lnSpc>
                <a:spcPct val="90000"/>
              </a:lnSpc>
              <a:defRPr/>
            </a:pPr>
            <a:r>
              <a:rPr lang="en-US" sz="2200" b="1" dirty="0">
                <a:effectLst>
                  <a:outerShdw blurRad="38100" dist="38100" dir="2700000" algn="tl">
                    <a:srgbClr val="000000">
                      <a:alpha val="43137"/>
                    </a:srgbClr>
                  </a:outerShdw>
                </a:effectLst>
              </a:rPr>
              <a:t>A 2004 Swedish study showed that older adults who exercised only once a week were 40% less likely to die during the 12 year study period than those who did nothing.</a:t>
            </a:r>
          </a:p>
          <a:p>
            <a:pPr eaLnBrk="1" hangingPunct="1">
              <a:lnSpc>
                <a:spcPct val="90000"/>
              </a:lnSpc>
              <a:defRPr/>
            </a:pPr>
            <a:r>
              <a:rPr lang="en-US" sz="2200" b="1" dirty="0">
                <a:effectLst>
                  <a:outerShdw blurRad="38100" dist="38100" dir="2700000" algn="tl">
                    <a:srgbClr val="000000">
                      <a:alpha val="43137"/>
                    </a:srgbClr>
                  </a:outerShdw>
                </a:effectLst>
              </a:rPr>
              <a:t>800 women, over age 65 were followed for one year. Those who walked one or two blocks a day were twice as likely as the others in the group to have maintained their walking ability. The more ill the women were, at the beginning of the study, the greater the benefit.  </a:t>
            </a:r>
            <a:br>
              <a:rPr lang="en-US" sz="2200" b="1" dirty="0">
                <a:effectLst>
                  <a:outerShdw blurRad="38100" dist="38100" dir="2700000" algn="tl">
                    <a:srgbClr val="000000">
                      <a:alpha val="43137"/>
                    </a:srgbClr>
                  </a:outerShdw>
                </a:effectLst>
              </a:rPr>
            </a:br>
            <a:r>
              <a:rPr lang="en-US" sz="2200" b="1" dirty="0">
                <a:effectLst>
                  <a:outerShdw blurRad="38100" dist="38100" dir="2700000" algn="tl">
                    <a:srgbClr val="000000">
                      <a:alpha val="43137"/>
                    </a:srgbClr>
                  </a:outerShdw>
                </a:effectLst>
              </a:rPr>
              <a:t>		</a:t>
            </a:r>
            <a:r>
              <a:rPr lang="en-US" sz="1800" b="1" dirty="0">
                <a:effectLst>
                  <a:outerShdw blurRad="38100" dist="38100" dir="2700000" algn="tl">
                    <a:srgbClr val="000000">
                      <a:alpha val="43137"/>
                    </a:srgbClr>
                  </a:outerShdw>
                </a:effectLst>
              </a:rPr>
              <a:t>(Journal of the American Geriatric Society)</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331">
                                            <p:txEl>
                                              <p:pRg st="0" end="0"/>
                                            </p:txEl>
                                          </p:spTgt>
                                        </p:tgtEl>
                                        <p:attrNameLst>
                                          <p:attrName>style.visibility</p:attrName>
                                        </p:attrNameLst>
                                      </p:cBhvr>
                                      <p:to>
                                        <p:strVal val="visible"/>
                                      </p:to>
                                    </p:set>
                                    <p:animEffect transition="in" filter="wheel(4)">
                                      <p:cBhvr>
                                        <p:cTn id="7" dur="500"/>
                                        <p:tgtEl>
                                          <p:spTgt spid="993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99331">
                                            <p:txEl>
                                              <p:pRg st="1" end="1"/>
                                            </p:txEl>
                                          </p:spTgt>
                                        </p:tgtEl>
                                        <p:attrNameLst>
                                          <p:attrName>style.visibility</p:attrName>
                                        </p:attrNameLst>
                                      </p:cBhvr>
                                      <p:to>
                                        <p:strVal val="visible"/>
                                      </p:to>
                                    </p:set>
                                    <p:animEffect transition="in" filter="wheel(4)">
                                      <p:cBhvr>
                                        <p:cTn id="12" dur="500"/>
                                        <p:tgtEl>
                                          <p:spTgt spid="9933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99331">
                                            <p:txEl>
                                              <p:pRg st="2" end="2"/>
                                            </p:txEl>
                                          </p:spTgt>
                                        </p:tgtEl>
                                        <p:attrNameLst>
                                          <p:attrName>style.visibility</p:attrName>
                                        </p:attrNameLst>
                                      </p:cBhvr>
                                      <p:to>
                                        <p:strVal val="visible"/>
                                      </p:to>
                                    </p:set>
                                    <p:animEffect transition="in" filter="wheel(4)">
                                      <p:cBhvr>
                                        <p:cTn id="17" dur="500"/>
                                        <p:tgtEl>
                                          <p:spTgt spid="993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6" name="Rectangle 4"/>
          <p:cNvSpPr>
            <a:spLocks noGrp="1" noChangeArrowheads="1"/>
          </p:cNvSpPr>
          <p:nvPr>
            <p:ph type="title"/>
          </p:nvPr>
        </p:nvSpPr>
        <p:spPr/>
        <p:txBody>
          <a:bodyPr/>
          <a:lstStyle/>
          <a:p>
            <a:pPr eaLnBrk="1" hangingPunct="1">
              <a:defRPr/>
            </a:pPr>
            <a:r>
              <a:rPr lang="en-US" dirty="0" smtClean="0"/>
              <a:t>Examples:  Checklist</a:t>
            </a:r>
            <a:endParaRPr lang="en-US" dirty="0"/>
          </a:p>
        </p:txBody>
      </p:sp>
      <p:sp>
        <p:nvSpPr>
          <p:cNvPr id="228357" name="Rectangle 5"/>
          <p:cNvSpPr>
            <a:spLocks noGrp="1" noChangeArrowheads="1"/>
          </p:cNvSpPr>
          <p:nvPr>
            <p:ph idx="1"/>
          </p:nvPr>
        </p:nvSpPr>
        <p:spPr/>
        <p:txBody>
          <a:bodyPr/>
          <a:lstStyle/>
          <a:p>
            <a:pPr eaLnBrk="1" hangingPunct="1">
              <a:defRPr/>
            </a:pPr>
            <a:r>
              <a:rPr lang="en-US" sz="2800" dirty="0" smtClean="0"/>
              <a:t>ICU</a:t>
            </a:r>
          </a:p>
          <a:p>
            <a:pPr lvl="1" eaLnBrk="1" hangingPunct="1">
              <a:defRPr/>
            </a:pPr>
            <a:r>
              <a:rPr lang="en-US" sz="2400" dirty="0" smtClean="0"/>
              <a:t>Israeli study, engineers observed ICUs over 24 hour periods. Average patient required 178 individual actions per day. </a:t>
            </a:r>
          </a:p>
          <a:p>
            <a:pPr lvl="2" eaLnBrk="1" hangingPunct="1">
              <a:defRPr/>
            </a:pPr>
            <a:r>
              <a:rPr lang="en-US" sz="2000" dirty="0" smtClean="0"/>
              <a:t>Error rate was 1%</a:t>
            </a:r>
          </a:p>
          <a:p>
            <a:pPr lvl="2" eaLnBrk="1" hangingPunct="1">
              <a:defRPr/>
            </a:pPr>
            <a:r>
              <a:rPr lang="en-US" sz="2000" dirty="0" smtClean="0"/>
              <a:t>two errors per day, per patient</a:t>
            </a:r>
          </a:p>
          <a:p>
            <a:pPr lvl="1" eaLnBrk="1" hangingPunct="1">
              <a:defRPr/>
            </a:pPr>
            <a:r>
              <a:rPr lang="en-US" sz="2400" dirty="0" smtClean="0"/>
              <a:t>Central lines are placed in 5 million patients per year. After ten days, 4% of the lines become infected.</a:t>
            </a:r>
          </a:p>
          <a:p>
            <a:pPr lvl="2" eaLnBrk="1" hangingPunct="1">
              <a:defRPr/>
            </a:pPr>
            <a:r>
              <a:rPr lang="en-US" sz="2000" dirty="0" smtClean="0"/>
              <a:t>80,000 infections a year in the US</a:t>
            </a:r>
          </a:p>
          <a:p>
            <a:pPr lvl="2" eaLnBrk="1" hangingPunct="1">
              <a:defRPr/>
            </a:pPr>
            <a:r>
              <a:rPr lang="en-US" sz="2000" dirty="0" smtClean="0"/>
              <a:t>Fatality rate is 5-28%, depending on how ill at the start</a:t>
            </a:r>
          </a:p>
          <a:p>
            <a:pPr lvl="2" eaLnBrk="1" hangingPunct="1">
              <a:defRPr/>
            </a:pPr>
            <a:r>
              <a:rPr lang="en-US" sz="2000" dirty="0" smtClean="0"/>
              <a:t>Those who survive line infections spend, on average, a week longer in the ICU. </a:t>
            </a:r>
            <a:endParaRPr lang="en-US" sz="20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8357">
                                            <p:txEl>
                                              <p:pRg st="0" end="0"/>
                                            </p:txEl>
                                          </p:spTgt>
                                        </p:tgtEl>
                                        <p:attrNameLst>
                                          <p:attrName>style.visibility</p:attrName>
                                        </p:attrNameLst>
                                      </p:cBhvr>
                                      <p:to>
                                        <p:strVal val="visible"/>
                                      </p:to>
                                    </p:set>
                                    <p:animEffect transition="in" filter="blinds(horizontal)">
                                      <p:cBhvr>
                                        <p:cTn id="7" dur="500"/>
                                        <p:tgtEl>
                                          <p:spTgt spid="22835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8357">
                                            <p:txEl>
                                              <p:pRg st="1" end="1"/>
                                            </p:txEl>
                                          </p:spTgt>
                                        </p:tgtEl>
                                        <p:attrNameLst>
                                          <p:attrName>style.visibility</p:attrName>
                                        </p:attrNameLst>
                                      </p:cBhvr>
                                      <p:to>
                                        <p:strVal val="visible"/>
                                      </p:to>
                                    </p:set>
                                    <p:animEffect transition="in" filter="blinds(horizontal)">
                                      <p:cBhvr>
                                        <p:cTn id="12" dur="500"/>
                                        <p:tgtEl>
                                          <p:spTgt spid="22835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8357">
                                            <p:txEl>
                                              <p:pRg st="2" end="2"/>
                                            </p:txEl>
                                          </p:spTgt>
                                        </p:tgtEl>
                                        <p:attrNameLst>
                                          <p:attrName>style.visibility</p:attrName>
                                        </p:attrNameLst>
                                      </p:cBhvr>
                                      <p:to>
                                        <p:strVal val="visible"/>
                                      </p:to>
                                    </p:set>
                                    <p:animEffect transition="in" filter="blinds(horizontal)">
                                      <p:cBhvr>
                                        <p:cTn id="17" dur="500"/>
                                        <p:tgtEl>
                                          <p:spTgt spid="22835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8357">
                                            <p:txEl>
                                              <p:pRg st="3" end="3"/>
                                            </p:txEl>
                                          </p:spTgt>
                                        </p:tgtEl>
                                        <p:attrNameLst>
                                          <p:attrName>style.visibility</p:attrName>
                                        </p:attrNameLst>
                                      </p:cBhvr>
                                      <p:to>
                                        <p:strVal val="visible"/>
                                      </p:to>
                                    </p:set>
                                    <p:animEffect transition="in" filter="blinds(horizontal)">
                                      <p:cBhvr>
                                        <p:cTn id="22" dur="500"/>
                                        <p:tgtEl>
                                          <p:spTgt spid="22835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8357">
                                            <p:txEl>
                                              <p:pRg st="4" end="4"/>
                                            </p:txEl>
                                          </p:spTgt>
                                        </p:tgtEl>
                                        <p:attrNameLst>
                                          <p:attrName>style.visibility</p:attrName>
                                        </p:attrNameLst>
                                      </p:cBhvr>
                                      <p:to>
                                        <p:strVal val="visible"/>
                                      </p:to>
                                    </p:set>
                                    <p:animEffect transition="in" filter="blinds(horizontal)">
                                      <p:cBhvr>
                                        <p:cTn id="27" dur="500"/>
                                        <p:tgtEl>
                                          <p:spTgt spid="22835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8357">
                                            <p:txEl>
                                              <p:pRg st="5" end="5"/>
                                            </p:txEl>
                                          </p:spTgt>
                                        </p:tgtEl>
                                        <p:attrNameLst>
                                          <p:attrName>style.visibility</p:attrName>
                                        </p:attrNameLst>
                                      </p:cBhvr>
                                      <p:to>
                                        <p:strVal val="visible"/>
                                      </p:to>
                                    </p:set>
                                    <p:animEffect transition="in" filter="blinds(horizontal)">
                                      <p:cBhvr>
                                        <p:cTn id="32" dur="500"/>
                                        <p:tgtEl>
                                          <p:spTgt spid="22835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28357">
                                            <p:txEl>
                                              <p:pRg st="6" end="6"/>
                                            </p:txEl>
                                          </p:spTgt>
                                        </p:tgtEl>
                                        <p:attrNameLst>
                                          <p:attrName>style.visibility</p:attrName>
                                        </p:attrNameLst>
                                      </p:cBhvr>
                                      <p:to>
                                        <p:strVal val="visible"/>
                                      </p:to>
                                    </p:set>
                                    <p:animEffect transition="in" filter="blinds(horizontal)">
                                      <p:cBhvr>
                                        <p:cTn id="37" dur="500"/>
                                        <p:tgtEl>
                                          <p:spTgt spid="22835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28357">
                                            <p:txEl>
                                              <p:pRg st="7" end="7"/>
                                            </p:txEl>
                                          </p:spTgt>
                                        </p:tgtEl>
                                        <p:attrNameLst>
                                          <p:attrName>style.visibility</p:attrName>
                                        </p:attrNameLst>
                                      </p:cBhvr>
                                      <p:to>
                                        <p:strVal val="visible"/>
                                      </p:to>
                                    </p:set>
                                    <p:animEffect transition="in" filter="blinds(horizontal)">
                                      <p:cBhvr>
                                        <p:cTn id="42" dur="500"/>
                                        <p:tgtEl>
                                          <p:spTgt spid="22835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7" grpId="0" build="p" bldLvl="5"/>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pPr eaLnBrk="1" hangingPunct="1">
              <a:defRPr/>
            </a:pPr>
            <a:r>
              <a:rPr lang="en-US" dirty="0" smtClean="0"/>
              <a:t>Examples:  Checklist</a:t>
            </a:r>
            <a:endParaRPr lang="en-US" dirty="0"/>
          </a:p>
        </p:txBody>
      </p:sp>
      <p:sp>
        <p:nvSpPr>
          <p:cNvPr id="230403" name="Rectangle 3"/>
          <p:cNvSpPr>
            <a:spLocks noGrp="1" noChangeArrowheads="1"/>
          </p:cNvSpPr>
          <p:nvPr>
            <p:ph idx="1"/>
          </p:nvPr>
        </p:nvSpPr>
        <p:spPr/>
        <p:txBody>
          <a:bodyPr/>
          <a:lstStyle/>
          <a:p>
            <a:pPr eaLnBrk="1" hangingPunct="1">
              <a:defRPr/>
            </a:pPr>
            <a:r>
              <a:rPr lang="en-US" dirty="0" smtClean="0"/>
              <a:t>ICU</a:t>
            </a:r>
          </a:p>
          <a:p>
            <a:pPr lvl="1" eaLnBrk="1" hangingPunct="1">
              <a:defRPr/>
            </a:pPr>
            <a:r>
              <a:rPr lang="en-US" dirty="0" smtClean="0"/>
              <a:t>After ten days in with a urinary catheter, 4% of ICU patients develop a bladder infection.</a:t>
            </a:r>
          </a:p>
          <a:p>
            <a:pPr lvl="1" eaLnBrk="1" hangingPunct="1">
              <a:defRPr/>
            </a:pPr>
            <a:r>
              <a:rPr lang="en-US" dirty="0" smtClean="0"/>
              <a:t>After ten days on a ventilator, 6% develop bacterial pneumonia resulting in death, 40-50% of the time.</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30403">
                                            <p:txEl>
                                              <p:pRg st="0" end="0"/>
                                            </p:txEl>
                                          </p:spTgt>
                                        </p:tgtEl>
                                        <p:attrNameLst>
                                          <p:attrName>style.visibility</p:attrName>
                                        </p:attrNameLst>
                                      </p:cBhvr>
                                      <p:to>
                                        <p:strVal val="visible"/>
                                      </p:to>
                                    </p:set>
                                    <p:animEffect transition="in" filter="blinds(vertical)">
                                      <p:cBhvr>
                                        <p:cTn id="7" dur="500"/>
                                        <p:tgtEl>
                                          <p:spTgt spid="2304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30403">
                                            <p:txEl>
                                              <p:pRg st="1" end="1"/>
                                            </p:txEl>
                                          </p:spTgt>
                                        </p:tgtEl>
                                        <p:attrNameLst>
                                          <p:attrName>style.visibility</p:attrName>
                                        </p:attrNameLst>
                                      </p:cBhvr>
                                      <p:to>
                                        <p:strVal val="visible"/>
                                      </p:to>
                                    </p:set>
                                    <p:animEffect transition="in" filter="blinds(vertical)">
                                      <p:cBhvr>
                                        <p:cTn id="12" dur="500"/>
                                        <p:tgtEl>
                                          <p:spTgt spid="2304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30403">
                                            <p:txEl>
                                              <p:pRg st="2" end="2"/>
                                            </p:txEl>
                                          </p:spTgt>
                                        </p:tgtEl>
                                        <p:attrNameLst>
                                          <p:attrName>style.visibility</p:attrName>
                                        </p:attrNameLst>
                                      </p:cBhvr>
                                      <p:to>
                                        <p:strVal val="visible"/>
                                      </p:to>
                                    </p:set>
                                    <p:animEffect transition="in" filter="blinds(vertical)">
                                      <p:cBhvr>
                                        <p:cTn id="17" dur="500"/>
                                        <p:tgtEl>
                                          <p:spTgt spid="2304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3" grpId="0" build="p" bldLvl="5"/>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pPr eaLnBrk="1" hangingPunct="1">
              <a:defRPr/>
            </a:pPr>
            <a:r>
              <a:rPr lang="en-US" dirty="0" smtClean="0"/>
              <a:t>Examples:  Checklist</a:t>
            </a:r>
            <a:endParaRPr lang="en-US" dirty="0"/>
          </a:p>
        </p:txBody>
      </p:sp>
      <p:sp>
        <p:nvSpPr>
          <p:cNvPr id="232451" name="Rectangle 3"/>
          <p:cNvSpPr>
            <a:spLocks noGrp="1" noChangeArrowheads="1"/>
          </p:cNvSpPr>
          <p:nvPr>
            <p:ph idx="1"/>
          </p:nvPr>
        </p:nvSpPr>
        <p:spPr/>
        <p:txBody>
          <a:bodyPr/>
          <a:lstStyle/>
          <a:p>
            <a:pPr eaLnBrk="1" hangingPunct="1">
              <a:defRPr/>
            </a:pPr>
            <a:r>
              <a:rPr lang="en-US" dirty="0" smtClean="0"/>
              <a:t>ICU</a:t>
            </a:r>
          </a:p>
          <a:p>
            <a:pPr lvl="1" eaLnBrk="1" hangingPunct="1">
              <a:defRPr/>
            </a:pPr>
            <a:r>
              <a:rPr lang="en-US" dirty="0" smtClean="0"/>
              <a:t>Study by Peter Pronovost at John Hopkins 2001.  Created a checklist to reduce line infections. Five steps on the checklist:</a:t>
            </a:r>
          </a:p>
          <a:p>
            <a:pPr lvl="2" eaLnBrk="1" hangingPunct="1">
              <a:defRPr/>
            </a:pPr>
            <a:r>
              <a:rPr lang="en-US" dirty="0" smtClean="0"/>
              <a:t>wash hands</a:t>
            </a:r>
          </a:p>
          <a:p>
            <a:pPr lvl="2" eaLnBrk="1" hangingPunct="1">
              <a:defRPr/>
            </a:pPr>
            <a:r>
              <a:rPr lang="en-US" dirty="0" smtClean="0"/>
              <a:t>clean patients skin with chlorhexidine antiseptic</a:t>
            </a:r>
          </a:p>
          <a:p>
            <a:pPr lvl="2" eaLnBrk="1" hangingPunct="1">
              <a:defRPr/>
            </a:pPr>
            <a:r>
              <a:rPr lang="en-US" dirty="0" smtClean="0"/>
              <a:t>put sterile drapes over the entire patient</a:t>
            </a:r>
          </a:p>
          <a:p>
            <a:pPr lvl="2" eaLnBrk="1" hangingPunct="1">
              <a:defRPr/>
            </a:pPr>
            <a:r>
              <a:rPr lang="en-US" dirty="0" smtClean="0"/>
              <a:t>wear a sterile mask, hat, gown, and gloves</a:t>
            </a:r>
          </a:p>
          <a:p>
            <a:pPr lvl="2" eaLnBrk="1" hangingPunct="1">
              <a:defRPr/>
            </a:pPr>
            <a:r>
              <a:rPr lang="en-US" dirty="0" smtClean="0"/>
              <a:t>put a sterile dressing over the catheter site once the line is in</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2451">
                                            <p:txEl>
                                              <p:pRg st="0" end="0"/>
                                            </p:txEl>
                                          </p:spTgt>
                                        </p:tgtEl>
                                        <p:attrNameLst>
                                          <p:attrName>style.visibility</p:attrName>
                                        </p:attrNameLst>
                                      </p:cBhvr>
                                      <p:to>
                                        <p:strVal val="visible"/>
                                      </p:to>
                                    </p:set>
                                    <p:animEffect transition="in" filter="dissolve">
                                      <p:cBhvr>
                                        <p:cTn id="7" dur="500"/>
                                        <p:tgtEl>
                                          <p:spTgt spid="2324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2451">
                                            <p:txEl>
                                              <p:pRg st="1" end="1"/>
                                            </p:txEl>
                                          </p:spTgt>
                                        </p:tgtEl>
                                        <p:attrNameLst>
                                          <p:attrName>style.visibility</p:attrName>
                                        </p:attrNameLst>
                                      </p:cBhvr>
                                      <p:to>
                                        <p:strVal val="visible"/>
                                      </p:to>
                                    </p:set>
                                    <p:animEffect transition="in" filter="dissolve">
                                      <p:cBhvr>
                                        <p:cTn id="12" dur="500"/>
                                        <p:tgtEl>
                                          <p:spTgt spid="2324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32451">
                                            <p:txEl>
                                              <p:pRg st="2" end="2"/>
                                            </p:txEl>
                                          </p:spTgt>
                                        </p:tgtEl>
                                        <p:attrNameLst>
                                          <p:attrName>style.visibility</p:attrName>
                                        </p:attrNameLst>
                                      </p:cBhvr>
                                      <p:to>
                                        <p:strVal val="visible"/>
                                      </p:to>
                                    </p:set>
                                    <p:animEffect transition="in" filter="dissolve">
                                      <p:cBhvr>
                                        <p:cTn id="17" dur="500"/>
                                        <p:tgtEl>
                                          <p:spTgt spid="2324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32451">
                                            <p:txEl>
                                              <p:pRg st="3" end="3"/>
                                            </p:txEl>
                                          </p:spTgt>
                                        </p:tgtEl>
                                        <p:attrNameLst>
                                          <p:attrName>style.visibility</p:attrName>
                                        </p:attrNameLst>
                                      </p:cBhvr>
                                      <p:to>
                                        <p:strVal val="visible"/>
                                      </p:to>
                                    </p:set>
                                    <p:animEffect transition="in" filter="dissolve">
                                      <p:cBhvr>
                                        <p:cTn id="22" dur="500"/>
                                        <p:tgtEl>
                                          <p:spTgt spid="2324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32451">
                                            <p:txEl>
                                              <p:pRg st="4" end="4"/>
                                            </p:txEl>
                                          </p:spTgt>
                                        </p:tgtEl>
                                        <p:attrNameLst>
                                          <p:attrName>style.visibility</p:attrName>
                                        </p:attrNameLst>
                                      </p:cBhvr>
                                      <p:to>
                                        <p:strVal val="visible"/>
                                      </p:to>
                                    </p:set>
                                    <p:animEffect transition="in" filter="dissolve">
                                      <p:cBhvr>
                                        <p:cTn id="27" dur="500"/>
                                        <p:tgtEl>
                                          <p:spTgt spid="23245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32451">
                                            <p:txEl>
                                              <p:pRg st="5" end="5"/>
                                            </p:txEl>
                                          </p:spTgt>
                                        </p:tgtEl>
                                        <p:attrNameLst>
                                          <p:attrName>style.visibility</p:attrName>
                                        </p:attrNameLst>
                                      </p:cBhvr>
                                      <p:to>
                                        <p:strVal val="visible"/>
                                      </p:to>
                                    </p:set>
                                    <p:animEffect transition="in" filter="dissolve">
                                      <p:cBhvr>
                                        <p:cTn id="32" dur="500"/>
                                        <p:tgtEl>
                                          <p:spTgt spid="23245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32451">
                                            <p:txEl>
                                              <p:pRg st="6" end="6"/>
                                            </p:txEl>
                                          </p:spTgt>
                                        </p:tgtEl>
                                        <p:attrNameLst>
                                          <p:attrName>style.visibility</p:attrName>
                                        </p:attrNameLst>
                                      </p:cBhvr>
                                      <p:to>
                                        <p:strVal val="visible"/>
                                      </p:to>
                                    </p:set>
                                    <p:animEffect transition="in" filter="dissolve">
                                      <p:cBhvr>
                                        <p:cTn id="37" dur="500"/>
                                        <p:tgtEl>
                                          <p:spTgt spid="23245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1" grpId="0" build="p" bldLvl="5"/>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lstStyle/>
          <a:p>
            <a:pPr eaLnBrk="1" hangingPunct="1">
              <a:defRPr/>
            </a:pPr>
            <a:r>
              <a:rPr lang="en-US" dirty="0" smtClean="0"/>
              <a:t>Examples:  Checklist</a:t>
            </a:r>
            <a:endParaRPr lang="en-US" dirty="0"/>
          </a:p>
        </p:txBody>
      </p:sp>
      <p:sp>
        <p:nvSpPr>
          <p:cNvPr id="234499" name="Rectangle 3"/>
          <p:cNvSpPr>
            <a:spLocks noGrp="1" noChangeArrowheads="1"/>
          </p:cNvSpPr>
          <p:nvPr>
            <p:ph idx="1"/>
          </p:nvPr>
        </p:nvSpPr>
        <p:spPr/>
        <p:txBody>
          <a:bodyPr/>
          <a:lstStyle/>
          <a:p>
            <a:pPr eaLnBrk="1" hangingPunct="1">
              <a:defRPr/>
            </a:pPr>
            <a:r>
              <a:rPr lang="en-US" dirty="0" smtClean="0"/>
              <a:t>ICU</a:t>
            </a:r>
          </a:p>
          <a:p>
            <a:pPr lvl="2" eaLnBrk="1" hangingPunct="1">
              <a:defRPr/>
            </a:pPr>
            <a:r>
              <a:rPr lang="en-US" dirty="0" smtClean="0"/>
              <a:t>Nurses observed patients for a month. In more than a third of patients, they skipped at least one.</a:t>
            </a:r>
          </a:p>
          <a:p>
            <a:pPr lvl="2" eaLnBrk="1" hangingPunct="1">
              <a:defRPr/>
            </a:pPr>
            <a:r>
              <a:rPr lang="en-US" dirty="0" smtClean="0"/>
              <a:t>Nurses were then authorized to remind the physicians if they missed any steps.</a:t>
            </a:r>
          </a:p>
          <a:p>
            <a:pPr lvl="2" eaLnBrk="1" hangingPunct="1">
              <a:defRPr/>
            </a:pPr>
            <a:r>
              <a:rPr lang="en-US" dirty="0" smtClean="0"/>
              <a:t>A year later, the ten-day line-infection rate  went from 11% before the intervention to 0%.</a:t>
            </a:r>
          </a:p>
          <a:p>
            <a:pPr lvl="2" eaLnBrk="1" hangingPunct="1">
              <a:defRPr/>
            </a:pPr>
            <a:r>
              <a:rPr lang="en-US" dirty="0" smtClean="0"/>
              <a:t>The estimated number of infections prevented was 43, the number of deaths prevented was estimated at 8, the savings estimated was 2 million dollars.</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34499">
                                            <p:txEl>
                                              <p:pRg st="0" end="0"/>
                                            </p:txEl>
                                          </p:spTgt>
                                        </p:tgtEl>
                                        <p:attrNameLst>
                                          <p:attrName>style.visibility</p:attrName>
                                        </p:attrNameLst>
                                      </p:cBhvr>
                                      <p:to>
                                        <p:strVal val="visible"/>
                                      </p:to>
                                    </p:set>
                                    <p:animEffect transition="in" filter="wheel(8)">
                                      <p:cBhvr>
                                        <p:cTn id="7" dur="2000"/>
                                        <p:tgtEl>
                                          <p:spTgt spid="2344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grpId="0" nodeType="clickEffect">
                                  <p:stCondLst>
                                    <p:cond delay="0"/>
                                  </p:stCondLst>
                                  <p:childTnLst>
                                    <p:set>
                                      <p:cBhvr>
                                        <p:cTn id="11" dur="1" fill="hold">
                                          <p:stCondLst>
                                            <p:cond delay="0"/>
                                          </p:stCondLst>
                                        </p:cTn>
                                        <p:tgtEl>
                                          <p:spTgt spid="234499">
                                            <p:txEl>
                                              <p:pRg st="1" end="1"/>
                                            </p:txEl>
                                          </p:spTgt>
                                        </p:tgtEl>
                                        <p:attrNameLst>
                                          <p:attrName>style.visibility</p:attrName>
                                        </p:attrNameLst>
                                      </p:cBhvr>
                                      <p:to>
                                        <p:strVal val="visible"/>
                                      </p:to>
                                    </p:set>
                                    <p:animEffect transition="in" filter="wheel(8)">
                                      <p:cBhvr>
                                        <p:cTn id="12" dur="2000"/>
                                        <p:tgtEl>
                                          <p:spTgt spid="2344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8" fill="hold" grpId="0" nodeType="clickEffect">
                                  <p:stCondLst>
                                    <p:cond delay="0"/>
                                  </p:stCondLst>
                                  <p:childTnLst>
                                    <p:set>
                                      <p:cBhvr>
                                        <p:cTn id="16" dur="1" fill="hold">
                                          <p:stCondLst>
                                            <p:cond delay="0"/>
                                          </p:stCondLst>
                                        </p:cTn>
                                        <p:tgtEl>
                                          <p:spTgt spid="234499">
                                            <p:txEl>
                                              <p:pRg st="2" end="2"/>
                                            </p:txEl>
                                          </p:spTgt>
                                        </p:tgtEl>
                                        <p:attrNameLst>
                                          <p:attrName>style.visibility</p:attrName>
                                        </p:attrNameLst>
                                      </p:cBhvr>
                                      <p:to>
                                        <p:strVal val="visible"/>
                                      </p:to>
                                    </p:set>
                                    <p:animEffect transition="in" filter="wheel(8)">
                                      <p:cBhvr>
                                        <p:cTn id="17" dur="2000"/>
                                        <p:tgtEl>
                                          <p:spTgt spid="2344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8" fill="hold" grpId="0" nodeType="clickEffect">
                                  <p:stCondLst>
                                    <p:cond delay="0"/>
                                  </p:stCondLst>
                                  <p:childTnLst>
                                    <p:set>
                                      <p:cBhvr>
                                        <p:cTn id="21" dur="1" fill="hold">
                                          <p:stCondLst>
                                            <p:cond delay="0"/>
                                          </p:stCondLst>
                                        </p:cTn>
                                        <p:tgtEl>
                                          <p:spTgt spid="234499">
                                            <p:txEl>
                                              <p:pRg st="3" end="3"/>
                                            </p:txEl>
                                          </p:spTgt>
                                        </p:tgtEl>
                                        <p:attrNameLst>
                                          <p:attrName>style.visibility</p:attrName>
                                        </p:attrNameLst>
                                      </p:cBhvr>
                                      <p:to>
                                        <p:strVal val="visible"/>
                                      </p:to>
                                    </p:set>
                                    <p:animEffect transition="in" filter="wheel(8)">
                                      <p:cBhvr>
                                        <p:cTn id="22" dur="2000"/>
                                        <p:tgtEl>
                                          <p:spTgt spid="2344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8" fill="hold" grpId="0" nodeType="clickEffect">
                                  <p:stCondLst>
                                    <p:cond delay="0"/>
                                  </p:stCondLst>
                                  <p:childTnLst>
                                    <p:set>
                                      <p:cBhvr>
                                        <p:cTn id="26" dur="1" fill="hold">
                                          <p:stCondLst>
                                            <p:cond delay="0"/>
                                          </p:stCondLst>
                                        </p:cTn>
                                        <p:tgtEl>
                                          <p:spTgt spid="234499">
                                            <p:txEl>
                                              <p:pRg st="4" end="4"/>
                                            </p:txEl>
                                          </p:spTgt>
                                        </p:tgtEl>
                                        <p:attrNameLst>
                                          <p:attrName>style.visibility</p:attrName>
                                        </p:attrNameLst>
                                      </p:cBhvr>
                                      <p:to>
                                        <p:strVal val="visible"/>
                                      </p:to>
                                    </p:set>
                                    <p:animEffect transition="in" filter="wheel(8)">
                                      <p:cBhvr>
                                        <p:cTn id="27" dur="2000"/>
                                        <p:tgtEl>
                                          <p:spTgt spid="2344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9" grpId="0" build="p" bldLvl="5"/>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p:nvPr>
        </p:nvSpPr>
        <p:spPr/>
        <p:txBody>
          <a:bodyPr/>
          <a:lstStyle/>
          <a:p>
            <a:pPr eaLnBrk="1" hangingPunct="1">
              <a:defRPr/>
            </a:pPr>
            <a:r>
              <a:rPr lang="en-US" dirty="0" smtClean="0"/>
              <a:t>Examples:  Checklist</a:t>
            </a:r>
            <a:endParaRPr lang="en-US" dirty="0"/>
          </a:p>
        </p:txBody>
      </p:sp>
      <p:sp>
        <p:nvSpPr>
          <p:cNvPr id="238595" name="Rectangle 3"/>
          <p:cNvSpPr>
            <a:spLocks noGrp="1" noChangeArrowheads="1"/>
          </p:cNvSpPr>
          <p:nvPr>
            <p:ph idx="1"/>
          </p:nvPr>
        </p:nvSpPr>
        <p:spPr/>
        <p:txBody>
          <a:bodyPr/>
          <a:lstStyle/>
          <a:p>
            <a:pPr eaLnBrk="1" hangingPunct="1">
              <a:defRPr/>
            </a:pPr>
            <a:r>
              <a:rPr lang="en-US" dirty="0" smtClean="0"/>
              <a:t>ICU</a:t>
            </a:r>
          </a:p>
          <a:p>
            <a:pPr lvl="1" eaLnBrk="1" hangingPunct="1">
              <a:defRPr/>
            </a:pPr>
            <a:r>
              <a:rPr lang="en-US" dirty="0" smtClean="0"/>
              <a:t>A second study by Pronovost used a checklist for mechanical ventilation.</a:t>
            </a:r>
          </a:p>
          <a:p>
            <a:pPr lvl="2" eaLnBrk="1" hangingPunct="1">
              <a:defRPr/>
            </a:pPr>
            <a:r>
              <a:rPr lang="en-US" dirty="0" smtClean="0"/>
              <a:t>The proportion of patients who didn’t receive the recommended care dropped from 70% to 4%,</a:t>
            </a:r>
          </a:p>
          <a:p>
            <a:pPr lvl="2" eaLnBrk="1" hangingPunct="1">
              <a:defRPr/>
            </a:pPr>
            <a:r>
              <a:rPr lang="en-US" dirty="0" smtClean="0"/>
              <a:t>The occurrence of pneumonias fell by 25%</a:t>
            </a:r>
          </a:p>
          <a:p>
            <a:pPr lvl="2" eaLnBrk="1" hangingPunct="1">
              <a:defRPr/>
            </a:pPr>
            <a:r>
              <a:rPr lang="en-US" dirty="0" smtClean="0"/>
              <a:t>21 fewer patients died than in the previous year</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38595">
                                            <p:txEl>
                                              <p:pRg st="0" end="0"/>
                                            </p:txEl>
                                          </p:spTgt>
                                        </p:tgtEl>
                                        <p:attrNameLst>
                                          <p:attrName>style.visibility</p:attrName>
                                        </p:attrNameLst>
                                      </p:cBhvr>
                                      <p:to>
                                        <p:strVal val="visible"/>
                                      </p:to>
                                    </p:set>
                                    <p:animEffect transition="in" filter="barn(outVertical)">
                                      <p:cBhvr>
                                        <p:cTn id="7" dur="500"/>
                                        <p:tgtEl>
                                          <p:spTgt spid="2385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38595">
                                            <p:txEl>
                                              <p:pRg st="1" end="1"/>
                                            </p:txEl>
                                          </p:spTgt>
                                        </p:tgtEl>
                                        <p:attrNameLst>
                                          <p:attrName>style.visibility</p:attrName>
                                        </p:attrNameLst>
                                      </p:cBhvr>
                                      <p:to>
                                        <p:strVal val="visible"/>
                                      </p:to>
                                    </p:set>
                                    <p:animEffect transition="in" filter="barn(outVertical)">
                                      <p:cBhvr>
                                        <p:cTn id="12" dur="500"/>
                                        <p:tgtEl>
                                          <p:spTgt spid="2385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38595">
                                            <p:txEl>
                                              <p:pRg st="2" end="2"/>
                                            </p:txEl>
                                          </p:spTgt>
                                        </p:tgtEl>
                                        <p:attrNameLst>
                                          <p:attrName>style.visibility</p:attrName>
                                        </p:attrNameLst>
                                      </p:cBhvr>
                                      <p:to>
                                        <p:strVal val="visible"/>
                                      </p:to>
                                    </p:set>
                                    <p:animEffect transition="in" filter="barn(outVertical)">
                                      <p:cBhvr>
                                        <p:cTn id="17" dur="500"/>
                                        <p:tgtEl>
                                          <p:spTgt spid="2385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38595">
                                            <p:txEl>
                                              <p:pRg st="3" end="3"/>
                                            </p:txEl>
                                          </p:spTgt>
                                        </p:tgtEl>
                                        <p:attrNameLst>
                                          <p:attrName>style.visibility</p:attrName>
                                        </p:attrNameLst>
                                      </p:cBhvr>
                                      <p:to>
                                        <p:strVal val="visible"/>
                                      </p:to>
                                    </p:set>
                                    <p:animEffect transition="in" filter="barn(outVertical)">
                                      <p:cBhvr>
                                        <p:cTn id="22" dur="500"/>
                                        <p:tgtEl>
                                          <p:spTgt spid="2385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238595">
                                            <p:txEl>
                                              <p:pRg st="4" end="4"/>
                                            </p:txEl>
                                          </p:spTgt>
                                        </p:tgtEl>
                                        <p:attrNameLst>
                                          <p:attrName>style.visibility</p:attrName>
                                        </p:attrNameLst>
                                      </p:cBhvr>
                                      <p:to>
                                        <p:strVal val="visible"/>
                                      </p:to>
                                    </p:set>
                                    <p:animEffect transition="in" filter="barn(outVertical)">
                                      <p:cBhvr>
                                        <p:cTn id="27" dur="500"/>
                                        <p:tgtEl>
                                          <p:spTgt spid="2385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5" grpId="0" build="p" bldLvl="5"/>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pPr eaLnBrk="1" hangingPunct="1">
              <a:defRPr/>
            </a:pPr>
            <a:r>
              <a:rPr lang="en-US" dirty="0"/>
              <a:t>Examples:  Checklist</a:t>
            </a:r>
          </a:p>
        </p:txBody>
      </p:sp>
      <p:sp>
        <p:nvSpPr>
          <p:cNvPr id="240643" name="Rectangle 3"/>
          <p:cNvSpPr>
            <a:spLocks noGrp="1" noChangeArrowheads="1"/>
          </p:cNvSpPr>
          <p:nvPr>
            <p:ph idx="1"/>
          </p:nvPr>
        </p:nvSpPr>
        <p:spPr/>
        <p:txBody>
          <a:bodyPr/>
          <a:lstStyle/>
          <a:p>
            <a:pPr eaLnBrk="1" hangingPunct="1">
              <a:defRPr/>
            </a:pPr>
            <a:r>
              <a:rPr lang="en-US" dirty="0"/>
              <a:t>ICU</a:t>
            </a:r>
          </a:p>
          <a:p>
            <a:pPr lvl="1" eaLnBrk="1" hangingPunct="1">
              <a:defRPr/>
            </a:pPr>
            <a:r>
              <a:rPr lang="en-US" sz="2400" dirty="0"/>
              <a:t>New England Journal of Medicine, December, 2006, the Keystone Initiative. Several Michigan hospitals used ICU checklists</a:t>
            </a:r>
          </a:p>
          <a:p>
            <a:pPr lvl="2" eaLnBrk="1" hangingPunct="1">
              <a:defRPr/>
            </a:pPr>
            <a:r>
              <a:rPr lang="en-US" sz="2000" dirty="0"/>
              <a:t>Within the first 3 months of the study, the infection rate in Michigan’s ICU’s decreased by </a:t>
            </a:r>
            <a:r>
              <a:rPr lang="en-US" sz="2000" dirty="0" smtClean="0"/>
              <a:t>66</a:t>
            </a:r>
            <a:r>
              <a:rPr lang="en-US" sz="2000" dirty="0"/>
              <a:t>%. </a:t>
            </a:r>
          </a:p>
          <a:p>
            <a:pPr lvl="2" eaLnBrk="1" hangingPunct="1">
              <a:defRPr/>
            </a:pPr>
            <a:r>
              <a:rPr lang="en-US" sz="2000" dirty="0"/>
              <a:t>Infection rates fell </a:t>
            </a:r>
            <a:r>
              <a:rPr lang="en-US" sz="2000" dirty="0" smtClean="0"/>
              <a:t>to O.</a:t>
            </a:r>
            <a:endParaRPr lang="en-US" sz="2000" dirty="0"/>
          </a:p>
          <a:p>
            <a:pPr lvl="2" eaLnBrk="1" hangingPunct="1">
              <a:defRPr/>
            </a:pPr>
            <a:r>
              <a:rPr lang="en-US" sz="2000" dirty="0"/>
              <a:t>In eighteen months, the hospitals saved an estimated $175 million and more than 1500 lives. The results have been sustained </a:t>
            </a:r>
            <a:r>
              <a:rPr lang="en-US" sz="2000" dirty="0" smtClean="0"/>
              <a:t>for </a:t>
            </a:r>
            <a:r>
              <a:rPr lang="en-US" sz="2000" dirty="0"/>
              <a:t>four years</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40643">
                                            <p:txEl>
                                              <p:pRg st="0" end="0"/>
                                            </p:txEl>
                                          </p:spTgt>
                                        </p:tgtEl>
                                        <p:attrNameLst>
                                          <p:attrName>style.visibility</p:attrName>
                                        </p:attrNameLst>
                                      </p:cBhvr>
                                      <p:to>
                                        <p:strVal val="visible"/>
                                      </p:to>
                                    </p:set>
                                    <p:animEffect transition="in" filter="barn(outHorizontal)">
                                      <p:cBhvr>
                                        <p:cTn id="7" dur="500"/>
                                        <p:tgtEl>
                                          <p:spTgt spid="2406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40643">
                                            <p:txEl>
                                              <p:pRg st="1" end="1"/>
                                            </p:txEl>
                                          </p:spTgt>
                                        </p:tgtEl>
                                        <p:attrNameLst>
                                          <p:attrName>style.visibility</p:attrName>
                                        </p:attrNameLst>
                                      </p:cBhvr>
                                      <p:to>
                                        <p:strVal val="visible"/>
                                      </p:to>
                                    </p:set>
                                    <p:animEffect transition="in" filter="barn(outHorizontal)">
                                      <p:cBhvr>
                                        <p:cTn id="12" dur="500"/>
                                        <p:tgtEl>
                                          <p:spTgt spid="2406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240643">
                                            <p:txEl>
                                              <p:pRg st="2" end="2"/>
                                            </p:txEl>
                                          </p:spTgt>
                                        </p:tgtEl>
                                        <p:attrNameLst>
                                          <p:attrName>style.visibility</p:attrName>
                                        </p:attrNameLst>
                                      </p:cBhvr>
                                      <p:to>
                                        <p:strVal val="visible"/>
                                      </p:to>
                                    </p:set>
                                    <p:animEffect transition="in" filter="barn(outHorizontal)">
                                      <p:cBhvr>
                                        <p:cTn id="17" dur="500"/>
                                        <p:tgtEl>
                                          <p:spTgt spid="2406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240643">
                                            <p:txEl>
                                              <p:pRg st="3" end="3"/>
                                            </p:txEl>
                                          </p:spTgt>
                                        </p:tgtEl>
                                        <p:attrNameLst>
                                          <p:attrName>style.visibility</p:attrName>
                                        </p:attrNameLst>
                                      </p:cBhvr>
                                      <p:to>
                                        <p:strVal val="visible"/>
                                      </p:to>
                                    </p:set>
                                    <p:animEffect transition="in" filter="barn(outHorizontal)">
                                      <p:cBhvr>
                                        <p:cTn id="22" dur="500"/>
                                        <p:tgtEl>
                                          <p:spTgt spid="24064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240643">
                                            <p:txEl>
                                              <p:pRg st="4" end="4"/>
                                            </p:txEl>
                                          </p:spTgt>
                                        </p:tgtEl>
                                        <p:attrNameLst>
                                          <p:attrName>style.visibility</p:attrName>
                                        </p:attrNameLst>
                                      </p:cBhvr>
                                      <p:to>
                                        <p:strVal val="visible"/>
                                      </p:to>
                                    </p:set>
                                    <p:animEffect transition="in" filter="barn(outHorizontal)">
                                      <p:cBhvr>
                                        <p:cTn id="27" dur="500"/>
                                        <p:tgtEl>
                                          <p:spTgt spid="2406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3" grpId="0" build="p" bldLvl="5"/>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defRPr/>
            </a:pPr>
            <a:r>
              <a:rPr lang="en-US" sz="5400" dirty="0"/>
              <a:t>The Definition of Success:</a:t>
            </a:r>
          </a:p>
        </p:txBody>
      </p:sp>
      <p:sp>
        <p:nvSpPr>
          <p:cNvPr id="82947" name="Rectangle 3"/>
          <p:cNvSpPr>
            <a:spLocks noGrp="1" noChangeArrowheads="1"/>
          </p:cNvSpPr>
          <p:nvPr>
            <p:ph idx="1"/>
          </p:nvPr>
        </p:nvSpPr>
        <p:spPr/>
        <p:txBody>
          <a:bodyPr/>
          <a:lstStyle/>
          <a:p>
            <a:pPr marL="857250" indent="-509588" eaLnBrk="1" hangingPunct="1">
              <a:buFontTx/>
              <a:buAutoNum type="arabicPeriod"/>
              <a:defRPr/>
            </a:pPr>
            <a:r>
              <a:rPr lang="en-US" sz="3600" dirty="0"/>
              <a:t>Health</a:t>
            </a:r>
          </a:p>
          <a:p>
            <a:pPr marL="857250" indent="-509588" eaLnBrk="1" hangingPunct="1">
              <a:buFontTx/>
              <a:buAutoNum type="arabicPeriod"/>
              <a:defRPr/>
            </a:pPr>
            <a:r>
              <a:rPr lang="en-US" sz="3600" dirty="0"/>
              <a:t>Relationship</a:t>
            </a:r>
          </a:p>
          <a:p>
            <a:pPr marL="857250" indent="-509588" eaLnBrk="1" hangingPunct="1">
              <a:buFontTx/>
              <a:buAutoNum type="arabicPeriod"/>
              <a:defRPr/>
            </a:pPr>
            <a:r>
              <a:rPr lang="en-US" sz="3600" dirty="0"/>
              <a:t>Work: </a:t>
            </a:r>
            <a:r>
              <a:rPr lang="en-US" sz="3600" dirty="0" smtClean="0"/>
              <a:t>Excellence and Enthusiasm</a:t>
            </a:r>
            <a:endParaRPr lang="en-US" sz="3600" dirty="0"/>
          </a:p>
          <a:p>
            <a:pPr marL="857250" indent="-509588" eaLnBrk="1" hangingPunct="1">
              <a:buFontTx/>
              <a:buAutoNum type="arabicPeriod"/>
              <a:defRPr/>
            </a:pPr>
            <a:r>
              <a:rPr lang="en-US" sz="3600" dirty="0"/>
              <a:t>Sustained over Time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9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29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29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294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build="p"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p:cNvSpPr>
            <a:spLocks noGrp="1" noChangeArrowheads="1"/>
          </p:cNvSpPr>
          <p:nvPr>
            <p:ph type="title"/>
          </p:nvPr>
        </p:nvSpPr>
        <p:spPr/>
        <p:txBody>
          <a:bodyPr/>
          <a:lstStyle/>
          <a:p>
            <a:pPr eaLnBrk="1" hangingPunct="1">
              <a:defRPr/>
            </a:pPr>
            <a:r>
              <a:rPr lang="en-US" dirty="0" smtClean="0"/>
              <a:t>Health:  Checklist</a:t>
            </a:r>
          </a:p>
        </p:txBody>
      </p:sp>
      <p:sp>
        <p:nvSpPr>
          <p:cNvPr id="579587" name="Rectangle 3"/>
          <p:cNvSpPr>
            <a:spLocks noGrp="1" noChangeArrowheads="1"/>
          </p:cNvSpPr>
          <p:nvPr>
            <p:ph idx="1"/>
          </p:nvPr>
        </p:nvSpPr>
        <p:spPr>
          <a:xfrm>
            <a:off x="692706" y="1701712"/>
            <a:ext cx="7850664" cy="3675698"/>
          </a:xfrm>
          <a:effectLst/>
        </p:spPr>
        <p:txBody>
          <a:bodyPr/>
          <a:lstStyle/>
          <a:p>
            <a:pPr lvl="0">
              <a:buFont typeface="Arial" pitchFamily="34" charset="0"/>
              <a:buChar char="•"/>
            </a:pPr>
            <a:r>
              <a:rPr lang="en-US" sz="2400" dirty="0" smtClean="0"/>
              <a:t>A survey of over 1000 operating room staff members from hospitals in five countries—the United States, Germany, Israel, Italy, and Switzerland.</a:t>
            </a:r>
          </a:p>
          <a:p>
            <a:pPr lvl="0">
              <a:buFont typeface="Arial" pitchFamily="34" charset="0"/>
              <a:buChar char="•"/>
            </a:pPr>
            <a:r>
              <a:rPr lang="en-US" sz="2400" dirty="0" smtClean="0"/>
              <a:t>84% of the surgeons rated their operations as having a high level of teamwork</a:t>
            </a:r>
          </a:p>
          <a:p>
            <a:pPr lvl="0">
              <a:buFont typeface="Arial" pitchFamily="34" charset="0"/>
              <a:buChar char="•"/>
            </a:pPr>
            <a:r>
              <a:rPr lang="en-US" sz="2400" dirty="0" smtClean="0"/>
              <a:t>39% of anesthesiologists rated teamwork as high</a:t>
            </a:r>
          </a:p>
          <a:p>
            <a:pPr lvl="0">
              <a:buFont typeface="Arial" pitchFamily="34" charset="0"/>
              <a:buChar char="•"/>
            </a:pPr>
            <a:r>
              <a:rPr lang="en-US" sz="2400" dirty="0" smtClean="0"/>
              <a:t>28% of nurses rated teamwork as high</a:t>
            </a:r>
          </a:p>
          <a:p>
            <a:pPr lvl="0">
              <a:buFont typeface="Arial" pitchFamily="34" charset="0"/>
              <a:buChar char="•"/>
            </a:pPr>
            <a:r>
              <a:rPr lang="en-US" sz="2400" dirty="0" smtClean="0"/>
              <a:t>10% of anesthesia residents rated teamwork as high</a:t>
            </a:r>
            <a:br>
              <a:rPr lang="en-US" sz="2400" dirty="0" smtClean="0"/>
            </a:br>
            <a:r>
              <a:rPr lang="en-US" sz="1400" dirty="0" smtClean="0"/>
              <a:t/>
            </a:r>
            <a:br>
              <a:rPr lang="en-US" sz="1400" dirty="0" smtClean="0"/>
            </a:br>
            <a:r>
              <a:rPr lang="en-US" sz="1800" dirty="0" smtClean="0"/>
              <a:t>JB Sexton,et.al. Error, stress, and teamwork in medicine and aviation. </a:t>
            </a:r>
            <a:r>
              <a:rPr lang="en-US" sz="1800" u="sng" dirty="0" smtClean="0"/>
              <a:t>British Journal of Medicine</a:t>
            </a:r>
            <a:r>
              <a:rPr lang="en-US" sz="1800" dirty="0" smtClean="0"/>
              <a:t>, 2000,320, 745-749</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579587">
                                            <p:txEl>
                                              <p:pRg st="0" end="0"/>
                                            </p:txEl>
                                          </p:spTgt>
                                        </p:tgtEl>
                                        <p:attrNameLst>
                                          <p:attrName>style.visibility</p:attrName>
                                        </p:attrNameLst>
                                      </p:cBhvr>
                                      <p:to>
                                        <p:strVal val="visible"/>
                                      </p:to>
                                    </p:set>
                                    <p:animEffect transition="in" filter="barn(outHorizontal)">
                                      <p:cBhvr>
                                        <p:cTn id="7" dur="500"/>
                                        <p:tgtEl>
                                          <p:spTgt spid="5795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79587">
                                            <p:txEl>
                                              <p:pRg st="1" end="1"/>
                                            </p:txEl>
                                          </p:spTgt>
                                        </p:tgtEl>
                                        <p:attrNameLst>
                                          <p:attrName>style.visibility</p:attrName>
                                        </p:attrNameLst>
                                      </p:cBhvr>
                                      <p:to>
                                        <p:strVal val="visible"/>
                                      </p:to>
                                    </p:set>
                                    <p:animEffect transition="in" filter="barn(outHorizontal)">
                                      <p:cBhvr>
                                        <p:cTn id="12" dur="500"/>
                                        <p:tgtEl>
                                          <p:spTgt spid="5795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579587">
                                            <p:txEl>
                                              <p:pRg st="2" end="2"/>
                                            </p:txEl>
                                          </p:spTgt>
                                        </p:tgtEl>
                                        <p:attrNameLst>
                                          <p:attrName>style.visibility</p:attrName>
                                        </p:attrNameLst>
                                      </p:cBhvr>
                                      <p:to>
                                        <p:strVal val="visible"/>
                                      </p:to>
                                    </p:set>
                                    <p:animEffect transition="in" filter="barn(outHorizontal)">
                                      <p:cBhvr>
                                        <p:cTn id="17" dur="500"/>
                                        <p:tgtEl>
                                          <p:spTgt spid="5795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579587">
                                            <p:txEl>
                                              <p:pRg st="3" end="3"/>
                                            </p:txEl>
                                          </p:spTgt>
                                        </p:tgtEl>
                                        <p:attrNameLst>
                                          <p:attrName>style.visibility</p:attrName>
                                        </p:attrNameLst>
                                      </p:cBhvr>
                                      <p:to>
                                        <p:strVal val="visible"/>
                                      </p:to>
                                    </p:set>
                                    <p:animEffect transition="in" filter="barn(outHorizontal)">
                                      <p:cBhvr>
                                        <p:cTn id="22" dur="500"/>
                                        <p:tgtEl>
                                          <p:spTgt spid="5795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579587">
                                            <p:txEl>
                                              <p:pRg st="4" end="4"/>
                                            </p:txEl>
                                          </p:spTgt>
                                        </p:tgtEl>
                                        <p:attrNameLst>
                                          <p:attrName>style.visibility</p:attrName>
                                        </p:attrNameLst>
                                      </p:cBhvr>
                                      <p:to>
                                        <p:strVal val="visible"/>
                                      </p:to>
                                    </p:set>
                                    <p:animEffect transition="in" filter="barn(outHorizontal)">
                                      <p:cBhvr>
                                        <p:cTn id="27" dur="500"/>
                                        <p:tgtEl>
                                          <p:spTgt spid="5795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9587" grpId="0" build="p" bldLvl="5"/>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p:cNvSpPr>
            <a:spLocks noGrp="1" noChangeArrowheads="1"/>
          </p:cNvSpPr>
          <p:nvPr>
            <p:ph type="title"/>
          </p:nvPr>
        </p:nvSpPr>
        <p:spPr/>
        <p:txBody>
          <a:bodyPr/>
          <a:lstStyle/>
          <a:p>
            <a:pPr eaLnBrk="1" hangingPunct="1">
              <a:defRPr/>
            </a:pPr>
            <a:r>
              <a:rPr lang="en-US" dirty="0" smtClean="0"/>
              <a:t>Health:  Checklist</a:t>
            </a:r>
          </a:p>
        </p:txBody>
      </p:sp>
      <p:sp>
        <p:nvSpPr>
          <p:cNvPr id="579587" name="Rectangle 3"/>
          <p:cNvSpPr>
            <a:spLocks noGrp="1" noChangeArrowheads="1"/>
          </p:cNvSpPr>
          <p:nvPr>
            <p:ph idx="1"/>
          </p:nvPr>
        </p:nvSpPr>
        <p:spPr>
          <a:xfrm>
            <a:off x="692705" y="1701712"/>
            <a:ext cx="8116331" cy="3675698"/>
          </a:xfrm>
          <a:effectLst/>
        </p:spPr>
        <p:txBody>
          <a:bodyPr/>
          <a:lstStyle/>
          <a:p>
            <a:pPr lvl="0">
              <a:buFont typeface="Arial" pitchFamily="34" charset="0"/>
              <a:buChar char="•"/>
            </a:pPr>
            <a:r>
              <a:rPr lang="en-US" sz="3200" dirty="0" smtClean="0"/>
              <a:t>A Kaiser Hospital Study of Checklists</a:t>
            </a:r>
          </a:p>
          <a:p>
            <a:pPr lvl="2" indent="-508000">
              <a:buFont typeface="Arial" pitchFamily="34" charset="0"/>
              <a:buChar char="•"/>
            </a:pPr>
            <a:r>
              <a:rPr lang="en-US" sz="2400" dirty="0" smtClean="0"/>
              <a:t>Tested checklist use for six months in 3500 operations</a:t>
            </a:r>
          </a:p>
          <a:p>
            <a:pPr lvl="2"/>
            <a:r>
              <a:rPr lang="en-US" sz="2400" dirty="0" smtClean="0"/>
              <a:t>Staff  average rating of teamwork climate improved from “good” to “outstanding.”</a:t>
            </a:r>
          </a:p>
          <a:p>
            <a:pPr lvl="2"/>
            <a:r>
              <a:rPr lang="en-US" sz="2400" dirty="0" smtClean="0"/>
              <a:t>Employee satisfaction rose 19%</a:t>
            </a:r>
          </a:p>
          <a:p>
            <a:pPr lvl="2"/>
            <a:r>
              <a:rPr lang="en-US" sz="2400" dirty="0" smtClean="0"/>
              <a:t>Rate of OR nurse turnover-the proportion leaving their jobs every year dropped from 23% to 7%. </a:t>
            </a:r>
            <a:br>
              <a:rPr lang="en-US" sz="2400" dirty="0" smtClean="0"/>
            </a:br>
            <a:r>
              <a:rPr lang="en-US" sz="2400" dirty="0" smtClean="0"/>
              <a:t/>
            </a:r>
            <a:br>
              <a:rPr lang="en-US" sz="2400" dirty="0" smtClean="0"/>
            </a:br>
            <a:r>
              <a:rPr lang="en-US" sz="2000" dirty="0" smtClean="0"/>
              <a:t>Preflight checklist builds safety culture, reduces nurse turnover. </a:t>
            </a:r>
            <a:r>
              <a:rPr lang="en-US" sz="2000" u="sng" dirty="0" smtClean="0"/>
              <a:t>OR Manager</a:t>
            </a:r>
            <a:r>
              <a:rPr lang="en-US" sz="2000" dirty="0" smtClean="0"/>
              <a:t>, 2003, 12, 1-4.</a:t>
            </a:r>
          </a:p>
          <a:p>
            <a:pPr lvl="0">
              <a:buFont typeface="Arial" pitchFamily="34" charset="0"/>
              <a:buChar char="•"/>
            </a:pPr>
            <a:endParaRPr lang="en-US" sz="1800"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579587">
                                            <p:txEl>
                                              <p:pRg st="0" end="0"/>
                                            </p:txEl>
                                          </p:spTgt>
                                        </p:tgtEl>
                                        <p:attrNameLst>
                                          <p:attrName>style.visibility</p:attrName>
                                        </p:attrNameLst>
                                      </p:cBhvr>
                                      <p:to>
                                        <p:strVal val="visible"/>
                                      </p:to>
                                    </p:set>
                                    <p:animEffect transition="in" filter="barn(outHorizontal)">
                                      <p:cBhvr>
                                        <p:cTn id="7" dur="500"/>
                                        <p:tgtEl>
                                          <p:spTgt spid="5795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79587">
                                            <p:txEl>
                                              <p:pRg st="1" end="1"/>
                                            </p:txEl>
                                          </p:spTgt>
                                        </p:tgtEl>
                                        <p:attrNameLst>
                                          <p:attrName>style.visibility</p:attrName>
                                        </p:attrNameLst>
                                      </p:cBhvr>
                                      <p:to>
                                        <p:strVal val="visible"/>
                                      </p:to>
                                    </p:set>
                                    <p:animEffect transition="in" filter="barn(outHorizontal)">
                                      <p:cBhvr>
                                        <p:cTn id="12" dur="500"/>
                                        <p:tgtEl>
                                          <p:spTgt spid="5795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579587">
                                            <p:txEl>
                                              <p:pRg st="2" end="2"/>
                                            </p:txEl>
                                          </p:spTgt>
                                        </p:tgtEl>
                                        <p:attrNameLst>
                                          <p:attrName>style.visibility</p:attrName>
                                        </p:attrNameLst>
                                      </p:cBhvr>
                                      <p:to>
                                        <p:strVal val="visible"/>
                                      </p:to>
                                    </p:set>
                                    <p:animEffect transition="in" filter="barn(outHorizontal)">
                                      <p:cBhvr>
                                        <p:cTn id="17" dur="500"/>
                                        <p:tgtEl>
                                          <p:spTgt spid="5795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579587">
                                            <p:txEl>
                                              <p:pRg st="3" end="3"/>
                                            </p:txEl>
                                          </p:spTgt>
                                        </p:tgtEl>
                                        <p:attrNameLst>
                                          <p:attrName>style.visibility</p:attrName>
                                        </p:attrNameLst>
                                      </p:cBhvr>
                                      <p:to>
                                        <p:strVal val="visible"/>
                                      </p:to>
                                    </p:set>
                                    <p:animEffect transition="in" filter="barn(outHorizontal)">
                                      <p:cBhvr>
                                        <p:cTn id="22" dur="500"/>
                                        <p:tgtEl>
                                          <p:spTgt spid="5795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579587">
                                            <p:txEl>
                                              <p:pRg st="4" end="4"/>
                                            </p:txEl>
                                          </p:spTgt>
                                        </p:tgtEl>
                                        <p:attrNameLst>
                                          <p:attrName>style.visibility</p:attrName>
                                        </p:attrNameLst>
                                      </p:cBhvr>
                                      <p:to>
                                        <p:strVal val="visible"/>
                                      </p:to>
                                    </p:set>
                                    <p:animEffect transition="in" filter="barn(outHorizontal)">
                                      <p:cBhvr>
                                        <p:cTn id="27" dur="500"/>
                                        <p:tgtEl>
                                          <p:spTgt spid="5795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9587" grpId="0" build="p" bldLvl="5"/>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type="title"/>
          </p:nvPr>
        </p:nvSpPr>
        <p:spPr/>
        <p:txBody>
          <a:bodyPr/>
          <a:lstStyle/>
          <a:p>
            <a:pPr eaLnBrk="1" hangingPunct="1">
              <a:defRPr/>
            </a:pPr>
            <a:r>
              <a:rPr lang="en-US" dirty="0"/>
              <a:t>Examples:  Business</a:t>
            </a:r>
          </a:p>
        </p:txBody>
      </p:sp>
      <p:sp>
        <p:nvSpPr>
          <p:cNvPr id="141316" name="Rectangle 4"/>
          <p:cNvSpPr>
            <a:spLocks noGrp="1" noChangeArrowheads="1"/>
          </p:cNvSpPr>
          <p:nvPr>
            <p:ph idx="1"/>
          </p:nvPr>
        </p:nvSpPr>
        <p:spPr/>
        <p:txBody>
          <a:bodyPr/>
          <a:lstStyle/>
          <a:p>
            <a:pPr eaLnBrk="1" hangingPunct="1">
              <a:buFont typeface="Wingdings" pitchFamily="2" charset="2"/>
              <a:buNone/>
              <a:defRPr/>
            </a:pPr>
            <a:r>
              <a:rPr lang="en-US" sz="2800" b="1" dirty="0" smtClean="0">
                <a:effectLst>
                  <a:outerShdw blurRad="38100" dist="38100" dir="2700000" algn="tl">
                    <a:srgbClr val="000000">
                      <a:alpha val="43137"/>
                    </a:srgbClr>
                  </a:outerShdw>
                </a:effectLst>
              </a:rPr>
              <a:t>	The </a:t>
            </a:r>
            <a:r>
              <a:rPr lang="en-US" sz="2800" b="1" dirty="0">
                <a:effectLst>
                  <a:outerShdw blurRad="38100" dist="38100" dir="2700000" algn="tl">
                    <a:srgbClr val="000000">
                      <a:alpha val="43137"/>
                    </a:srgbClr>
                  </a:outerShdw>
                </a:effectLst>
              </a:rPr>
              <a:t>general idea is to pave the way for full-line distribution by starting with a small order . . .</a:t>
            </a:r>
          </a:p>
          <a:p>
            <a:pPr eaLnBrk="1" hangingPunct="1">
              <a:buFont typeface="Wingdings" pitchFamily="2" charset="2"/>
              <a:buNone/>
              <a:defRPr/>
            </a:pPr>
            <a:r>
              <a:rPr lang="en-US" sz="2800" b="1" dirty="0">
                <a:effectLst>
                  <a:outerShdw blurRad="38100" dist="38100" dir="2700000" algn="tl">
                    <a:srgbClr val="000000">
                      <a:alpha val="43137"/>
                    </a:srgbClr>
                  </a:outerShdw>
                </a:effectLst>
              </a:rPr>
              <a:t>	Look at it this way -- when a person has signed an order for your merchandise, even though the profit is so small it hardly compensates for the time and effort of making the call, he is no longer a prospect -- he is a customer.</a:t>
            </a:r>
            <a:br>
              <a:rPr lang="en-US" sz="2800" b="1" dirty="0">
                <a:effectLst>
                  <a:outerShdw blurRad="38100" dist="38100" dir="2700000" algn="tl">
                    <a:srgbClr val="000000">
                      <a:alpha val="43137"/>
                    </a:srgbClr>
                  </a:outerShdw>
                </a:effectLst>
              </a:rPr>
            </a:br>
            <a:r>
              <a:rPr lang="en-US" sz="2800" b="1" dirty="0">
                <a:effectLst>
                  <a:outerShdw blurRad="38100" dist="38100" dir="2700000" algn="tl">
                    <a:srgbClr val="000000">
                      <a:alpha val="43137"/>
                    </a:srgbClr>
                  </a:outerShdw>
                </a:effectLst>
              </a:rPr>
              <a:t>			</a:t>
            </a:r>
            <a:r>
              <a:rPr lang="en-US" sz="2000" b="1" dirty="0">
                <a:effectLst>
                  <a:outerShdw blurRad="38100" dist="38100" dir="2700000" algn="tl">
                    <a:srgbClr val="000000">
                      <a:alpha val="43137"/>
                    </a:srgbClr>
                  </a:outerShdw>
                </a:effectLst>
              </a:rPr>
              <a:t>American Salesman</a:t>
            </a:r>
          </a:p>
          <a:p>
            <a:pPr eaLnBrk="1" hangingPunct="1">
              <a:defRPr/>
            </a:pPr>
            <a:endParaRPr lang="en-US" sz="2800" dirty="0">
              <a:effectLst/>
            </a:endParaRPr>
          </a:p>
        </p:txBody>
      </p:sp>
    </p:spTree>
  </p:cSld>
  <p:clrMapOvr>
    <a:masterClrMapping/>
  </p:clrMapOvr>
  <p:transition>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dirty="0"/>
          </a:p>
        </p:txBody>
      </p:sp>
      <p:sp>
        <p:nvSpPr>
          <p:cNvPr id="3" name="Content Placeholder 2"/>
          <p:cNvSpPr>
            <a:spLocks noGrp="1"/>
          </p:cNvSpPr>
          <p:nvPr>
            <p:ph idx="1"/>
          </p:nvPr>
        </p:nvSpPr>
        <p:spPr/>
        <p:txBody>
          <a:bodyPr/>
          <a:lstStyle/>
          <a:p>
            <a:pPr marL="0" indent="0" eaLnBrk="1" hangingPunct="1">
              <a:buFont typeface="Wingdings" pitchFamily="2" charset="2"/>
              <a:buNone/>
              <a:defRPr/>
            </a:pPr>
            <a:r>
              <a:rPr lang="en-US" i="1" dirty="0" smtClean="0"/>
              <a:t>Kaizen, </a:t>
            </a:r>
            <a:r>
              <a:rPr lang="en-US" dirty="0" smtClean="0"/>
              <a:t>the well-known Japanese process of continuous improvement. </a:t>
            </a:r>
            <a:r>
              <a:rPr lang="en-US" i="1" dirty="0" smtClean="0"/>
              <a:t>Kaizen </a:t>
            </a:r>
            <a:r>
              <a:rPr lang="en-US" dirty="0" smtClean="0"/>
              <a:t>is more a frame of mind than a business process.  Toyota workers come to work each day determined to become a little better at whatever it is they are doing than they were the day before.</a:t>
            </a:r>
          </a:p>
          <a:p>
            <a:pPr marL="0" indent="0" eaLnBrk="1" hangingPunct="1">
              <a:buFont typeface="Wingdings" pitchFamily="2" charset="2"/>
              <a:buNone/>
              <a:defRPr/>
            </a:pPr>
            <a:r>
              <a:rPr lang="en-US" dirty="0" smtClean="0"/>
              <a:t>					</a:t>
            </a:r>
            <a:r>
              <a:rPr lang="en-US" sz="2000" u="sng" dirty="0" smtClean="0"/>
              <a:t>The Economist</a:t>
            </a:r>
            <a:r>
              <a:rPr lang="en-US" sz="2000" dirty="0" smtClean="0"/>
              <a:t/>
            </a:r>
            <a:br>
              <a:rPr lang="en-US" sz="2000" dirty="0" smtClean="0"/>
            </a:br>
            <a:r>
              <a:rPr lang="en-US" sz="2000" dirty="0" smtClean="0"/>
              <a:t>					January 21, 2006</a:t>
            </a:r>
          </a:p>
          <a:p>
            <a:pPr marL="0" indent="0" eaLnBrk="1" hangingPunct="1">
              <a:buFont typeface="Wingdings" pitchFamily="2" charset="2"/>
              <a:buNone/>
              <a:defRPr/>
            </a:pPr>
            <a:endParaRPr lang="en-US" sz="2000" dirty="0"/>
          </a:p>
        </p:txBody>
      </p:sp>
    </p:spTree>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defRPr/>
            </a:pPr>
            <a:r>
              <a:rPr lang="en-US" dirty="0" smtClean="0"/>
              <a:t>Examples:  Business</a:t>
            </a:r>
            <a:endParaRPr lang="en-US" dirty="0"/>
          </a:p>
        </p:txBody>
      </p:sp>
      <p:sp>
        <p:nvSpPr>
          <p:cNvPr id="140291" name="Rectangle 3"/>
          <p:cNvSpPr>
            <a:spLocks noGrp="1" noChangeArrowheads="1"/>
          </p:cNvSpPr>
          <p:nvPr>
            <p:ph idx="1"/>
          </p:nvPr>
        </p:nvSpPr>
        <p:spPr/>
        <p:txBody>
          <a:bodyPr/>
          <a:lstStyle/>
          <a:p>
            <a:pPr eaLnBrk="1" hangingPunct="1">
              <a:defRPr/>
            </a:pPr>
            <a:r>
              <a:rPr lang="en-US" sz="2400" dirty="0" smtClean="0"/>
              <a:t>At the beginning of World War II, Toyota made a thousand cars a month.  General Motors made a thousand a day.</a:t>
            </a:r>
          </a:p>
          <a:p>
            <a:pPr eaLnBrk="1" hangingPunct="1">
              <a:defRPr/>
            </a:pPr>
            <a:r>
              <a:rPr lang="en-US" sz="2400" dirty="0" smtClean="0"/>
              <a:t>In 1970, GM had a 40% share of the US car and light-truck sales, Toyota has 2%</a:t>
            </a:r>
          </a:p>
          <a:p>
            <a:pPr eaLnBrk="1" hangingPunct="1">
              <a:defRPr/>
            </a:pPr>
            <a:r>
              <a:rPr lang="en-US" sz="2400" dirty="0" smtClean="0"/>
              <a:t>In 1980, Toyota leaped to 3%</a:t>
            </a:r>
          </a:p>
          <a:p>
            <a:pPr eaLnBrk="1" hangingPunct="1">
              <a:defRPr/>
            </a:pPr>
            <a:r>
              <a:rPr lang="en-US" sz="2400" dirty="0" smtClean="0"/>
              <a:t>In 1990, 8%</a:t>
            </a:r>
          </a:p>
          <a:p>
            <a:pPr eaLnBrk="1" hangingPunct="1">
              <a:defRPr/>
            </a:pPr>
            <a:r>
              <a:rPr lang="en-US" sz="2400" dirty="0" smtClean="0"/>
              <a:t>In 2000, 9%</a:t>
            </a:r>
          </a:p>
          <a:p>
            <a:pPr eaLnBrk="1" hangingPunct="1">
              <a:defRPr/>
            </a:pPr>
            <a:r>
              <a:rPr lang="en-US" sz="2400" dirty="0" smtClean="0"/>
              <a:t>In 2006, 13%</a:t>
            </a:r>
          </a:p>
          <a:p>
            <a:pPr eaLnBrk="1" hangingPunct="1">
              <a:defRPr/>
            </a:pPr>
            <a:r>
              <a:rPr lang="en-US" sz="2400" dirty="0" smtClean="0"/>
              <a:t>Toyota’s rise is described by the Japanese word, ‘jojo’ which means ‘slowly, gradually, and steadily.’</a:t>
            </a:r>
            <a:endParaRPr lang="en-US" sz="2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0291">
                                            <p:txEl>
                                              <p:pRg st="0" end="0"/>
                                            </p:txEl>
                                          </p:spTgt>
                                        </p:tgtEl>
                                        <p:attrNameLst>
                                          <p:attrName>style.visibility</p:attrName>
                                        </p:attrNameLst>
                                      </p:cBhvr>
                                      <p:to>
                                        <p:strVal val="visible"/>
                                      </p:to>
                                    </p:set>
                                    <p:animEffect transition="in" filter="checkerboard(across)">
                                      <p:cBhvr>
                                        <p:cTn id="7" dur="500"/>
                                        <p:tgtEl>
                                          <p:spTgt spid="140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0291">
                                            <p:txEl>
                                              <p:pRg st="1" end="1"/>
                                            </p:txEl>
                                          </p:spTgt>
                                        </p:tgtEl>
                                        <p:attrNameLst>
                                          <p:attrName>style.visibility</p:attrName>
                                        </p:attrNameLst>
                                      </p:cBhvr>
                                      <p:to>
                                        <p:strVal val="visible"/>
                                      </p:to>
                                    </p:set>
                                    <p:animEffect transition="in" filter="checkerboard(across)">
                                      <p:cBhvr>
                                        <p:cTn id="12" dur="500"/>
                                        <p:tgtEl>
                                          <p:spTgt spid="1402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0291">
                                            <p:txEl>
                                              <p:pRg st="2" end="2"/>
                                            </p:txEl>
                                          </p:spTgt>
                                        </p:tgtEl>
                                        <p:attrNameLst>
                                          <p:attrName>style.visibility</p:attrName>
                                        </p:attrNameLst>
                                      </p:cBhvr>
                                      <p:to>
                                        <p:strVal val="visible"/>
                                      </p:to>
                                    </p:set>
                                    <p:animEffect transition="in" filter="checkerboard(across)">
                                      <p:cBhvr>
                                        <p:cTn id="17" dur="500"/>
                                        <p:tgtEl>
                                          <p:spTgt spid="1402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40291">
                                            <p:txEl>
                                              <p:pRg st="3" end="3"/>
                                            </p:txEl>
                                          </p:spTgt>
                                        </p:tgtEl>
                                        <p:attrNameLst>
                                          <p:attrName>style.visibility</p:attrName>
                                        </p:attrNameLst>
                                      </p:cBhvr>
                                      <p:to>
                                        <p:strVal val="visible"/>
                                      </p:to>
                                    </p:set>
                                    <p:animEffect transition="in" filter="checkerboard(across)">
                                      <p:cBhvr>
                                        <p:cTn id="22" dur="500"/>
                                        <p:tgtEl>
                                          <p:spTgt spid="1402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40291">
                                            <p:txEl>
                                              <p:pRg st="4" end="4"/>
                                            </p:txEl>
                                          </p:spTgt>
                                        </p:tgtEl>
                                        <p:attrNameLst>
                                          <p:attrName>style.visibility</p:attrName>
                                        </p:attrNameLst>
                                      </p:cBhvr>
                                      <p:to>
                                        <p:strVal val="visible"/>
                                      </p:to>
                                    </p:set>
                                    <p:animEffect transition="in" filter="checkerboard(across)">
                                      <p:cBhvr>
                                        <p:cTn id="27" dur="500"/>
                                        <p:tgtEl>
                                          <p:spTgt spid="14029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40291">
                                            <p:txEl>
                                              <p:pRg st="5" end="5"/>
                                            </p:txEl>
                                          </p:spTgt>
                                        </p:tgtEl>
                                        <p:attrNameLst>
                                          <p:attrName>style.visibility</p:attrName>
                                        </p:attrNameLst>
                                      </p:cBhvr>
                                      <p:to>
                                        <p:strVal val="visible"/>
                                      </p:to>
                                    </p:set>
                                    <p:animEffect transition="in" filter="checkerboard(across)">
                                      <p:cBhvr>
                                        <p:cTn id="32" dur="500"/>
                                        <p:tgtEl>
                                          <p:spTgt spid="14029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40291">
                                            <p:txEl>
                                              <p:pRg st="6" end="6"/>
                                            </p:txEl>
                                          </p:spTgt>
                                        </p:tgtEl>
                                        <p:attrNameLst>
                                          <p:attrName>style.visibility</p:attrName>
                                        </p:attrNameLst>
                                      </p:cBhvr>
                                      <p:to>
                                        <p:strVal val="visible"/>
                                      </p:to>
                                    </p:set>
                                    <p:animEffect transition="in" filter="checkerboard(across)">
                                      <p:cBhvr>
                                        <p:cTn id="37" dur="500"/>
                                        <p:tgtEl>
                                          <p:spTgt spid="1402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build="p" bldLvl="3"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oyota.jpg"/>
          <p:cNvPicPr>
            <a:picLocks noChangeAspect="1"/>
          </p:cNvPicPr>
          <p:nvPr/>
        </p:nvPicPr>
        <p:blipFill>
          <a:blip r:embed="rId3" cstate="print"/>
          <a:stretch>
            <a:fillRect/>
          </a:stretch>
        </p:blipFill>
        <p:spPr>
          <a:xfrm>
            <a:off x="1917052" y="124778"/>
            <a:ext cx="4479493" cy="5757703"/>
          </a:xfrm>
          <a:prstGeom prst="rect">
            <a:avLst/>
          </a:prstGeom>
        </p:spPr>
      </p:pic>
    </p:spTree>
  </p:cSld>
  <p:clrMapOvr>
    <a:masterClrMapping/>
  </p:clrMapOvr>
  <p:transition>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2706" y="272274"/>
            <a:ext cx="7850664" cy="5173204"/>
          </a:xfrm>
        </p:spPr>
        <p:txBody>
          <a:bodyPr/>
          <a:lstStyle/>
          <a:p>
            <a:pPr indent="4763">
              <a:buNone/>
              <a:defRPr/>
            </a:pPr>
            <a:r>
              <a:rPr lang="en-US" dirty="0" smtClean="0"/>
              <a:t>“We make so many cars in so many different places with so many people.  Our greatest fear is that as we keep growing, our ability to maintain the discipline of </a:t>
            </a:r>
            <a:r>
              <a:rPr lang="en-US" i="1" dirty="0" smtClean="0"/>
              <a:t>kaizen</a:t>
            </a:r>
            <a:r>
              <a:rPr lang="en-US" dirty="0" smtClean="0"/>
              <a:t> will be lost.”</a:t>
            </a:r>
          </a:p>
          <a:p>
            <a:pPr>
              <a:spcBef>
                <a:spcPts val="0"/>
              </a:spcBef>
              <a:buNone/>
              <a:defRPr/>
            </a:pPr>
            <a:r>
              <a:rPr lang="en-US" dirty="0" smtClean="0"/>
              <a:t>					</a:t>
            </a:r>
            <a:r>
              <a:rPr lang="en-US" sz="2400" dirty="0" smtClean="0"/>
              <a:t>Teruo Suzuki</a:t>
            </a:r>
          </a:p>
          <a:p>
            <a:pPr>
              <a:spcBef>
                <a:spcPts val="0"/>
              </a:spcBef>
              <a:buNone/>
              <a:defRPr/>
            </a:pPr>
            <a:r>
              <a:rPr lang="en-US" sz="2400" dirty="0" smtClean="0"/>
              <a:t>					General Manager</a:t>
            </a:r>
          </a:p>
          <a:p>
            <a:pPr>
              <a:spcBef>
                <a:spcPts val="0"/>
              </a:spcBef>
              <a:buNone/>
              <a:defRPr/>
            </a:pPr>
            <a:r>
              <a:rPr lang="en-US" sz="2400" dirty="0" smtClean="0"/>
              <a:t>					Human Resources</a:t>
            </a:r>
          </a:p>
          <a:p>
            <a:pPr>
              <a:spcBef>
                <a:spcPts val="0"/>
              </a:spcBef>
              <a:buNone/>
              <a:defRPr/>
            </a:pPr>
            <a:r>
              <a:rPr lang="en-US" sz="2400" dirty="0" smtClean="0"/>
              <a:t>					Toyota</a:t>
            </a:r>
          </a:p>
          <a:p>
            <a:pPr>
              <a:spcBef>
                <a:spcPts val="0"/>
              </a:spcBef>
              <a:buNone/>
              <a:defRPr/>
            </a:pPr>
            <a:r>
              <a:rPr lang="en-US" sz="2400" dirty="0" smtClean="0"/>
              <a:t>					February 7, 2005</a:t>
            </a:r>
            <a:endParaRPr lang="en-US" sz="2400" dirty="0"/>
          </a:p>
        </p:txBody>
      </p:sp>
    </p:spTree>
  </p:cSld>
  <p:clrMapOvr>
    <a:masterClrMapping/>
  </p:clrMapOvr>
  <p:transition>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5237" y="929481"/>
            <a:ext cx="7162800" cy="3675062"/>
          </a:xfrm>
        </p:spPr>
        <p:txBody>
          <a:bodyPr/>
          <a:lstStyle/>
          <a:p>
            <a:pPr marL="0" indent="0">
              <a:buNone/>
            </a:pPr>
            <a:r>
              <a:rPr lang="en-US" dirty="0" smtClean="0"/>
              <a:t>“At their core was an attention to detail and a noble frugality that shunned waste of every kind. As Ohno’s concepts were handed down to successive generations of Toyota’s executives, however, the purity of the message appears to have been slowly lost.”</a:t>
            </a:r>
          </a:p>
          <a:p>
            <a:pPr>
              <a:buNone/>
              <a:tabLst>
                <a:tab pos="4572000" algn="l"/>
              </a:tabLst>
            </a:pPr>
            <a:r>
              <a:rPr lang="en-US" sz="2400" dirty="0" smtClean="0"/>
              <a:t>		Business Week</a:t>
            </a:r>
          </a:p>
          <a:p>
            <a:pPr>
              <a:buNone/>
              <a:tabLst>
                <a:tab pos="4572000" algn="l"/>
              </a:tabLst>
            </a:pPr>
            <a:r>
              <a:rPr lang="en-US" sz="2400" dirty="0" smtClean="0"/>
              <a:t>		March 22, 2010</a:t>
            </a:r>
          </a:p>
          <a:p>
            <a:endParaRPr lang="en-US" dirty="0"/>
          </a:p>
        </p:txBody>
      </p:sp>
    </p:spTree>
  </p:cSld>
  <p:clrMapOvr>
    <a:masterClrMapping/>
  </p:clrMapOvr>
  <p:transition>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5237" y="1005681"/>
            <a:ext cx="7162800" cy="3675062"/>
          </a:xfrm>
        </p:spPr>
        <p:txBody>
          <a:bodyPr/>
          <a:lstStyle/>
          <a:p>
            <a:pPr marL="0" indent="0">
              <a:buNone/>
            </a:pPr>
            <a:r>
              <a:rPr lang="en-US" dirty="0" smtClean="0"/>
              <a:t>“The root cause of their problems was that the company was hijacked by anti-Toyoda family financial pirates.”</a:t>
            </a:r>
          </a:p>
          <a:p>
            <a:pPr marL="0" indent="0">
              <a:buNone/>
            </a:pPr>
            <a:r>
              <a:rPr lang="en-US" dirty="0" smtClean="0"/>
              <a:t> </a:t>
            </a:r>
          </a:p>
          <a:p>
            <a:pPr marL="0" indent="0">
              <a:buNone/>
              <a:tabLst>
                <a:tab pos="4511675" algn="l"/>
              </a:tabLst>
            </a:pPr>
            <a:r>
              <a:rPr lang="en-US" sz="2400" dirty="0" smtClean="0"/>
              <a:t>	Jim Press</a:t>
            </a:r>
          </a:p>
          <a:p>
            <a:pPr marL="0" indent="0">
              <a:buNone/>
              <a:tabLst>
                <a:tab pos="4511675" algn="l"/>
              </a:tabLst>
            </a:pPr>
            <a:r>
              <a:rPr lang="en-US" sz="2400" dirty="0" smtClean="0"/>
              <a:t>	Past-President</a:t>
            </a:r>
          </a:p>
          <a:p>
            <a:pPr marL="0" indent="0">
              <a:buNone/>
              <a:tabLst>
                <a:tab pos="4511675" algn="l"/>
              </a:tabLst>
            </a:pPr>
            <a:r>
              <a:rPr lang="en-US" sz="2400" dirty="0" smtClean="0"/>
              <a:t>	Toyota, USA</a:t>
            </a:r>
          </a:p>
          <a:p>
            <a:pPr marL="0" indent="0">
              <a:buNone/>
            </a:pPr>
            <a:endParaRPr lang="en-US" dirty="0"/>
          </a:p>
        </p:txBody>
      </p:sp>
    </p:spTree>
  </p:cSld>
  <p:clrMapOvr>
    <a:masterClrMapping/>
  </p:clrMapOvr>
  <p:transition>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oyota pedal problems.jpg"/>
          <p:cNvPicPr>
            <a:picLocks noChangeAspect="1"/>
          </p:cNvPicPr>
          <p:nvPr/>
        </p:nvPicPr>
        <p:blipFill>
          <a:blip r:embed="rId3" cstate="print"/>
          <a:srcRect t="5769"/>
          <a:stretch>
            <a:fillRect/>
          </a:stretch>
        </p:blipFill>
        <p:spPr>
          <a:xfrm>
            <a:off x="1265237" y="1005681"/>
            <a:ext cx="6607962" cy="4114800"/>
          </a:xfrm>
          <a:prstGeom prst="rect">
            <a:avLst/>
          </a:prstGeom>
          <a:effectLst>
            <a:outerShdw blurRad="50800" dist="38100" dir="5400000" algn="t" rotWithShape="0">
              <a:prstClr val="black">
                <a:alpha val="40000"/>
              </a:prstClr>
            </a:outerShdw>
          </a:effectLst>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defRPr/>
            </a:pPr>
            <a:r>
              <a:rPr lang="en-US" dirty="0"/>
              <a:t>Exercise 1</a:t>
            </a:r>
          </a:p>
        </p:txBody>
      </p:sp>
      <p:sp>
        <p:nvSpPr>
          <p:cNvPr id="96259" name="Rectangle 3"/>
          <p:cNvSpPr>
            <a:spLocks noGrp="1" noChangeArrowheads="1"/>
          </p:cNvSpPr>
          <p:nvPr>
            <p:ph idx="1"/>
          </p:nvPr>
        </p:nvSpPr>
        <p:spPr/>
        <p:txBody>
          <a:bodyPr/>
          <a:lstStyle/>
          <a:p>
            <a:pPr eaLnBrk="1" hangingPunct="1">
              <a:defRPr/>
            </a:pPr>
            <a:r>
              <a:rPr lang="en-US" sz="3600" dirty="0"/>
              <a:t>Recall a positive change that you made as an individual, as a family, or as an organization</a:t>
            </a:r>
          </a:p>
          <a:p>
            <a:pPr eaLnBrk="1" hangingPunct="1">
              <a:defRPr/>
            </a:pPr>
            <a:r>
              <a:rPr lang="en-US" sz="3600" dirty="0"/>
              <a:t>What was the strategy you used to create </a:t>
            </a:r>
            <a:r>
              <a:rPr lang="en-US" sz="3600" dirty="0" smtClean="0"/>
              <a:t>this </a:t>
            </a:r>
            <a:r>
              <a:rPr lang="en-US" sz="3600" dirty="0"/>
              <a:t>change?</a:t>
            </a:r>
          </a:p>
          <a:p>
            <a:pPr eaLnBrk="1" hangingPunct="1">
              <a:defRPr/>
            </a:pPr>
            <a:endParaRPr lang="en-US" sz="3600" dirty="0"/>
          </a:p>
        </p:txBody>
      </p:sp>
    </p:spTree>
  </p:cSld>
  <p:clrMapOvr>
    <a:masterClrMapping/>
  </p:clrMapOvr>
  <p:transition>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armactrouble.jpg"/>
          <p:cNvPicPr>
            <a:picLocks noChangeAspect="1"/>
          </p:cNvPicPr>
          <p:nvPr/>
        </p:nvPicPr>
        <p:blipFill>
          <a:blip r:embed="rId3" cstate="print"/>
          <a:srcRect t="1584"/>
          <a:stretch>
            <a:fillRect/>
          </a:stretch>
        </p:blipFill>
        <p:spPr>
          <a:xfrm>
            <a:off x="1417637" y="624681"/>
            <a:ext cx="5791200" cy="4847889"/>
          </a:xfrm>
          <a:prstGeom prst="rect">
            <a:avLst/>
          </a:prstGeom>
          <a:effectLst>
            <a:outerShdw blurRad="50800" dist="38100" dir="5400000" algn="t" rotWithShape="0">
              <a:prstClr val="black">
                <a:alpha val="40000"/>
              </a:prstClr>
            </a:outerShdw>
          </a:effectLst>
        </p:spPr>
      </p:pic>
    </p:spTree>
  </p:cSld>
  <p:clrMapOvr>
    <a:masterClrMapping/>
  </p:clrMapOvr>
  <p:transition>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oyota2000.jpg"/>
          <p:cNvPicPr>
            <a:picLocks noChangeAspect="1"/>
          </p:cNvPicPr>
          <p:nvPr/>
        </p:nvPicPr>
        <p:blipFill>
          <a:blip r:embed="rId3" cstate="print"/>
          <a:stretch>
            <a:fillRect/>
          </a:stretch>
        </p:blipFill>
        <p:spPr>
          <a:xfrm>
            <a:off x="2103437" y="548481"/>
            <a:ext cx="4876800" cy="5075045"/>
          </a:xfrm>
          <a:prstGeom prst="rect">
            <a:avLst/>
          </a:prstGeom>
          <a:effectLst>
            <a:outerShdw blurRad="50800" dist="38100" dir="5400000" algn="t" rotWithShape="0">
              <a:prstClr val="black">
                <a:alpha val="40000"/>
              </a:prstClr>
            </a:outerShdw>
          </a:effectLst>
        </p:spPr>
      </p:pic>
    </p:spTree>
  </p:cSld>
  <p:clrMapOvr>
    <a:masterClrMapping/>
  </p:clrMapOvr>
  <p:transition>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type="title"/>
          </p:nvPr>
        </p:nvSpPr>
        <p:spPr/>
        <p:txBody>
          <a:bodyPr/>
          <a:lstStyle/>
          <a:p>
            <a:pPr eaLnBrk="1" hangingPunct="1">
              <a:defRPr/>
            </a:pPr>
            <a:r>
              <a:rPr lang="en-US" dirty="0"/>
              <a:t>Examples:  Business</a:t>
            </a:r>
          </a:p>
        </p:txBody>
      </p:sp>
      <p:sp>
        <p:nvSpPr>
          <p:cNvPr id="33795" name="Rectangle 4"/>
          <p:cNvSpPr>
            <a:spLocks noGrp="1" noChangeArrowheads="1"/>
          </p:cNvSpPr>
          <p:nvPr>
            <p:ph idx="1"/>
          </p:nvPr>
        </p:nvSpPr>
        <p:spPr/>
        <p:txBody>
          <a:bodyPr/>
          <a:lstStyle/>
          <a:p>
            <a:pPr marL="0" indent="0" eaLnBrk="1" hangingPunct="1">
              <a:buFont typeface="Wingdings" pitchFamily="2" charset="2"/>
              <a:buNone/>
            </a:pPr>
            <a:r>
              <a:rPr lang="en-US" sz="2000" b="1" dirty="0" smtClean="0">
                <a:effectLst/>
              </a:rPr>
              <a:t>“At Toyota’s Torrance headquarters, the computer room was too warm.  The easy answer would be to dial down the air conditioning.  But following the company’s principles, workers tracked down the root cause, a blocked duct.  By following </a:t>
            </a:r>
            <a:r>
              <a:rPr lang="en-US" sz="2000" b="1" i="1" dirty="0" smtClean="0">
                <a:effectLst/>
              </a:rPr>
              <a:t>kaizen</a:t>
            </a:r>
            <a:r>
              <a:rPr lang="en-US" sz="2000" b="1" dirty="0" smtClean="0">
                <a:effectLst/>
              </a:rPr>
              <a:t>, a problem was fixed without extra cost . . .</a:t>
            </a:r>
          </a:p>
          <a:p>
            <a:pPr marL="0" indent="0" eaLnBrk="1" hangingPunct="1">
              <a:buFont typeface="Wingdings" pitchFamily="2" charset="2"/>
              <a:buNone/>
            </a:pPr>
            <a:r>
              <a:rPr lang="en-US" sz="2000" b="1" dirty="0" smtClean="0">
                <a:effectLst/>
              </a:rPr>
              <a:t>Workers also found they has excess office supplies languishing on </a:t>
            </a:r>
            <a:br>
              <a:rPr lang="en-US" sz="2000" b="1" dirty="0" smtClean="0">
                <a:effectLst/>
              </a:rPr>
            </a:br>
            <a:r>
              <a:rPr lang="en-US" sz="2000" b="1" dirty="0" smtClean="0">
                <a:effectLst/>
              </a:rPr>
              <a:t>shelves . . . So they created an intranet trading post:  Workers with too much of something – file folders, binders, Sharpies, copier toner, whatever – list it and employees in other departments can come by to trade or plunder.  It might seem small but if one department uses the excess of another department there’s some significant cost savings.  All these cost savings add up.”</a:t>
            </a:r>
          </a:p>
          <a:p>
            <a:pPr marL="0" indent="0" algn="r" eaLnBrk="1" hangingPunct="1">
              <a:buFont typeface="Wingdings" pitchFamily="2" charset="2"/>
              <a:buNone/>
            </a:pPr>
            <a:r>
              <a:rPr lang="en-US" sz="2000" b="1" i="1" dirty="0" smtClean="0">
                <a:effectLst/>
              </a:rPr>
              <a:t>USA Today</a:t>
            </a:r>
            <a:r>
              <a:rPr lang="en-US" sz="2000" b="1" dirty="0" smtClean="0">
                <a:effectLst/>
              </a:rPr>
              <a:t>, April 3, 2009, p 2B</a:t>
            </a:r>
          </a:p>
        </p:txBody>
      </p:sp>
    </p:spTree>
  </p:cSld>
  <p:clrMapOvr>
    <a:masterClrMapping/>
  </p:clrMapOvr>
  <p:transition>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22238" y="544513"/>
            <a:ext cx="8421688" cy="1020762"/>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0" i="0" u="none" strike="noStrike" kern="0" cap="none" spc="0" normalizeH="0" baseline="0" noProof="0" dirty="0" smtClean="0">
                <a:ln>
                  <a:noFill/>
                </a:ln>
                <a:solidFill>
                  <a:srgbClr val="663300"/>
                </a:solidFill>
                <a:effectLst/>
                <a:uLnTx/>
                <a:uFillTx/>
                <a:latin typeface="Peignot Medium" pitchFamily="82" charset="0"/>
                <a:ea typeface="+mj-ea"/>
                <a:cs typeface="+mj-cs"/>
              </a:rPr>
              <a:t>Examples</a:t>
            </a:r>
            <a:endParaRPr kumimoji="0" lang="en-US" sz="4400" b="0" i="0" u="none" strike="noStrike" kern="0" cap="none" spc="0" normalizeH="0" baseline="0" noProof="0" dirty="0">
              <a:ln>
                <a:noFill/>
              </a:ln>
              <a:solidFill>
                <a:srgbClr val="663300"/>
              </a:solidFill>
              <a:effectLst/>
              <a:uLnTx/>
              <a:uFillTx/>
              <a:latin typeface="+mj-lt"/>
              <a:ea typeface="+mj-ea"/>
              <a:cs typeface="+mj-cs"/>
            </a:endParaRPr>
          </a:p>
        </p:txBody>
      </p:sp>
      <p:sp>
        <p:nvSpPr>
          <p:cNvPr id="3" name="Content Placeholder 2"/>
          <p:cNvSpPr txBox="1">
            <a:spLocks/>
          </p:cNvSpPr>
          <p:nvPr/>
        </p:nvSpPr>
        <p:spPr>
          <a:xfrm>
            <a:off x="576262" y="1770063"/>
            <a:ext cx="7851775" cy="3675062"/>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
                <a:srgbClr val="006600"/>
              </a:buClr>
              <a:buSzPct val="90000"/>
              <a:buFont typeface="Wingdings" pitchFamily="2" charset="2"/>
              <a:buChar char="Ø"/>
              <a:tabLst/>
              <a:defRPr/>
            </a:pPr>
            <a:r>
              <a:rPr kumimoji="0" lang="en-US" sz="3200" b="1" i="0" u="none" strike="noStrike" kern="0" cap="none" spc="0" normalizeH="0" baseline="0" noProof="0" dirty="0" smtClean="0">
                <a:ln>
                  <a:noFill/>
                </a:ln>
                <a:solidFill>
                  <a:srgbClr val="663300"/>
                </a:solidFill>
                <a:effectLst/>
                <a:uLnTx/>
                <a:uFillTx/>
                <a:latin typeface="+mn-lt"/>
                <a:ea typeface="+mn-ea"/>
                <a:cs typeface="+mn-cs"/>
              </a:rPr>
              <a:t>Business</a:t>
            </a:r>
          </a:p>
          <a:p>
            <a:pPr marL="742950" marR="0" lvl="1" indent="-285750" algn="l" defTabSz="914400" rtl="0" eaLnBrk="0" fontAlgn="base" latinLnBrk="0" hangingPunct="0">
              <a:lnSpc>
                <a:spcPct val="100000"/>
              </a:lnSpc>
              <a:spcBef>
                <a:spcPct val="20000"/>
              </a:spcBef>
              <a:spcAft>
                <a:spcPct val="0"/>
              </a:spcAft>
              <a:buClrTx/>
              <a:buSzTx/>
              <a:buFont typeface="Wingdings" pitchFamily="2" charset="2"/>
              <a:buNone/>
              <a:tabLst>
                <a:tab pos="4114800" algn="l"/>
              </a:tabLst>
              <a:defRPr/>
            </a:pPr>
            <a:r>
              <a:rPr kumimoji="0" lang="en-US" sz="2400" b="0" i="0" u="none" strike="noStrike" kern="0" cap="none" spc="0" normalizeH="0" baseline="0" noProof="0" dirty="0" smtClean="0">
                <a:ln>
                  <a:noFill/>
                </a:ln>
                <a:solidFill>
                  <a:srgbClr val="663300"/>
                </a:solidFill>
                <a:effectLst/>
                <a:uLnTx/>
                <a:uFillTx/>
                <a:latin typeface="+mn-lt"/>
              </a:rPr>
              <a:t>	</a:t>
            </a:r>
            <a:r>
              <a:rPr kumimoji="0" lang="en-US" sz="2000" b="0" i="0" u="none" strike="noStrike" kern="0" cap="none" spc="0" normalizeH="0" baseline="0" noProof="0" dirty="0" smtClean="0">
                <a:ln>
                  <a:noFill/>
                </a:ln>
                <a:solidFill>
                  <a:srgbClr val="663300"/>
                </a:solidFill>
                <a:effectLst/>
                <a:uLnTx/>
                <a:uFillTx/>
                <a:latin typeface="+mn-lt"/>
              </a:rPr>
              <a:t>…no detail is too small. For instance, Toyota designers took a close look at the grip handles mounted above the door inside most cars. By working with suppliers, they managed to cut the number of parts in these handles to five from 34, which helped cut procurement costs by 40%. As a plus, the change slashed the time needed (to install) by 75% to three seconds.</a:t>
            </a:r>
            <a:br>
              <a:rPr kumimoji="0" lang="en-US" sz="2000" b="0" i="0" u="none" strike="noStrike" kern="0" cap="none" spc="0" normalizeH="0" baseline="0" noProof="0" dirty="0" smtClean="0">
                <a:ln>
                  <a:noFill/>
                </a:ln>
                <a:solidFill>
                  <a:srgbClr val="663300"/>
                </a:solidFill>
                <a:effectLst/>
                <a:uLnTx/>
                <a:uFillTx/>
                <a:latin typeface="+mn-lt"/>
              </a:rPr>
            </a:br>
            <a:r>
              <a:rPr kumimoji="0" lang="en-US" sz="2000" b="0" i="0" u="none" strike="noStrike" kern="0" cap="none" spc="0" normalizeH="0" baseline="0" noProof="0" dirty="0" smtClean="0">
                <a:ln>
                  <a:noFill/>
                </a:ln>
                <a:solidFill>
                  <a:srgbClr val="663300"/>
                </a:solidFill>
                <a:effectLst/>
                <a:uLnTx/>
                <a:uFillTx/>
                <a:latin typeface="+mn-lt"/>
              </a:rPr>
              <a:t>	</a:t>
            </a:r>
            <a:r>
              <a:rPr kumimoji="0" lang="en-US" sz="1600" b="0" i="0" u="none" strike="noStrike" kern="0" cap="none" spc="0" normalizeH="0" baseline="0" noProof="0" dirty="0" smtClean="0">
                <a:ln>
                  <a:noFill/>
                </a:ln>
                <a:solidFill>
                  <a:srgbClr val="663300"/>
                </a:solidFill>
                <a:effectLst/>
                <a:uLnTx/>
                <a:uFillTx/>
                <a:latin typeface="+mn-lt"/>
              </a:rPr>
              <a:t>Brian Bremer &amp; Chester Dawson</a:t>
            </a:r>
            <a:br>
              <a:rPr kumimoji="0" lang="en-US" sz="1600" b="0" i="0" u="none" strike="noStrike" kern="0" cap="none" spc="0" normalizeH="0" baseline="0" noProof="0" dirty="0" smtClean="0">
                <a:ln>
                  <a:noFill/>
                </a:ln>
                <a:solidFill>
                  <a:srgbClr val="663300"/>
                </a:solidFill>
                <a:effectLst/>
                <a:uLnTx/>
                <a:uFillTx/>
                <a:latin typeface="+mn-lt"/>
              </a:rPr>
            </a:br>
            <a:r>
              <a:rPr kumimoji="0" lang="en-US" sz="1600" b="0" i="0" u="none" strike="noStrike" kern="0" cap="none" spc="0" normalizeH="0" baseline="0" noProof="0" dirty="0" smtClean="0">
                <a:ln>
                  <a:noFill/>
                </a:ln>
                <a:solidFill>
                  <a:srgbClr val="663300"/>
                </a:solidFill>
                <a:effectLst/>
                <a:uLnTx/>
                <a:uFillTx/>
                <a:latin typeface="+mn-lt"/>
              </a:rPr>
              <a:t>	“Can anything stop Toyota”</a:t>
            </a:r>
            <a:br>
              <a:rPr kumimoji="0" lang="en-US" sz="1600" b="0" i="0" u="none" strike="noStrike" kern="0" cap="none" spc="0" normalizeH="0" baseline="0" noProof="0" dirty="0" smtClean="0">
                <a:ln>
                  <a:noFill/>
                </a:ln>
                <a:solidFill>
                  <a:srgbClr val="663300"/>
                </a:solidFill>
                <a:effectLst/>
                <a:uLnTx/>
                <a:uFillTx/>
                <a:latin typeface="+mn-lt"/>
              </a:rPr>
            </a:br>
            <a:r>
              <a:rPr kumimoji="0" lang="en-US" sz="1600" b="0" i="0" u="none" strike="noStrike" kern="0" cap="none" spc="0" normalizeH="0" baseline="0" noProof="0" dirty="0" smtClean="0">
                <a:ln>
                  <a:noFill/>
                </a:ln>
                <a:solidFill>
                  <a:srgbClr val="663300"/>
                </a:solidFill>
                <a:effectLst/>
                <a:uLnTx/>
                <a:uFillTx/>
                <a:latin typeface="+mn-lt"/>
              </a:rPr>
              <a:t>	</a:t>
            </a:r>
            <a:r>
              <a:rPr kumimoji="0" lang="en-US" sz="1600" b="0" i="1" u="none" strike="noStrike" kern="0" cap="none" spc="0" normalizeH="0" baseline="0" noProof="0" dirty="0" smtClean="0">
                <a:ln>
                  <a:noFill/>
                </a:ln>
                <a:solidFill>
                  <a:srgbClr val="663300"/>
                </a:solidFill>
                <a:effectLst/>
                <a:uLnTx/>
                <a:uFillTx/>
                <a:latin typeface="+mn-lt"/>
              </a:rPr>
              <a:t>Business Week</a:t>
            </a:r>
            <a:r>
              <a:rPr kumimoji="0" lang="en-US" sz="1600" b="0" i="0" u="none" strike="noStrike" kern="0" cap="none" spc="0" normalizeH="0" baseline="0" noProof="0" dirty="0" smtClean="0">
                <a:ln>
                  <a:noFill/>
                </a:ln>
                <a:solidFill>
                  <a:srgbClr val="663300"/>
                </a:solidFill>
                <a:effectLst/>
                <a:uLnTx/>
                <a:uFillTx/>
                <a:latin typeface="+mn-lt"/>
              </a:rPr>
              <a:t>, November 17, 2003</a:t>
            </a:r>
            <a:endParaRPr kumimoji="0" lang="en-US" sz="2000" b="0" i="0" u="none" strike="noStrike" kern="0" cap="none" spc="0" normalizeH="0" baseline="0" noProof="0" dirty="0">
              <a:ln>
                <a:noFill/>
              </a:ln>
              <a:solidFill>
                <a:srgbClr val="663300"/>
              </a:solidFill>
              <a:effectLst/>
              <a:uLnTx/>
              <a:uFillTx/>
              <a:latin typeface="+mn-lt"/>
            </a:endParaRPr>
          </a:p>
        </p:txBody>
      </p:sp>
    </p:spTree>
  </p:cSld>
  <p:clrMapOvr>
    <a:masterClrMapping/>
  </p:clrMapOvr>
  <p:transition>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2238" y="544513"/>
            <a:ext cx="8421688" cy="1020762"/>
          </a:xfrm>
        </p:spPr>
        <p:txBody>
          <a:bodyPr/>
          <a:lstStyle/>
          <a:p>
            <a:r>
              <a:rPr lang="en-US" dirty="0" smtClean="0">
                <a:latin typeface="Peignot Medium" pitchFamily="82" charset="0"/>
              </a:rPr>
              <a:t>Examples</a:t>
            </a:r>
            <a:endParaRPr lang="en-US" dirty="0"/>
          </a:p>
        </p:txBody>
      </p:sp>
      <p:sp>
        <p:nvSpPr>
          <p:cNvPr id="5" name="Content Placeholder 2"/>
          <p:cNvSpPr>
            <a:spLocks noGrp="1"/>
          </p:cNvSpPr>
          <p:nvPr>
            <p:ph idx="1"/>
          </p:nvPr>
        </p:nvSpPr>
        <p:spPr>
          <a:xfrm>
            <a:off x="152400" y="1770063"/>
            <a:ext cx="8123237" cy="3675062"/>
          </a:xfrm>
        </p:spPr>
        <p:txBody>
          <a:bodyPr/>
          <a:lstStyle/>
          <a:p>
            <a:pPr>
              <a:spcBef>
                <a:spcPts val="400"/>
              </a:spcBef>
            </a:pPr>
            <a:r>
              <a:rPr lang="en-US" dirty="0" smtClean="0"/>
              <a:t>Business</a:t>
            </a:r>
          </a:p>
          <a:p>
            <a:pPr lvl="1">
              <a:spcBef>
                <a:spcPts val="400"/>
              </a:spcBef>
              <a:buNone/>
              <a:tabLst>
                <a:tab pos="4289425" algn="l"/>
              </a:tabLst>
            </a:pPr>
            <a:r>
              <a:rPr lang="en-US" dirty="0" smtClean="0"/>
              <a:t>	</a:t>
            </a:r>
            <a:r>
              <a:rPr lang="en-US" sz="2500" dirty="0" smtClean="0"/>
              <a:t>…we asked our people to cut our nonfuel costs. I wrote a letter asking each of them to save $5 a day. It sounds like nothing, but, believe me, the little things can really add up. By each saving $5 a day, our people at Southwest helped cut our costs last year by 5.6% -- which is extraordinary in one year.</a:t>
            </a:r>
            <a:r>
              <a:rPr lang="en-US" sz="2600" dirty="0" smtClean="0"/>
              <a:t>	</a:t>
            </a:r>
            <a:r>
              <a:rPr lang="en-US" sz="1800" dirty="0" smtClean="0"/>
              <a:t>Herb Kelleher</a:t>
            </a:r>
            <a:br>
              <a:rPr lang="en-US" sz="1800" dirty="0" smtClean="0"/>
            </a:br>
            <a:r>
              <a:rPr lang="en-US" sz="1800" dirty="0" smtClean="0"/>
              <a:t>	Past CEO and Founder</a:t>
            </a:r>
            <a:br>
              <a:rPr lang="en-US" sz="1800" dirty="0" smtClean="0"/>
            </a:br>
            <a:r>
              <a:rPr lang="en-US" sz="1800" dirty="0" smtClean="0"/>
              <a:t>	Southwest Airlines</a:t>
            </a:r>
            <a:br>
              <a:rPr lang="en-US" sz="1800" dirty="0" smtClean="0"/>
            </a:br>
            <a:r>
              <a:rPr lang="en-US" sz="1800" dirty="0" smtClean="0"/>
              <a:t>	</a:t>
            </a:r>
            <a:r>
              <a:rPr lang="en-US" sz="1800" i="1" dirty="0" smtClean="0"/>
              <a:t>Fortune</a:t>
            </a:r>
            <a:r>
              <a:rPr lang="en-US" sz="1800" dirty="0" smtClean="0"/>
              <a:t>, May 28, 2001</a:t>
            </a:r>
            <a:r>
              <a:rPr lang="en-US" sz="2400" dirty="0" smtClean="0"/>
              <a:t/>
            </a:r>
            <a:br>
              <a:rPr lang="en-US" sz="2400" dirty="0" smtClean="0"/>
            </a:br>
            <a:endParaRPr lang="en-US" sz="2400" dirty="0"/>
          </a:p>
        </p:txBody>
      </p:sp>
    </p:spTree>
  </p:cSld>
  <p:clrMapOvr>
    <a:masterClrMapping/>
  </p:clrMapOvr>
  <p:transition>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cidental hero.jpg"/>
          <p:cNvPicPr>
            <a:picLocks noChangeAspect="1"/>
          </p:cNvPicPr>
          <p:nvPr/>
        </p:nvPicPr>
        <p:blipFill>
          <a:blip r:embed="rId3" cstate="print"/>
          <a:stretch>
            <a:fillRect/>
          </a:stretch>
        </p:blipFill>
        <p:spPr>
          <a:xfrm>
            <a:off x="2606675" y="319088"/>
            <a:ext cx="4022725" cy="5486400"/>
          </a:xfrm>
          <a:prstGeom prst="rect">
            <a:avLst/>
          </a:prstGeom>
          <a:effectLst>
            <a:outerShdw blurRad="50800" dist="38100" dir="2700000" algn="tl" rotWithShape="0">
              <a:prstClr val="black">
                <a:alpha val="40000"/>
              </a:prstClr>
            </a:outerShdw>
          </a:effectLst>
        </p:spPr>
      </p:pic>
    </p:spTree>
  </p:cSld>
  <p:clrMapOvr>
    <a:masterClrMapping/>
  </p:clrMapOvr>
  <p:transition>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pt8billion.jpg"/>
          <p:cNvPicPr>
            <a:picLocks noChangeAspect="1"/>
          </p:cNvPicPr>
          <p:nvPr/>
        </p:nvPicPr>
        <p:blipFill>
          <a:blip r:embed="rId3" cstate="print"/>
          <a:stretch>
            <a:fillRect/>
          </a:stretch>
        </p:blipFill>
        <p:spPr>
          <a:xfrm>
            <a:off x="1722437" y="245308"/>
            <a:ext cx="3657600" cy="5097471"/>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spTree>
  </p:cSld>
  <p:clrMapOvr>
    <a:masterClrMapping/>
  </p:clrMapOvr>
  <p:transition>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innovdel"/>
          <p:cNvPicPr>
            <a:picLocks noChangeAspect="1" noChangeArrowheads="1"/>
          </p:cNvPicPr>
          <p:nvPr/>
        </p:nvPicPr>
        <p:blipFill>
          <a:blip r:embed="rId3" cstate="print"/>
          <a:srcRect/>
          <a:stretch>
            <a:fillRect/>
          </a:stretch>
        </p:blipFill>
        <p:spPr bwMode="auto">
          <a:xfrm>
            <a:off x="3322638" y="1616075"/>
            <a:ext cx="2778125" cy="4143375"/>
          </a:xfrm>
          <a:prstGeom prst="rect">
            <a:avLst/>
          </a:prstGeom>
          <a:noFill/>
          <a:ln w="9525">
            <a:noFill/>
            <a:miter lim="800000"/>
            <a:headEnd/>
            <a:tailEnd/>
          </a:ln>
        </p:spPr>
      </p:pic>
      <p:sp>
        <p:nvSpPr>
          <p:cNvPr id="246789" name="Rectangle 5"/>
          <p:cNvSpPr>
            <a:spLocks noGrp="1" noChangeArrowheads="1"/>
          </p:cNvSpPr>
          <p:nvPr>
            <p:ph type="title"/>
          </p:nvPr>
        </p:nvSpPr>
        <p:spPr/>
        <p:txBody>
          <a:bodyPr/>
          <a:lstStyle/>
          <a:p>
            <a:pPr eaLnBrk="1" hangingPunct="1">
              <a:defRPr/>
            </a:pPr>
            <a:r>
              <a:rPr lang="en-US" dirty="0"/>
              <a:t>Examples:  Business</a:t>
            </a:r>
          </a:p>
        </p:txBody>
      </p:sp>
    </p:spTree>
  </p:cSld>
  <p:clrMapOvr>
    <a:masterClrMapping/>
  </p:clrMapOvr>
  <p:transition>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1477" y="1769780"/>
            <a:ext cx="7311893" cy="3675698"/>
          </a:xfrm>
        </p:spPr>
        <p:txBody>
          <a:bodyPr/>
          <a:lstStyle/>
          <a:p>
            <a:pPr marL="0" indent="0">
              <a:buNone/>
            </a:pPr>
            <a:r>
              <a:rPr lang="en-US" sz="3200" dirty="0" smtClean="0"/>
              <a:t>“The only way we can succeed and sustain growth and innovation is linked to the basic elements of one cup of coffee, one customer, and one barista at a time.”</a:t>
            </a:r>
          </a:p>
          <a:p>
            <a:pPr algn="r">
              <a:buNone/>
            </a:pPr>
            <a:r>
              <a:rPr lang="en-US" sz="2400" dirty="0" smtClean="0"/>
              <a:t>Howard Schultz</a:t>
            </a:r>
          </a:p>
          <a:p>
            <a:pPr algn="r">
              <a:buNone/>
            </a:pPr>
            <a:r>
              <a:rPr lang="en-US" sz="2400" dirty="0" smtClean="0"/>
              <a:t>CEO, Starbucks</a:t>
            </a:r>
            <a:endParaRPr lang="en-US" sz="3200" dirty="0" smtClean="0"/>
          </a:p>
          <a:p>
            <a:endParaRPr lang="en-US" sz="3200" dirty="0"/>
          </a:p>
        </p:txBody>
      </p:sp>
    </p:spTree>
  </p:cSld>
  <p:clrMapOvr>
    <a:masterClrMapping/>
  </p:clrMapOvr>
  <p:transition>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37" y="319881"/>
            <a:ext cx="8312150" cy="4048125"/>
          </a:xfrm>
        </p:spPr>
        <p:txBody>
          <a:bodyPr/>
          <a:lstStyle/>
          <a:p>
            <a:pPr marL="0" indent="0">
              <a:buNone/>
            </a:pPr>
            <a:r>
              <a:rPr lang="en-US" sz="2800" dirty="0" smtClean="0"/>
              <a:t>“As the expansion of McDonald’s was getting under way in the 1950’s, Ray Kroc, the company’s empire builder, listed cleanliness among the chain’s three key values (along with service and quality). But he did not just talk cleanliness; an early employee of Chicago-area McDonald’s remembered him personally picking up trash around the restaurant and scraping up gum with a putty knife. Message: Cleanliness counts. And: if cleanliness isn’t beneath me, it isn’t beneath you.”</a:t>
            </a:r>
          </a:p>
          <a:p>
            <a:pPr marL="0" indent="0" algn="r">
              <a:buNone/>
            </a:pPr>
            <a:r>
              <a:rPr lang="en-US" sz="2000" dirty="0" smtClean="0"/>
              <a:t>Wall Street Journal</a:t>
            </a:r>
          </a:p>
          <a:p>
            <a:pPr marL="0" indent="0" algn="r">
              <a:buNone/>
            </a:pPr>
            <a:r>
              <a:rPr lang="en-US" sz="2000" dirty="0" smtClean="0"/>
              <a:t>September 2, 2009, pA13</a:t>
            </a:r>
          </a:p>
          <a:p>
            <a:pPr marL="0" indent="0">
              <a:buNone/>
            </a:pPr>
            <a:endParaRPr lang="en-US" sz="2800" dirty="0"/>
          </a:p>
        </p:txBody>
      </p:sp>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Most Americans will make the same resolution, year after year, on average 10 times in a row.</a:t>
            </a:r>
          </a:p>
          <a:p>
            <a:r>
              <a:rPr lang="en-US" dirty="0" smtClean="0"/>
              <a:t>Twenty-five percent of resolutions have been abandoned after 15 weeks. Even those who were ultimately successful at self change must attempt five or six times on average before succeeding.</a:t>
            </a:r>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from="(-#ppt_w/2)" to="(#ppt_x)" calcmode="lin" valueType="num">
                                      <p:cBhvr>
                                        <p:cTn id="15" dur="600" fill="hold">
                                          <p:stCondLst>
                                            <p:cond delay="0"/>
                                          </p:stCondLst>
                                        </p:cTn>
                                        <p:tgtEl>
                                          <p:spTgt spid="3">
                                            <p:txEl>
                                              <p:pRg st="1" end="1"/>
                                            </p:txEl>
                                          </p:spTgt>
                                        </p:tgtEl>
                                        <p:attrNameLst>
                                          <p:attrName>ppt_x</p:attrName>
                                        </p:attrNameLst>
                                      </p:cBhvr>
                                    </p:anim>
                                    <p:anim from="0" to="-1.0" calcmode="lin" valueType="num">
                                      <p:cBhvr>
                                        <p:cTn id="16" dur="200" decel="50000" autoRev="1" fill="hold">
                                          <p:stCondLst>
                                            <p:cond delay="600"/>
                                          </p:stCondLst>
                                        </p:cTn>
                                        <p:tgtEl>
                                          <p:spTgt spid="3">
                                            <p:txEl>
                                              <p:pRg st="1" end="1"/>
                                            </p:txEl>
                                          </p:spTgt>
                                        </p:tgtEl>
                                        <p:attrNameLst>
                                          <p:attrName>xshear</p:attrName>
                                        </p:attrNameLst>
                                      </p:cBhvr>
                                    </p:anim>
                                    <p:animScale>
                                      <p:cBhvr>
                                        <p:cTn id="17" dur="200" decel="100000" autoRev="1" fill="hold">
                                          <p:stCondLst>
                                            <p:cond delay="600"/>
                                          </p:stCondLst>
                                        </p:cTn>
                                        <p:tgtEl>
                                          <p:spTgt spid="3">
                                            <p:txEl>
                                              <p:pRg st="1" end="1"/>
                                            </p:txEl>
                                          </p:spTgt>
                                        </p:tgtEl>
                                      </p:cBhvr>
                                      <p:from x="100000" y="100000"/>
                                      <p:to x="80000" y="100000"/>
                                    </p:animScale>
                                    <p:anim by="(#ppt_h/3+#ppt_w*0.1)" calcmode="lin" valueType="num">
                                      <p:cBhvr additive="sum">
                                        <p:cTn id="18" dur="200" decel="100000" autoRev="1" fill="hold">
                                          <p:stCondLst>
                                            <p:cond delay="600"/>
                                          </p:stCondLst>
                                        </p:cTn>
                                        <p:tgtEl>
                                          <p:spTgt spid="3">
                                            <p:txEl>
                                              <p:p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0837" y="396081"/>
            <a:ext cx="8312150" cy="4048125"/>
          </a:xfrm>
        </p:spPr>
        <p:txBody>
          <a:bodyPr/>
          <a:lstStyle/>
          <a:p>
            <a:pPr marL="0" indent="0">
              <a:buNone/>
            </a:pPr>
            <a:r>
              <a:rPr lang="en-US" sz="2400" dirty="0" smtClean="0"/>
              <a:t>Over the years, we’ve seen many strategies for management success come and go. In my experience , kaizen is different. It’s not a fad. It helps us focus in a very basic way on how we do our work.  The process of doing our work becomes an end in itself as well as a means of gratification. For me, that’s where the real joy comes. In today’s highly competitive business environment, companies that want to be leaders in their fields have to ask continually, ‘How can we do the job better tomorrow than we are doing today?’</a:t>
            </a:r>
            <a:br>
              <a:rPr lang="en-US" sz="2400" dirty="0" smtClean="0"/>
            </a:br>
            <a:endParaRPr lang="en-US" sz="2400" dirty="0" smtClean="0"/>
          </a:p>
          <a:p>
            <a:pPr marL="0" indent="0" algn="r">
              <a:buNone/>
            </a:pPr>
            <a:r>
              <a:rPr lang="en-US" sz="1800" dirty="0" smtClean="0"/>
              <a:t>Edward C. Johnson, III</a:t>
            </a:r>
          </a:p>
          <a:p>
            <a:pPr marL="0" indent="0" algn="r">
              <a:buNone/>
            </a:pPr>
            <a:r>
              <a:rPr lang="en-US" sz="1800" dirty="0" smtClean="0"/>
              <a:t>Past Chairman and CEO,</a:t>
            </a:r>
          </a:p>
          <a:p>
            <a:pPr marL="0" indent="0" algn="r">
              <a:buNone/>
            </a:pPr>
            <a:r>
              <a:rPr lang="en-US" sz="1800" dirty="0" smtClean="0"/>
              <a:t>Fidelity Investments</a:t>
            </a:r>
          </a:p>
          <a:p>
            <a:pPr marL="0" indent="0" algn="r">
              <a:buNone/>
            </a:pPr>
            <a:r>
              <a:rPr lang="en-US" sz="1800" dirty="0" smtClean="0"/>
              <a:t>April, 2010</a:t>
            </a:r>
          </a:p>
          <a:p>
            <a:pPr marL="0" indent="0">
              <a:buNone/>
            </a:pPr>
            <a:endParaRPr lang="en-US" sz="2400" dirty="0"/>
          </a:p>
        </p:txBody>
      </p:sp>
    </p:spTree>
  </p:cSld>
  <p:clrMapOvr>
    <a:masterClrMapping/>
  </p:clrMapOvr>
  <p:transition>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Business</a:t>
            </a:r>
            <a:endParaRPr lang="en-US" dirty="0"/>
          </a:p>
        </p:txBody>
      </p:sp>
      <p:sp>
        <p:nvSpPr>
          <p:cNvPr id="3" name="Content Placeholder 2"/>
          <p:cNvSpPr>
            <a:spLocks noGrp="1"/>
          </p:cNvSpPr>
          <p:nvPr>
            <p:ph idx="1"/>
          </p:nvPr>
        </p:nvSpPr>
        <p:spPr/>
        <p:txBody>
          <a:bodyPr/>
          <a:lstStyle/>
          <a:p>
            <a:pPr marL="0" indent="0">
              <a:buNone/>
            </a:pPr>
            <a:r>
              <a:rPr lang="en-US" dirty="0" smtClean="0"/>
              <a:t>There is a clear asymmetry between the scale  of the problem and the scale if the solution. Big problem, small solution.</a:t>
            </a:r>
            <a:br>
              <a:rPr lang="en-US" dirty="0" smtClean="0"/>
            </a:br>
            <a:endParaRPr lang="en-US" dirty="0" smtClean="0"/>
          </a:p>
          <a:p>
            <a:pPr marL="0" indent="0" algn="r">
              <a:buNone/>
            </a:pPr>
            <a:r>
              <a:rPr lang="en-US" sz="2400" dirty="0" smtClean="0"/>
              <a:t>Chip Heath and Dan Heath</a:t>
            </a:r>
          </a:p>
          <a:p>
            <a:pPr marL="0" indent="0" algn="r">
              <a:buNone/>
            </a:pPr>
            <a:r>
              <a:rPr lang="en-US" sz="2400" u="sng" dirty="0" smtClean="0"/>
              <a:t>Switch</a:t>
            </a:r>
            <a:endParaRPr lang="en-US" sz="2400" dirty="0" smtClean="0"/>
          </a:p>
          <a:p>
            <a:endParaRPr lang="en-US" dirty="0"/>
          </a:p>
        </p:txBody>
      </p:sp>
    </p:spTree>
  </p:cSld>
  <p:clrMapOvr>
    <a:masterClrMapping/>
  </p:clrMapOvr>
  <p:transition>
    <p:dissolv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Business</a:t>
            </a:r>
            <a:endParaRPr lang="en-US" dirty="0"/>
          </a:p>
        </p:txBody>
      </p:sp>
      <p:sp>
        <p:nvSpPr>
          <p:cNvPr id="3" name="Content Placeholder 2"/>
          <p:cNvSpPr>
            <a:spLocks noGrp="1"/>
          </p:cNvSpPr>
          <p:nvPr>
            <p:ph idx="1"/>
          </p:nvPr>
        </p:nvSpPr>
        <p:spPr/>
        <p:txBody>
          <a:bodyPr/>
          <a:lstStyle/>
          <a:p>
            <a:pPr marL="0" lvl="0" indent="0">
              <a:buNone/>
            </a:pPr>
            <a:r>
              <a:rPr lang="en-US" dirty="0" smtClean="0"/>
              <a:t>“</a:t>
            </a:r>
            <a:r>
              <a:rPr lang="en-US" sz="2800" dirty="0" smtClean="0"/>
              <a:t>Journalist have often asked me what the crucial idea was or what the singular event was that allowed the Web to exist one day when  it hadn’t before. They are frustrated when I tell them there was no Eureka moment. It was not like the legendary apple falling on Newton’s head to demonstrate the concept of gravity ..it was a process of accretion (growth by gradual addition).</a:t>
            </a:r>
            <a:br>
              <a:rPr lang="en-US" sz="2800" dirty="0" smtClean="0"/>
            </a:br>
            <a:endParaRPr lang="en-US" sz="2800" dirty="0" smtClean="0"/>
          </a:p>
          <a:p>
            <a:pPr marL="0" indent="0" algn="r">
              <a:buNone/>
            </a:pPr>
            <a:r>
              <a:rPr lang="en-US" sz="2000" dirty="0" smtClean="0"/>
              <a:t>Tim Berners-Lee</a:t>
            </a:r>
            <a:endParaRPr lang="en-US" sz="2000" dirty="0"/>
          </a:p>
        </p:txBody>
      </p:sp>
    </p:spTree>
  </p:cSld>
  <p:clrMapOvr>
    <a:masterClrMapping/>
  </p:clrMapOvr>
  <p:transition>
    <p:dissolv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en-US" dirty="0" smtClean="0"/>
              <a:t>“In the middle of one Saturday night, ..the whole thing…suddenly popped into my head and I saw how to build the laser…but that flash of insight required the 20 years of work I had done in physics and optics to put all of the bricks of that invention in these.</a:t>
            </a:r>
            <a:br>
              <a:rPr lang="en-US" dirty="0" smtClean="0"/>
            </a:br>
            <a:endParaRPr lang="en-US" dirty="0" smtClean="0"/>
          </a:p>
          <a:p>
            <a:pPr marL="0" indent="0" algn="r">
              <a:buNone/>
            </a:pPr>
            <a:r>
              <a:rPr lang="en-US" sz="2400" dirty="0" smtClean="0"/>
              <a:t>Gordon Gold</a:t>
            </a:r>
            <a:br>
              <a:rPr lang="en-US" sz="2400" dirty="0" smtClean="0"/>
            </a:br>
            <a:r>
              <a:rPr lang="en-US" sz="2400" dirty="0" smtClean="0"/>
              <a:t>primary inventor of the laser</a:t>
            </a:r>
            <a:endParaRPr lang="en-US" sz="2400" dirty="0"/>
          </a:p>
        </p:txBody>
      </p:sp>
    </p:spTree>
  </p:cSld>
  <p:clrMapOvr>
    <a:masterClrMapping/>
  </p:clrMapOvr>
  <p:transition>
    <p:dissolv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3237" y="472281"/>
            <a:ext cx="8312150" cy="4048125"/>
          </a:xfrm>
        </p:spPr>
        <p:txBody>
          <a:bodyPr/>
          <a:lstStyle/>
          <a:p>
            <a:pPr marL="0" lvl="0" indent="0">
              <a:buNone/>
            </a:pPr>
            <a:r>
              <a:rPr lang="en-US" sz="2800" dirty="0" smtClean="0"/>
              <a:t>.  .  .  we asked our people to cut our nonfuel costs. I wrote a letter asking each of them to save $5 a day. It sounds like nothing, but, believe me, the little things can really add up. By each saving $5 a day, our people at Southwest helped cut our costs last  year by 5.6%--which is extraordinary in one year.</a:t>
            </a:r>
          </a:p>
          <a:p>
            <a:pPr marL="0" indent="0">
              <a:buNone/>
            </a:pPr>
            <a:r>
              <a:rPr lang="en-US" sz="2800" dirty="0" smtClean="0"/>
              <a:t> </a:t>
            </a:r>
          </a:p>
          <a:p>
            <a:pPr marL="0" indent="0" algn="r">
              <a:buNone/>
            </a:pPr>
            <a:r>
              <a:rPr lang="en-US" sz="2000" dirty="0" smtClean="0"/>
              <a:t>Herb Kelleher</a:t>
            </a:r>
          </a:p>
          <a:p>
            <a:pPr marL="0" indent="0" algn="r">
              <a:buNone/>
            </a:pPr>
            <a:r>
              <a:rPr lang="en-US" sz="2000" dirty="0" smtClean="0"/>
              <a:t>Past CEO and founder</a:t>
            </a:r>
          </a:p>
          <a:p>
            <a:pPr marL="0" indent="0" algn="r">
              <a:buNone/>
            </a:pPr>
            <a:r>
              <a:rPr lang="en-US" sz="2000" dirty="0" smtClean="0"/>
              <a:t>Southwest Airlines</a:t>
            </a:r>
          </a:p>
          <a:p>
            <a:pPr marL="0" indent="0">
              <a:buNone/>
            </a:pPr>
            <a:endParaRPr lang="en-US" sz="2800" dirty="0"/>
          </a:p>
        </p:txBody>
      </p:sp>
    </p:spTree>
  </p:cSld>
  <p:clrMapOvr>
    <a:masterClrMapping/>
  </p:clrMapOvr>
  <p:transition>
    <p:dissolv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2706" y="408411"/>
            <a:ext cx="7850664" cy="5037067"/>
          </a:xfrm>
        </p:spPr>
        <p:txBody>
          <a:bodyPr/>
          <a:lstStyle/>
          <a:p>
            <a:pPr marL="0" indent="0">
              <a:buNone/>
            </a:pPr>
            <a:r>
              <a:rPr lang="en-US" sz="2800" dirty="0" smtClean="0"/>
              <a:t>“Singapore International Airways personalizes the customer experience by relaying information about birthdays and preference from its CRM system to cabin crew members. They address frequent flyers by name and know their favorite drinks and magazines. Usually, though, personalization is spontaneous. Most opportunities arise from unexpressed needs : A passenger may look unwell; another may have no book to read; yet another may have a laptop that has run out of power. Most airline employees don’t pay attention to these small things.”</a:t>
            </a:r>
          </a:p>
          <a:p>
            <a:pPr algn="r">
              <a:buNone/>
            </a:pPr>
            <a:r>
              <a:rPr lang="en-US" sz="2000" dirty="0" smtClean="0"/>
              <a:t>Harvard Business Review</a:t>
            </a:r>
          </a:p>
          <a:p>
            <a:pPr algn="r"/>
            <a:r>
              <a:rPr lang="en-US" sz="2000" dirty="0" smtClean="0"/>
              <a:t>July, 2010</a:t>
            </a:r>
            <a:endParaRPr lang="en-US" sz="2000" dirty="0"/>
          </a:p>
        </p:txBody>
      </p:sp>
    </p:spTree>
  </p:cSld>
  <p:clrMapOvr>
    <a:masterClrMapping/>
  </p:clrMapOvr>
  <p:transition>
    <p:dissolv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2" name="Rectangle 4"/>
          <p:cNvSpPr>
            <a:spLocks noGrp="1" noChangeArrowheads="1"/>
          </p:cNvSpPr>
          <p:nvPr>
            <p:ph type="title"/>
          </p:nvPr>
        </p:nvSpPr>
        <p:spPr/>
        <p:txBody>
          <a:bodyPr/>
          <a:lstStyle/>
          <a:p>
            <a:pPr eaLnBrk="1" hangingPunct="1">
              <a:defRPr/>
            </a:pPr>
            <a:r>
              <a:rPr lang="en-US" dirty="0" smtClean="0"/>
              <a:t>A </a:t>
            </a:r>
            <a:r>
              <a:rPr lang="en-US" dirty="0"/>
              <a:t>J</a:t>
            </a:r>
            <a:r>
              <a:rPr lang="en-US" dirty="0" smtClean="0"/>
              <a:t>ourney of 1000 miles must begin</a:t>
            </a:r>
            <a:endParaRPr lang="en-US" dirty="0"/>
          </a:p>
        </p:txBody>
      </p:sp>
      <p:sp>
        <p:nvSpPr>
          <p:cNvPr id="8" name="Content Placeholder 7"/>
          <p:cNvSpPr>
            <a:spLocks noGrp="1"/>
          </p:cNvSpPr>
          <p:nvPr>
            <p:ph idx="1"/>
          </p:nvPr>
        </p:nvSpPr>
        <p:spPr/>
        <p:txBody>
          <a:bodyPr/>
          <a:lstStyle/>
          <a:p>
            <a:pPr marL="0" indent="0" eaLnBrk="1" hangingPunct="1">
              <a:spcBef>
                <a:spcPct val="0"/>
              </a:spcBef>
              <a:buClrTx/>
              <a:buSzTx/>
              <a:buFont typeface="Wingdings" pitchFamily="2" charset="2"/>
              <a:buNone/>
              <a:defRPr/>
            </a:pPr>
            <a:r>
              <a:rPr lang="en-US" sz="4400" dirty="0">
                <a:effectLst>
                  <a:outerShdw blurRad="38100" dist="38100" dir="2700000" algn="tl">
                    <a:srgbClr val="000000"/>
                  </a:outerShdw>
                </a:effectLst>
                <a:latin typeface="+mj-lt"/>
              </a:rPr>
              <a:t>With</a:t>
            </a:r>
          </a:p>
          <a:p>
            <a:pPr marL="0" indent="0" eaLnBrk="1" hangingPunct="1">
              <a:spcBef>
                <a:spcPct val="0"/>
              </a:spcBef>
              <a:buClrTx/>
              <a:buSzTx/>
              <a:buFont typeface="Wingdings" pitchFamily="2" charset="2"/>
              <a:buNone/>
              <a:defRPr/>
            </a:pPr>
            <a:r>
              <a:rPr lang="en-US" sz="4400" dirty="0">
                <a:effectLst>
                  <a:outerShdw blurRad="38100" dist="38100" dir="2700000" algn="tl">
                    <a:srgbClr val="000000"/>
                  </a:outerShdw>
                </a:effectLst>
                <a:latin typeface="+mj-lt"/>
              </a:rPr>
              <a:t>	  A</a:t>
            </a:r>
          </a:p>
          <a:p>
            <a:pPr marL="0" indent="0" eaLnBrk="1" hangingPunct="1">
              <a:spcBef>
                <a:spcPct val="0"/>
              </a:spcBef>
              <a:buClrTx/>
              <a:buSzTx/>
              <a:buFont typeface="Wingdings" pitchFamily="2" charset="2"/>
              <a:buNone/>
              <a:defRPr/>
            </a:pPr>
            <a:r>
              <a:rPr lang="en-US" sz="4400" dirty="0">
                <a:effectLst>
                  <a:outerShdw blurRad="38100" dist="38100" dir="2700000" algn="tl">
                    <a:srgbClr val="000000"/>
                  </a:outerShdw>
                </a:effectLst>
                <a:latin typeface="+mj-lt"/>
              </a:rPr>
              <a:t>		Single</a:t>
            </a:r>
          </a:p>
          <a:p>
            <a:pPr marL="0" indent="0" eaLnBrk="1" hangingPunct="1">
              <a:spcBef>
                <a:spcPct val="0"/>
              </a:spcBef>
              <a:buClrTx/>
              <a:buSzTx/>
              <a:buFont typeface="Wingdings" pitchFamily="2" charset="2"/>
              <a:buNone/>
              <a:defRPr/>
            </a:pPr>
            <a:r>
              <a:rPr lang="en-US" sz="4400" dirty="0">
                <a:effectLst>
                  <a:outerShdw blurRad="38100" dist="38100" dir="2700000" algn="tl">
                    <a:srgbClr val="000000"/>
                  </a:outerShdw>
                </a:effectLst>
                <a:latin typeface="+mj-lt"/>
              </a:rPr>
              <a:t>				Step</a:t>
            </a:r>
          </a:p>
          <a:p>
            <a:pPr marL="0" indent="0" eaLnBrk="1" hangingPunct="1">
              <a:spcBef>
                <a:spcPct val="0"/>
              </a:spcBef>
              <a:buClrTx/>
              <a:buSzTx/>
              <a:buFont typeface="Wingdings" pitchFamily="2" charset="2"/>
              <a:buNone/>
              <a:defRPr/>
            </a:pPr>
            <a:r>
              <a:rPr lang="en-US" sz="4400" dirty="0">
                <a:effectLst>
                  <a:outerShdw blurRad="38100" dist="38100" dir="2700000" algn="tl">
                    <a:srgbClr val="000000"/>
                  </a:outerShdw>
                </a:effectLst>
                <a:latin typeface="+mj-lt"/>
              </a:rPr>
              <a:t>						Lao Tzu</a:t>
            </a:r>
          </a:p>
          <a:p>
            <a:pPr eaLnBrk="1" hangingPunct="1">
              <a:defRPr/>
            </a:pP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heckerboard(across)">
                                      <p:cBhvr>
                                        <p:cTn id="7" dur="500"/>
                                        <p:tgtEl>
                                          <p:spTgt spid="8">
                                            <p:txEl>
                                              <p:pRg st="0" end="0"/>
                                            </p:txEl>
                                          </p:spTgt>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checkerboard(across)">
                                      <p:cBhvr>
                                        <p:cTn id="11" dur="500"/>
                                        <p:tgtEl>
                                          <p:spTgt spid="8">
                                            <p:txEl>
                                              <p:pRg st="1" end="1"/>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checkerboard(across)">
                                      <p:cBhvr>
                                        <p:cTn id="15" dur="500"/>
                                        <p:tgtEl>
                                          <p:spTgt spid="8">
                                            <p:txEl>
                                              <p:pRg st="2" end="2"/>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checkerboard(across)">
                                      <p:cBhvr>
                                        <p:cTn id="19" dur="500"/>
                                        <p:tgtEl>
                                          <p:spTgt spid="8">
                                            <p:txEl>
                                              <p:pRg st="3" end="3"/>
                                            </p:txEl>
                                          </p:spTgt>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checkerboard(across)">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4" descr="Tortoise&amp;Hare"/>
          <p:cNvPicPr>
            <a:picLocks noChangeAspect="1" noChangeArrowheads="1"/>
          </p:cNvPicPr>
          <p:nvPr/>
        </p:nvPicPr>
        <p:blipFill>
          <a:blip r:embed="rId3" cstate="print"/>
          <a:srcRect/>
          <a:stretch>
            <a:fillRect/>
          </a:stretch>
        </p:blipFill>
        <p:spPr bwMode="auto">
          <a:xfrm>
            <a:off x="503238" y="473075"/>
            <a:ext cx="6705600" cy="529113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defRPr/>
            </a:pPr>
            <a:r>
              <a:rPr lang="en-US" sz="5400" dirty="0"/>
              <a:t>Biology of Kaizen</a:t>
            </a:r>
          </a:p>
        </p:txBody>
      </p:sp>
      <p:sp>
        <p:nvSpPr>
          <p:cNvPr id="101380" name="Rectangle 4"/>
          <p:cNvSpPr>
            <a:spLocks noGrp="1" noChangeArrowheads="1"/>
          </p:cNvSpPr>
          <p:nvPr>
            <p:ph idx="1"/>
          </p:nvPr>
        </p:nvSpPr>
        <p:spPr>
          <a:xfrm>
            <a:off x="461963" y="1428750"/>
            <a:ext cx="8312150" cy="2917825"/>
          </a:xfrm>
        </p:spPr>
        <p:txBody>
          <a:bodyPr/>
          <a:lstStyle/>
          <a:p>
            <a:pPr algn="ctr" eaLnBrk="1" hangingPunct="1">
              <a:buFont typeface="Wingdings" pitchFamily="2" charset="2"/>
              <a:buNone/>
              <a:defRPr/>
            </a:pPr>
            <a:r>
              <a:rPr lang="en-US" sz="4400" dirty="0"/>
              <a:t>Why is it I get my best ideas in the morning while I am shaving?</a:t>
            </a:r>
            <a:br>
              <a:rPr lang="en-US" sz="4400" dirty="0"/>
            </a:br>
            <a:r>
              <a:rPr lang="en-US" sz="4400" dirty="0"/>
              <a:t/>
            </a:r>
            <a:br>
              <a:rPr lang="en-US" sz="4400" dirty="0"/>
            </a:br>
            <a:r>
              <a:rPr lang="en-US" dirty="0"/>
              <a:t>Albert Einstein</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1380">
                                            <p:txEl>
                                              <p:pRg st="0" end="0"/>
                                            </p:txEl>
                                          </p:spTgt>
                                        </p:tgtEl>
                                        <p:attrNameLst>
                                          <p:attrName>style.visibility</p:attrName>
                                        </p:attrNameLst>
                                      </p:cBhvr>
                                      <p:to>
                                        <p:strVal val="visible"/>
                                      </p:to>
                                    </p:set>
                                    <p:animEffect transition="in" filter="dissolve">
                                      <p:cBhvr>
                                        <p:cTn id="7" dur="500"/>
                                        <p:tgtEl>
                                          <p:spTgt spid="10138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build="p"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7" name="Rectangle 7"/>
          <p:cNvSpPr>
            <a:spLocks noGrp="1" noChangeArrowheads="1"/>
          </p:cNvSpPr>
          <p:nvPr>
            <p:ph type="title"/>
          </p:nvPr>
        </p:nvSpPr>
        <p:spPr/>
        <p:txBody>
          <a:bodyPr/>
          <a:lstStyle/>
          <a:p>
            <a:pPr eaLnBrk="1" hangingPunct="1">
              <a:defRPr/>
            </a:pPr>
            <a:r>
              <a:rPr lang="en-US" sz="5400" dirty="0"/>
              <a:t>Biology of Kaizen</a:t>
            </a:r>
          </a:p>
        </p:txBody>
      </p:sp>
      <p:sp>
        <p:nvSpPr>
          <p:cNvPr id="5128" name="Rectangle 8"/>
          <p:cNvSpPr>
            <a:spLocks noGrp="1" noChangeArrowheads="1"/>
          </p:cNvSpPr>
          <p:nvPr>
            <p:ph idx="1"/>
          </p:nvPr>
        </p:nvSpPr>
        <p:spPr/>
        <p:txBody>
          <a:bodyPr/>
          <a:lstStyle/>
          <a:p>
            <a:pPr eaLnBrk="1" hangingPunct="1">
              <a:defRPr/>
            </a:pPr>
            <a:r>
              <a:rPr lang="en-US" sz="4400" dirty="0"/>
              <a:t>Fear</a:t>
            </a:r>
          </a:p>
          <a:p>
            <a:pPr eaLnBrk="1" hangingPunct="1">
              <a:defRPr/>
            </a:pPr>
            <a:r>
              <a:rPr lang="en-US" sz="4400" dirty="0"/>
              <a:t>The Power of Questions</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8">
                                            <p:txEl>
                                              <p:pRg st="0" end="0"/>
                                            </p:txEl>
                                          </p:spTgt>
                                        </p:tgtEl>
                                        <p:attrNameLst>
                                          <p:attrName>style.visibility</p:attrName>
                                        </p:attrNameLst>
                                      </p:cBhvr>
                                      <p:to>
                                        <p:strVal val="visible"/>
                                      </p:to>
                                    </p:set>
                                    <p:anim calcmode="lin" valueType="num">
                                      <p:cBhvr additive="base">
                                        <p:cTn id="7" dur="500" fill="hold"/>
                                        <p:tgtEl>
                                          <p:spTgt spid="512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8">
                                            <p:txEl>
                                              <p:pRg st="1" end="1"/>
                                            </p:txEl>
                                          </p:spTgt>
                                        </p:tgtEl>
                                        <p:attrNameLst>
                                          <p:attrName>style.visibility</p:attrName>
                                        </p:attrNameLst>
                                      </p:cBhvr>
                                      <p:to>
                                        <p:strVal val="visible"/>
                                      </p:to>
                                    </p:set>
                                    <p:anim calcmode="lin" valueType="num">
                                      <p:cBhvr additive="base">
                                        <p:cTn id="13" dur="500" fill="hold"/>
                                        <p:tgtEl>
                                          <p:spTgt spid="512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build="p" bldLvl="2"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idx="1"/>
          </p:nvPr>
        </p:nvSpPr>
        <p:spPr>
          <a:xfrm>
            <a:off x="-563563" y="1539081"/>
            <a:ext cx="8312150" cy="4048125"/>
          </a:xfrm>
        </p:spPr>
        <p:txBody>
          <a:bodyPr/>
          <a:lstStyle/>
          <a:p>
            <a:pPr marL="0" indent="0" algn="r" eaLnBrk="1" hangingPunct="1">
              <a:buFont typeface="Wingdings" pitchFamily="2" charset="2"/>
              <a:buNone/>
              <a:defRPr/>
            </a:pPr>
            <a:r>
              <a:rPr lang="en-US" sz="4000" dirty="0"/>
              <a:t>I’m all for progress.  </a:t>
            </a:r>
          </a:p>
          <a:p>
            <a:pPr marL="0" indent="0" algn="r" eaLnBrk="1" hangingPunct="1">
              <a:buFont typeface="Wingdings" pitchFamily="2" charset="2"/>
              <a:buNone/>
              <a:defRPr/>
            </a:pPr>
            <a:r>
              <a:rPr lang="en-US" sz="4000" dirty="0"/>
              <a:t>It’s change I object to.</a:t>
            </a:r>
          </a:p>
          <a:p>
            <a:pPr marL="0" indent="0" eaLnBrk="1" hangingPunct="1">
              <a:defRPr/>
            </a:pPr>
            <a:endParaRPr lang="en-US" sz="4000" dirty="0"/>
          </a:p>
          <a:p>
            <a:pPr marL="0" indent="0" eaLnBrk="1" hangingPunct="1">
              <a:buFont typeface="Wingdings" pitchFamily="2" charset="2"/>
              <a:buNone/>
              <a:defRPr/>
            </a:pPr>
            <a:r>
              <a:rPr lang="en-US" dirty="0"/>
              <a:t>					Mark Twain</a:t>
            </a:r>
          </a:p>
        </p:txBody>
      </p:sp>
    </p:spTree>
  </p:cSld>
  <p:clrMapOvr>
    <a:masterClrMapping/>
  </p:clrMapOvr>
  <p:transition>
    <p:dissolv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22" name="Rectangle 6"/>
          <p:cNvSpPr>
            <a:spLocks noGrp="1" noChangeArrowheads="1"/>
          </p:cNvSpPr>
          <p:nvPr>
            <p:ph type="title"/>
          </p:nvPr>
        </p:nvSpPr>
        <p:spPr/>
        <p:txBody>
          <a:bodyPr/>
          <a:lstStyle/>
          <a:p>
            <a:pPr eaLnBrk="1" hangingPunct="1">
              <a:defRPr/>
            </a:pPr>
            <a:r>
              <a:rPr lang="en-US" sz="5400" dirty="0"/>
              <a:t>Advantages of Kaizen</a:t>
            </a:r>
          </a:p>
        </p:txBody>
      </p:sp>
      <p:sp>
        <p:nvSpPr>
          <p:cNvPr id="9223" name="Rectangle 7"/>
          <p:cNvSpPr>
            <a:spLocks noGrp="1" noChangeArrowheads="1"/>
          </p:cNvSpPr>
          <p:nvPr>
            <p:ph idx="1"/>
          </p:nvPr>
        </p:nvSpPr>
        <p:spPr/>
        <p:txBody>
          <a:bodyPr/>
          <a:lstStyle/>
          <a:p>
            <a:pPr eaLnBrk="1" hangingPunct="1">
              <a:defRPr/>
            </a:pPr>
            <a:r>
              <a:rPr lang="en-US" sz="4000" dirty="0"/>
              <a:t>Trains the brain</a:t>
            </a:r>
          </a:p>
          <a:p>
            <a:pPr eaLnBrk="1" hangingPunct="1">
              <a:defRPr/>
            </a:pPr>
            <a:r>
              <a:rPr lang="en-US" sz="4000" dirty="0"/>
              <a:t>Allows time for skill development</a:t>
            </a:r>
          </a:p>
          <a:p>
            <a:pPr eaLnBrk="1" hangingPunct="1">
              <a:buFont typeface="Wingdings" pitchFamily="2" charset="2"/>
              <a:buNone/>
              <a:defRPr/>
            </a:pPr>
            <a:endParaRPr lang="en-US" sz="40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23">
                                            <p:txEl>
                                              <p:pRg st="0" end="0"/>
                                            </p:txEl>
                                          </p:spTgt>
                                        </p:tgtEl>
                                        <p:attrNameLst>
                                          <p:attrName>style.visibility</p:attrName>
                                        </p:attrNameLst>
                                      </p:cBhvr>
                                      <p:to>
                                        <p:strVal val="visible"/>
                                      </p:to>
                                    </p:set>
                                    <p:animEffect transition="in" filter="dissolve">
                                      <p:cBhvr>
                                        <p:cTn id="7" dur="500"/>
                                        <p:tgtEl>
                                          <p:spTgt spid="92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223">
                                            <p:txEl>
                                              <p:pRg st="1" end="1"/>
                                            </p:txEl>
                                          </p:spTgt>
                                        </p:tgtEl>
                                        <p:attrNameLst>
                                          <p:attrName>style.visibility</p:attrName>
                                        </p:attrNameLst>
                                      </p:cBhvr>
                                      <p:to>
                                        <p:strVal val="visible"/>
                                      </p:to>
                                    </p:set>
                                    <p:animEffect transition="in" filter="dissolve">
                                      <p:cBhvr>
                                        <p:cTn id="12" dur="500"/>
                                        <p:tgtEl>
                                          <p:spTgt spid="92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build="p"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5"/>
          <p:cNvSpPr>
            <a:spLocks noGrp="1" noChangeArrowheads="1"/>
          </p:cNvSpPr>
          <p:nvPr>
            <p:ph idx="1"/>
          </p:nvPr>
        </p:nvSpPr>
        <p:spPr>
          <a:xfrm>
            <a:off x="808038" y="1235075"/>
            <a:ext cx="7851775" cy="3675063"/>
          </a:xfrm>
        </p:spPr>
        <p:txBody>
          <a:bodyPr/>
          <a:lstStyle/>
          <a:p>
            <a:pPr eaLnBrk="1" hangingPunct="1">
              <a:lnSpc>
                <a:spcPct val="90000"/>
              </a:lnSpc>
              <a:buFont typeface="Wingdings" pitchFamily="2" charset="2"/>
              <a:buNone/>
              <a:defRPr/>
            </a:pPr>
            <a:r>
              <a:rPr lang="en-US" sz="3600" dirty="0"/>
              <a:t>	My players would probably tell you they never heard me mention winning.  I don’t think scores indicated you won or lost.  I want them to work each and every day to improve themselves.</a:t>
            </a:r>
            <a:br>
              <a:rPr lang="en-US" sz="3600" dirty="0"/>
            </a:br>
            <a:r>
              <a:rPr lang="en-US" sz="3600" dirty="0"/>
              <a:t/>
            </a:r>
            <a:br>
              <a:rPr lang="en-US" sz="3600" dirty="0"/>
            </a:br>
            <a:r>
              <a:rPr lang="en-US" sz="2800" dirty="0"/>
              <a:t> John Wooden</a:t>
            </a:r>
          </a:p>
        </p:txBody>
      </p:sp>
    </p:spTree>
  </p:cSld>
  <p:clrMapOvr>
    <a:masterClrMapping/>
  </p:clrMapOvr>
  <p:transition>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35" name="Rectangle 79"/>
          <p:cNvSpPr>
            <a:spLocks noGrp="1" noChangeArrowheads="1"/>
          </p:cNvSpPr>
          <p:nvPr>
            <p:ph idx="1"/>
          </p:nvPr>
        </p:nvSpPr>
        <p:spPr>
          <a:xfrm>
            <a:off x="461963" y="242888"/>
            <a:ext cx="8312150" cy="4048125"/>
          </a:xfrm>
        </p:spPr>
        <p:txBody>
          <a:bodyPr/>
          <a:lstStyle/>
          <a:p>
            <a:pPr marL="0" indent="0" eaLnBrk="1" hangingPunct="1">
              <a:buFont typeface="Wingdings" pitchFamily="2" charset="2"/>
              <a:buNone/>
              <a:defRPr/>
            </a:pPr>
            <a:r>
              <a:rPr lang="en-US" sz="2200" dirty="0" smtClean="0"/>
              <a:t>The numbers were used to define a goal that was simple and realistic, yet they could thrust us ahead toward an incredible improvement.</a:t>
            </a:r>
          </a:p>
          <a:p>
            <a:pPr marL="0" indent="0" eaLnBrk="1" hangingPunct="1">
              <a:buFont typeface="Wingdings" pitchFamily="2" charset="2"/>
              <a:buNone/>
              <a:defRPr/>
            </a:pPr>
            <a:r>
              <a:rPr lang="en-US" sz="2200" dirty="0" smtClean="0"/>
              <a:t>From a list of fifteen possible measures, we selected five that had really cost us the last championship.  These defined five “trigger points,” five areas which comprised the basis of basketball performance for each role and position.</a:t>
            </a:r>
          </a:p>
          <a:p>
            <a:pPr marL="0" indent="0" eaLnBrk="1" hangingPunct="1">
              <a:buFont typeface="Wingdings" pitchFamily="2" charset="2"/>
              <a:buNone/>
              <a:defRPr/>
            </a:pPr>
            <a:r>
              <a:rPr lang="en-US" sz="2200" b="1" dirty="0" smtClean="0"/>
              <a:t>We challenged each player to put forth enough effort to gain just one percentage point in each of those five areas.  </a:t>
            </a:r>
            <a:r>
              <a:rPr lang="en-US" sz="2200" dirty="0" smtClean="0"/>
              <a:t>We defined each player’s career best effort in each area and said, “Don’t try to go 10% above it.  And don’t let yourself go 10% below it.  Just concentrate on moderate, sustainable improvement.”</a:t>
            </a:r>
          </a:p>
          <a:p>
            <a:pPr marL="0" indent="0" eaLnBrk="1" hangingPunct="1">
              <a:buFont typeface="Wingdings" pitchFamily="2" charset="2"/>
              <a:buNone/>
              <a:defRPr/>
            </a:pPr>
            <a:r>
              <a:rPr lang="en-US" sz="2200" dirty="0" smtClean="0"/>
              <a:t>As we saw it, a one percent improvement in five areas for twelve players gave us a 60% increment!</a:t>
            </a:r>
            <a:br>
              <a:rPr lang="en-US" sz="2200" dirty="0" smtClean="0"/>
            </a:br>
            <a:r>
              <a:rPr lang="en-US" sz="2200" dirty="0" smtClean="0"/>
              <a:t> </a:t>
            </a:r>
            <a:br>
              <a:rPr lang="en-US" sz="2200" dirty="0" smtClean="0"/>
            </a:br>
            <a:r>
              <a:rPr lang="en-US" sz="2200" dirty="0" smtClean="0"/>
              <a:t>Pat Riley, The Winner Within</a:t>
            </a:r>
            <a:endParaRPr lang="en-US" sz="2200" dirty="0"/>
          </a:p>
        </p:txBody>
      </p:sp>
    </p:spTree>
  </p:cSld>
  <p:clrMapOvr>
    <a:masterClrMapping/>
  </p:clrMapOvr>
  <p:transition>
    <p:dissolv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defRPr/>
            </a:pPr>
            <a:r>
              <a:rPr lang="en-US" dirty="0" smtClean="0"/>
              <a:t>Advantages of Kaizen</a:t>
            </a:r>
            <a:endParaRPr lang="en-US" dirty="0"/>
          </a:p>
        </p:txBody>
      </p:sp>
      <p:sp>
        <p:nvSpPr>
          <p:cNvPr id="66563" name="Rectangle 3"/>
          <p:cNvSpPr>
            <a:spLocks noGrp="1" noChangeArrowheads="1"/>
          </p:cNvSpPr>
          <p:nvPr>
            <p:ph idx="1"/>
          </p:nvPr>
        </p:nvSpPr>
        <p:spPr/>
        <p:txBody>
          <a:bodyPr/>
          <a:lstStyle/>
          <a:p>
            <a:pPr eaLnBrk="1" hangingPunct="1">
              <a:defRPr/>
            </a:pPr>
            <a:r>
              <a:rPr lang="en-US" dirty="0" smtClean="0"/>
              <a:t>Trains the brain</a:t>
            </a:r>
          </a:p>
          <a:p>
            <a:pPr eaLnBrk="1" hangingPunct="1">
              <a:defRPr/>
            </a:pPr>
            <a:r>
              <a:rPr lang="en-US" dirty="0" smtClean="0"/>
              <a:t>Allows time for skill development</a:t>
            </a:r>
            <a:endParaRPr lang="en-US" dirty="0"/>
          </a:p>
        </p:txBody>
      </p:sp>
      <p:sp>
        <p:nvSpPr>
          <p:cNvPr id="9" name="Rectangle 3"/>
          <p:cNvSpPr txBox="1">
            <a:spLocks noChangeArrowheads="1"/>
          </p:cNvSpPr>
          <p:nvPr/>
        </p:nvSpPr>
        <p:spPr bwMode="auto">
          <a:xfrm>
            <a:off x="496888" y="2528888"/>
            <a:ext cx="8312150" cy="2947987"/>
          </a:xfrm>
          <a:prstGeom prst="rect">
            <a:avLst/>
          </a:prstGeom>
          <a:noFill/>
          <a:ln w="9525">
            <a:noFill/>
            <a:miter lim="800000"/>
            <a:headEnd/>
            <a:tailEnd/>
          </a:ln>
          <a:effectLst/>
        </p:spPr>
        <p:txBody>
          <a:bodyPr/>
          <a:lstStyle/>
          <a:p>
            <a:pPr marL="342900" indent="-342900">
              <a:spcBef>
                <a:spcPct val="20000"/>
              </a:spcBef>
              <a:buClr>
                <a:srgbClr val="663300"/>
              </a:buClr>
              <a:buSzPct val="90000"/>
              <a:buFont typeface="Wingdings" pitchFamily="2" charset="2"/>
              <a:buChar char="Ø"/>
              <a:defRPr/>
            </a:pPr>
            <a:r>
              <a:rPr lang="en-US" sz="3200" kern="0" dirty="0">
                <a:solidFill>
                  <a:srgbClr val="663300"/>
                </a:solidFill>
                <a:effectLst>
                  <a:outerShdw blurRad="50800" dist="38100" dir="18900000" algn="bl" rotWithShape="0">
                    <a:prstClr val="black">
                      <a:alpha val="40000"/>
                    </a:prstClr>
                  </a:outerShdw>
                </a:effectLst>
                <a:latin typeface="Constantia" pitchFamily="18" charset="0"/>
                <a:cs typeface="+mn-cs"/>
              </a:rPr>
              <a:t>Increases pleasures of daily life</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5"/>
          <p:cNvSpPr>
            <a:spLocks noGrp="1" noChangeArrowheads="1"/>
          </p:cNvSpPr>
          <p:nvPr>
            <p:ph idx="1"/>
          </p:nvPr>
        </p:nvSpPr>
        <p:spPr>
          <a:xfrm>
            <a:off x="350838" y="395288"/>
            <a:ext cx="8312150" cy="4048125"/>
          </a:xfrm>
        </p:spPr>
        <p:txBody>
          <a:bodyPr/>
          <a:lstStyle/>
          <a:p>
            <a:pPr marL="0" indent="0" eaLnBrk="1" hangingPunct="1">
              <a:buFont typeface="Wingdings" pitchFamily="2" charset="2"/>
              <a:buNone/>
              <a:defRPr/>
            </a:pPr>
            <a:r>
              <a:rPr lang="en-US" sz="2400" dirty="0" smtClean="0"/>
              <a:t>Success is how you collect your minutes.  You spend millions of minutes to reach one triumph, one moment, then you spend maybe a thousand minutes enjoying it.  If you were unhappy through those millions of minutes, what good is the thousand minutes of triumph?  It doesn’t equate.  How many ‘successful’ people end up in suicides?  Life is made of small pleasures.  Good eye contact over the breakfast table with your wife.  A moment of touching a friend.  Happiness is made of those tiny successes.  The big ones come too infrequently. If you don’t have all of those zillions of tiny successes, the big ones don’t mean anything.</a:t>
            </a:r>
          </a:p>
          <a:p>
            <a:pPr eaLnBrk="1" hangingPunct="1">
              <a:buFont typeface="Wingdings" pitchFamily="2" charset="2"/>
              <a:buNone/>
              <a:defRPr/>
            </a:pPr>
            <a:r>
              <a:rPr lang="en-US" sz="2400" dirty="0" smtClean="0"/>
              <a:t>				Norman Lear</a:t>
            </a:r>
            <a:endParaRPr lang="en-US" sz="2400" dirty="0"/>
          </a:p>
        </p:txBody>
      </p:sp>
    </p:spTree>
  </p:cSld>
  <p:clrMapOvr>
    <a:masterClrMapping/>
  </p:clrMapOvr>
  <p:transition>
    <p:dissolv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5"/>
          <p:cNvSpPr>
            <a:spLocks noGrp="1" noChangeArrowheads="1"/>
          </p:cNvSpPr>
          <p:nvPr>
            <p:ph idx="1"/>
          </p:nvPr>
        </p:nvSpPr>
        <p:spPr>
          <a:xfrm>
            <a:off x="198438" y="1139825"/>
            <a:ext cx="7851775" cy="3675063"/>
          </a:xfrm>
        </p:spPr>
        <p:txBody>
          <a:bodyPr/>
          <a:lstStyle/>
          <a:p>
            <a:pPr eaLnBrk="1" hangingPunct="1">
              <a:buFont typeface="Wingdings" pitchFamily="2" charset="2"/>
              <a:buNone/>
              <a:defRPr/>
            </a:pPr>
            <a:r>
              <a:rPr lang="en-US" sz="2800" dirty="0"/>
              <a:t>	</a:t>
            </a:r>
            <a:r>
              <a:rPr lang="en-US" dirty="0"/>
              <a:t>I don’t know what my relationship to society is.  Are people less bigoted than they were before </a:t>
            </a:r>
            <a:r>
              <a:rPr lang="en-US" i="1" dirty="0"/>
              <a:t>All in the Family</a:t>
            </a:r>
            <a:r>
              <a:rPr lang="en-US" dirty="0"/>
              <a:t>?  But if there is one thing I want my children to learn from me, it’s to take pleasure in life’s daily small successes.  It’s the most important thing I’ve learned in 57 years.</a:t>
            </a:r>
            <a:br>
              <a:rPr lang="en-US" dirty="0"/>
            </a:br>
            <a:r>
              <a:rPr lang="en-US" dirty="0"/>
              <a:t>					</a:t>
            </a:r>
            <a:r>
              <a:rPr lang="en-US" sz="2400" dirty="0"/>
              <a:t>Norman Lear</a:t>
            </a:r>
          </a:p>
        </p:txBody>
      </p:sp>
    </p:spTree>
  </p:cSld>
  <p:clrMapOvr>
    <a:masterClrMapping/>
  </p:clrMapOvr>
  <p:transition>
    <p:dissolv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61963" y="395288"/>
            <a:ext cx="8312150" cy="4048125"/>
          </a:xfrm>
        </p:spPr>
        <p:txBody>
          <a:bodyPr/>
          <a:lstStyle/>
          <a:p>
            <a:pPr marL="0" indent="0" eaLnBrk="1" hangingPunct="1">
              <a:buFont typeface="Wingdings" pitchFamily="2" charset="2"/>
              <a:buNone/>
              <a:defRPr/>
            </a:pPr>
            <a:r>
              <a:rPr lang="en-US" sz="2400" dirty="0" smtClean="0"/>
              <a:t>We have forgotten that simplicity is a need in human life:  it is the human art of finding meaning and joy in the small, natural, and less dramatic things.</a:t>
            </a:r>
            <a:br>
              <a:rPr lang="en-US" sz="2400" dirty="0" smtClean="0"/>
            </a:br>
            <a:r>
              <a:rPr lang="en-US" sz="2400" dirty="0" smtClean="0"/>
              <a:t>At its highest, it is a consciousness that sees through the confusions we invent to the essential, uncomplicated, reality of life . . . </a:t>
            </a:r>
            <a:br>
              <a:rPr lang="en-US" sz="2400" dirty="0" smtClean="0"/>
            </a:br>
            <a:r>
              <a:rPr lang="en-US" sz="2400" dirty="0" smtClean="0"/>
              <a:t>If a direct, uncomplicated, simple relationship offers us happiness, we won’t accept it.  It is “too simple,” “too dull.”  We are trained to respect only what is inflated, hyper intense, high-pressured, big and complicated.</a:t>
            </a:r>
            <a:br>
              <a:rPr lang="en-US" sz="2400" dirty="0" smtClean="0"/>
            </a:br>
            <a:r>
              <a:rPr lang="en-US" sz="2400" dirty="0" smtClean="0"/>
              <a:t/>
            </a:r>
            <a:br>
              <a:rPr lang="en-US" sz="2400" dirty="0" smtClean="0"/>
            </a:br>
            <a:r>
              <a:rPr lang="en-US" sz="2400" dirty="0" smtClean="0"/>
              <a:t>					Robert Johnson</a:t>
            </a:r>
            <a:endParaRPr lang="en-US" sz="2400" dirty="0"/>
          </a:p>
        </p:txBody>
      </p:sp>
    </p:spTree>
  </p:cSld>
  <p:clrMapOvr>
    <a:masterClrMapping/>
  </p:clrMapOvr>
  <p:transition>
    <p:dissolv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Grp="1" noChangeArrowheads="1"/>
          </p:cNvSpPr>
          <p:nvPr>
            <p:ph idx="1"/>
          </p:nvPr>
        </p:nvSpPr>
        <p:spPr>
          <a:xfrm>
            <a:off x="652463" y="396875"/>
            <a:ext cx="7851775" cy="3675063"/>
          </a:xfrm>
        </p:spPr>
        <p:txBody>
          <a:bodyPr/>
          <a:lstStyle/>
          <a:p>
            <a:pPr eaLnBrk="1" hangingPunct="1">
              <a:buFont typeface="Wingdings" pitchFamily="2" charset="2"/>
              <a:buNone/>
              <a:defRPr/>
            </a:pPr>
            <a:r>
              <a:rPr lang="en-US" dirty="0"/>
              <a:t>	Somebody should tell us, right at the start of our lives, that we are dying.  Then we might live life to the limit, every minute of every day.  Do it!  I say.  Whatever you want to do, do it now!  There are only so many tomorrows.</a:t>
            </a:r>
            <a:br>
              <a:rPr lang="en-US" dirty="0"/>
            </a:br>
            <a:endParaRPr lang="en-US" dirty="0"/>
          </a:p>
          <a:p>
            <a:pPr eaLnBrk="1" hangingPunct="1">
              <a:buFont typeface="Wingdings" pitchFamily="2" charset="2"/>
              <a:buNone/>
              <a:defRPr/>
            </a:pPr>
            <a:r>
              <a:rPr lang="en-US" sz="2400" dirty="0"/>
              <a:t>	Michael Landon</a:t>
            </a:r>
          </a:p>
        </p:txBody>
      </p:sp>
    </p:spTree>
  </p:cSld>
  <p:clrMapOvr>
    <a:masterClrMapping/>
  </p:clrMapOvr>
  <p:transition>
    <p:dissolv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defRPr/>
            </a:pPr>
            <a:r>
              <a:rPr lang="en-US" sz="5400" dirty="0"/>
              <a:t>Advantages of Kaizen</a:t>
            </a:r>
          </a:p>
        </p:txBody>
      </p:sp>
      <p:sp>
        <p:nvSpPr>
          <p:cNvPr id="67587" name="Rectangle 3"/>
          <p:cNvSpPr>
            <a:spLocks noGrp="1" noChangeArrowheads="1"/>
          </p:cNvSpPr>
          <p:nvPr>
            <p:ph idx="1"/>
          </p:nvPr>
        </p:nvSpPr>
        <p:spPr/>
        <p:txBody>
          <a:bodyPr/>
          <a:lstStyle/>
          <a:p>
            <a:pPr eaLnBrk="1" hangingPunct="1">
              <a:defRPr/>
            </a:pPr>
            <a:r>
              <a:rPr lang="en-US" sz="4000" dirty="0"/>
              <a:t>Trains the brain</a:t>
            </a:r>
          </a:p>
          <a:p>
            <a:pPr eaLnBrk="1" hangingPunct="1">
              <a:defRPr/>
            </a:pPr>
            <a:r>
              <a:rPr lang="en-US" sz="4000" dirty="0"/>
              <a:t>Allows time for skill development</a:t>
            </a:r>
          </a:p>
          <a:p>
            <a:pPr eaLnBrk="1" hangingPunct="1">
              <a:defRPr/>
            </a:pPr>
            <a:r>
              <a:rPr lang="en-US" sz="4000" dirty="0"/>
              <a:t>Increases pleasures of </a:t>
            </a:r>
            <a:br>
              <a:rPr lang="en-US" sz="4000" dirty="0"/>
            </a:br>
            <a:r>
              <a:rPr lang="en-US" sz="4000" dirty="0"/>
              <a:t>daily life</a:t>
            </a:r>
          </a:p>
          <a:p>
            <a:pPr eaLnBrk="1" hangingPunct="1">
              <a:buFont typeface="Wingdings" pitchFamily="2" charset="2"/>
              <a:buNone/>
              <a:defRPr/>
            </a:pPr>
            <a:endParaRPr lang="en-US" sz="4000" dirty="0"/>
          </a:p>
        </p:txBody>
      </p:sp>
      <p:sp>
        <p:nvSpPr>
          <p:cNvPr id="6" name="Rectangle 3"/>
          <p:cNvSpPr txBox="1">
            <a:spLocks noChangeArrowheads="1"/>
          </p:cNvSpPr>
          <p:nvPr/>
        </p:nvSpPr>
        <p:spPr bwMode="auto">
          <a:xfrm>
            <a:off x="496888" y="4205288"/>
            <a:ext cx="8312150" cy="1000125"/>
          </a:xfrm>
          <a:prstGeom prst="rect">
            <a:avLst/>
          </a:prstGeom>
          <a:noFill/>
          <a:ln w="9525">
            <a:noFill/>
            <a:miter lim="800000"/>
            <a:headEnd/>
            <a:tailEnd/>
          </a:ln>
          <a:effectLst/>
        </p:spPr>
        <p:txBody>
          <a:bodyPr/>
          <a:lstStyle/>
          <a:p>
            <a:pPr marL="342900" indent="-342900">
              <a:spcBef>
                <a:spcPct val="20000"/>
              </a:spcBef>
              <a:buClr>
                <a:srgbClr val="663300"/>
              </a:buClr>
              <a:buSzPct val="90000"/>
              <a:buFont typeface="Wingdings" pitchFamily="2" charset="2"/>
              <a:buChar char="Ø"/>
              <a:defRPr/>
            </a:pPr>
            <a:r>
              <a:rPr lang="en-US" sz="4000" dirty="0">
                <a:solidFill>
                  <a:srgbClr val="663300"/>
                </a:solidFill>
                <a:effectLst>
                  <a:outerShdw blurRad="50800" dist="38100" dir="18900000" algn="bl" rotWithShape="0">
                    <a:prstClr val="black">
                      <a:alpha val="40000"/>
                    </a:prstClr>
                  </a:outerShdw>
                </a:effectLst>
                <a:latin typeface="Constantia" pitchFamily="18" charset="0"/>
                <a:cs typeface="+mn-cs"/>
              </a:rPr>
              <a:t>Comfort in overwhelming crisis</a:t>
            </a:r>
          </a:p>
          <a:p>
            <a:pPr marL="342900" indent="-342900">
              <a:spcBef>
                <a:spcPct val="20000"/>
              </a:spcBef>
              <a:buClr>
                <a:srgbClr val="663300"/>
              </a:buClr>
              <a:buSzPct val="90000"/>
              <a:buFont typeface="Wingdings" pitchFamily="2" charset="2"/>
              <a:buNone/>
              <a:defRPr/>
            </a:pPr>
            <a:endParaRPr lang="en-US" sz="4000" kern="0" dirty="0">
              <a:solidFill>
                <a:srgbClr val="663300"/>
              </a:solidFill>
              <a:effectLst>
                <a:outerShdw blurRad="50800" dist="38100" dir="18900000" algn="bl" rotWithShape="0">
                  <a:prstClr val="black">
                    <a:alpha val="40000"/>
                  </a:prstClr>
                </a:outerShdw>
              </a:effectLst>
              <a:latin typeface="Constantia" pitchFamily="18" charset="0"/>
              <a:cs typeface="+mn-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8" name="Rectangle 2"/>
          <p:cNvSpPr>
            <a:spLocks noGrp="1" noChangeArrowheads="1"/>
          </p:cNvSpPr>
          <p:nvPr>
            <p:ph type="ctrTitle" sz="quarter"/>
          </p:nvPr>
        </p:nvSpPr>
        <p:spPr>
          <a:xfrm>
            <a:off x="1265237" y="2560638"/>
            <a:ext cx="6264275" cy="1020762"/>
          </a:xfrm>
        </p:spPr>
        <p:txBody>
          <a:bodyPr/>
          <a:lstStyle/>
          <a:p>
            <a:pPr algn="l" eaLnBrk="1" hangingPunct="1">
              <a:defRPr/>
            </a:pPr>
            <a:r>
              <a:rPr lang="en-US" sz="6000" b="1" dirty="0"/>
              <a:t>A </a:t>
            </a:r>
            <a:br>
              <a:rPr lang="en-US" sz="6000" b="1" dirty="0"/>
            </a:br>
            <a:r>
              <a:rPr lang="en-US" sz="6000" b="1" dirty="0"/>
              <a:t>   Second </a:t>
            </a:r>
            <a:br>
              <a:rPr lang="en-US" sz="6000" b="1" dirty="0"/>
            </a:br>
            <a:r>
              <a:rPr lang="en-US" sz="6000" b="1" dirty="0"/>
              <a:t>		Definition </a:t>
            </a:r>
            <a:br>
              <a:rPr lang="en-US" sz="6000" b="1" dirty="0"/>
            </a:br>
            <a:r>
              <a:rPr lang="en-US" sz="6000" b="1" dirty="0"/>
              <a:t>			 of </a:t>
            </a:r>
            <a:br>
              <a:rPr lang="en-US" sz="6000" b="1" dirty="0"/>
            </a:br>
            <a:r>
              <a:rPr lang="en-US" sz="6000" b="1" dirty="0"/>
              <a:t>				Kaizen</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iterate type="wd">
                                    <p:tmPct val="100000"/>
                                  </p:iterate>
                                  <p:childTnLst>
                                    <p:set>
                                      <p:cBhvr>
                                        <p:cTn id="6" dur="1" fill="hold">
                                          <p:stCondLst>
                                            <p:cond delay="0"/>
                                          </p:stCondLst>
                                        </p:cTn>
                                        <p:tgtEl>
                                          <p:spTgt spid="70658"/>
                                        </p:tgtEl>
                                        <p:attrNameLst>
                                          <p:attrName>style.visibility</p:attrName>
                                        </p:attrNameLst>
                                      </p:cBhvr>
                                      <p:to>
                                        <p:strVal val="visible"/>
                                      </p:to>
                                    </p:set>
                                    <p:animEffect transition="in" filter="blinds(horizontal)">
                                      <p:cBhvr>
                                        <p:cTn id="7" dur="300"/>
                                        <p:tgtEl>
                                          <p:spTgt spid="7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defRPr/>
            </a:pPr>
            <a:r>
              <a:rPr lang="en-US" sz="5400" dirty="0"/>
              <a:t>The First Definition of Kaizen</a:t>
            </a:r>
          </a:p>
        </p:txBody>
      </p:sp>
      <p:sp>
        <p:nvSpPr>
          <p:cNvPr id="83971" name="Rectangle 3"/>
          <p:cNvSpPr>
            <a:spLocks noGrp="1" noChangeArrowheads="1"/>
          </p:cNvSpPr>
          <p:nvPr>
            <p:ph idx="1"/>
          </p:nvPr>
        </p:nvSpPr>
        <p:spPr>
          <a:xfrm>
            <a:off x="152400" y="2344738"/>
            <a:ext cx="7851775" cy="3675062"/>
          </a:xfrm>
        </p:spPr>
        <p:txBody>
          <a:bodyPr/>
          <a:lstStyle/>
          <a:p>
            <a:pPr marL="0" indent="0" algn="ctr" eaLnBrk="1" hangingPunct="1">
              <a:buFont typeface="Wingdings" pitchFamily="2" charset="2"/>
              <a:buNone/>
              <a:defRPr/>
            </a:pPr>
            <a:r>
              <a:rPr lang="en-US" sz="4800" dirty="0"/>
              <a:t>Making very small step to accomplish large goals</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3971">
                                            <p:txEl>
                                              <p:pRg st="0" end="0"/>
                                            </p:txEl>
                                          </p:spTgt>
                                        </p:tgtEl>
                                        <p:attrNameLst>
                                          <p:attrName>style.visibility</p:attrName>
                                        </p:attrNameLst>
                                      </p:cBhvr>
                                      <p:to>
                                        <p:strVal val="visible"/>
                                      </p:to>
                                    </p:set>
                                    <p:anim calcmode="discrete" valueType="clr">
                                      <p:cBhvr override="childStyle">
                                        <p:cTn id="7" dur="80"/>
                                        <p:tgtEl>
                                          <p:spTgt spid="839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397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8397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Rectangle 7"/>
          <p:cNvSpPr>
            <a:spLocks noGrp="1" noChangeArrowheads="1"/>
          </p:cNvSpPr>
          <p:nvPr>
            <p:ph idx="1"/>
          </p:nvPr>
        </p:nvSpPr>
        <p:spPr>
          <a:xfrm>
            <a:off x="692150" y="395288"/>
            <a:ext cx="7232650" cy="3676650"/>
          </a:xfrm>
        </p:spPr>
        <p:txBody>
          <a:bodyPr/>
          <a:lstStyle/>
          <a:p>
            <a:pPr marL="0" indent="0" eaLnBrk="1" hangingPunct="1">
              <a:lnSpc>
                <a:spcPct val="90000"/>
              </a:lnSpc>
              <a:buFont typeface="Wingdings" pitchFamily="2" charset="2"/>
              <a:buNone/>
              <a:defRPr/>
            </a:pPr>
            <a:r>
              <a:rPr lang="en-US" sz="2400" dirty="0"/>
              <a:t>“The research I do is, well, just enough research,” he replied.  “I wouldn’t even call it research, even though I’ll do some reading, take some walks.</a:t>
            </a:r>
          </a:p>
          <a:p>
            <a:pPr marL="0" indent="0" eaLnBrk="1" hangingPunct="1">
              <a:lnSpc>
                <a:spcPct val="90000"/>
              </a:lnSpc>
              <a:buFont typeface="Wingdings" pitchFamily="2" charset="2"/>
              <a:buNone/>
              <a:defRPr/>
            </a:pPr>
            <a:r>
              <a:rPr lang="en-US" sz="2400" dirty="0"/>
              <a:t>A key evening in the imaging of ‘The Waterworks’ came when I was just looking out the window” – he lives in the Village “and a fog began to descend on the city.  It started moving slowly down, eliminating the World Trade Center, the Woolworth Building, the twentieth century.  Finally, what was left was the nineteenth century.</a:t>
            </a:r>
          </a:p>
          <a:p>
            <a:pPr marL="0" indent="0" eaLnBrk="1" hangingPunct="1">
              <a:lnSpc>
                <a:spcPct val="90000"/>
              </a:lnSpc>
              <a:buFont typeface="Wingdings" pitchFamily="2" charset="2"/>
              <a:buNone/>
              <a:defRPr/>
            </a:pPr>
            <a:r>
              <a:rPr lang="en-US" sz="2400" dirty="0"/>
              <a:t>I was looking out at the Village and then went walking on lower Broadway, and I thought, this is Melville’s New York you’re looking at!  Is that research?”</a:t>
            </a:r>
          </a:p>
          <a:p>
            <a:pPr marL="0" indent="0" eaLnBrk="1" hangingPunct="1">
              <a:lnSpc>
                <a:spcPct val="90000"/>
              </a:lnSpc>
              <a:buFont typeface="Wingdings" pitchFamily="2" charset="2"/>
              <a:buNone/>
              <a:defRPr/>
            </a:pPr>
            <a:r>
              <a:rPr lang="en-US" sz="2000" dirty="0"/>
              <a:t/>
            </a:r>
            <a:br>
              <a:rPr lang="en-US" sz="2000" dirty="0"/>
            </a:br>
            <a:r>
              <a:rPr lang="en-US" sz="2000" dirty="0"/>
              <a:t>E.L. Doctorow, </a:t>
            </a:r>
            <a:r>
              <a:rPr lang="en-US" sz="2000" i="1" dirty="0"/>
              <a:t>The New Yorker</a:t>
            </a:r>
          </a:p>
        </p:txBody>
      </p:sp>
    </p:spTree>
  </p:cSld>
  <p:clrMapOvr>
    <a:masterClrMapping/>
  </p:clrMapOvr>
  <p:transition>
    <p:dissolv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defRPr/>
            </a:pPr>
            <a:r>
              <a:rPr lang="en-US" dirty="0" smtClean="0"/>
              <a:t>“Small” Creative Moments</a:t>
            </a:r>
            <a:endParaRPr lang="en-US" dirty="0"/>
          </a:p>
        </p:txBody>
      </p:sp>
      <p:sp>
        <p:nvSpPr>
          <p:cNvPr id="73731" name="Rectangle 3"/>
          <p:cNvSpPr>
            <a:spLocks noGrp="1" noChangeArrowheads="1"/>
          </p:cNvSpPr>
          <p:nvPr>
            <p:ph sz="half" idx="1"/>
          </p:nvPr>
        </p:nvSpPr>
        <p:spPr>
          <a:xfrm>
            <a:off x="766763" y="1428750"/>
            <a:ext cx="4079875" cy="4048125"/>
          </a:xfrm>
        </p:spPr>
        <p:txBody>
          <a:bodyPr/>
          <a:lstStyle/>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Internet</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Disneyland</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Credit Card</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Post-It</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Band-Aid</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Baby Powder</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Netflix</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Type A Personality</a:t>
            </a:r>
          </a:p>
        </p:txBody>
      </p:sp>
      <p:sp>
        <p:nvSpPr>
          <p:cNvPr id="73732" name="Rectangle 4"/>
          <p:cNvSpPr>
            <a:spLocks noGrp="1" noChangeArrowheads="1"/>
          </p:cNvSpPr>
          <p:nvPr>
            <p:ph sz="half" idx="2"/>
          </p:nvPr>
        </p:nvSpPr>
        <p:spPr/>
        <p:txBody>
          <a:bodyPr/>
          <a:lstStyle/>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Schindler’s List</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Bar Codes</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The Simpsons</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Viagra</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Penicillin</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Microwave</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Frozen Foods</a:t>
            </a:r>
          </a:p>
          <a:p>
            <a:pPr marL="0" indent="0" eaLnBrk="1" hangingPunct="1">
              <a:lnSpc>
                <a:spcPct val="90000"/>
              </a:lnSpc>
              <a:buClr>
                <a:srgbClr val="663300"/>
              </a:buClr>
              <a:buFont typeface="Wingdings" pitchFamily="2" charset="2"/>
              <a:buNone/>
              <a:defRPr/>
            </a:pPr>
            <a:r>
              <a:rPr lang="en-US" sz="3200" dirty="0">
                <a:effectLst>
                  <a:outerShdw blurRad="50800" dist="38100" dir="18900000" algn="bl" rotWithShape="0">
                    <a:prstClr val="black">
                      <a:alpha val="40000"/>
                    </a:prstClr>
                  </a:outerShdw>
                </a:effectLst>
                <a:latin typeface="Constantia" pitchFamily="18" charset="0"/>
              </a:rPr>
              <a:t>Velcro</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37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37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373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373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7373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7373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373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7373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73732">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73732">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73732">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73732">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73732">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73732">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73732">
                                            <p:txEl>
                                              <p:pRg st="6" end="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7373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bldLvl="3" autoUpdateAnimBg="0"/>
      <p:bldP spid="73732" grpId="0" build="p" bldLvl="3"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26"/>
          <p:cNvSpPr>
            <a:spLocks noGrp="1" noChangeArrowheads="1"/>
          </p:cNvSpPr>
          <p:nvPr>
            <p:ph type="title"/>
          </p:nvPr>
        </p:nvSpPr>
        <p:spPr>
          <a:xfrm>
            <a:off x="122238" y="544513"/>
            <a:ext cx="8421688" cy="1020762"/>
          </a:xfrm>
        </p:spPr>
        <p:txBody>
          <a:bodyPr/>
          <a:lstStyle/>
          <a:p>
            <a:pPr eaLnBrk="1" hangingPunct="1">
              <a:defRPr/>
            </a:pPr>
            <a:r>
              <a:rPr lang="en-US" sz="5400" dirty="0" smtClean="0">
                <a:latin typeface="Peignot Medium" pitchFamily="82" charset="0"/>
              </a:rPr>
              <a:t>“Small” Creative Moments</a:t>
            </a:r>
          </a:p>
        </p:txBody>
      </p:sp>
      <p:sp>
        <p:nvSpPr>
          <p:cNvPr id="6" name="Rectangle 1027"/>
          <p:cNvSpPr txBox="1">
            <a:spLocks noChangeArrowheads="1"/>
          </p:cNvSpPr>
          <p:nvPr/>
        </p:nvSpPr>
        <p:spPr bwMode="auto">
          <a:xfrm>
            <a:off x="808038" y="2110123"/>
            <a:ext cx="4419600" cy="367569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600"/>
              </a:buClr>
              <a:buSzPct val="90000"/>
              <a:buFont typeface="Wingdings" pitchFamily="2" charset="2"/>
              <a:buChar char="Ø"/>
              <a:tabLst/>
              <a:defRPr/>
            </a:pPr>
            <a:r>
              <a:rPr kumimoji="0" lang="en-US" sz="3200" b="0" i="0" u="none" strike="noStrike" kern="0" cap="none" spc="0" normalizeH="0" baseline="0" noProof="0" dirty="0" smtClean="0">
                <a:ln>
                  <a:noFill/>
                </a:ln>
                <a:solidFill>
                  <a:srgbClr val="663300"/>
                </a:solidFill>
                <a:effectLst/>
                <a:uLnTx/>
                <a:uFillTx/>
                <a:latin typeface="+mn-lt"/>
                <a:ea typeface="+mn-ea"/>
                <a:cs typeface="+mn-cs"/>
              </a:rPr>
              <a:t>Potato Chips</a:t>
            </a:r>
          </a:p>
          <a:p>
            <a:pPr marL="228600" marR="0" lvl="0" indent="-228600" algn="l" defTabSz="914400" rtl="0" eaLnBrk="1" fontAlgn="base" latinLnBrk="0" hangingPunct="1">
              <a:lnSpc>
                <a:spcPct val="100000"/>
              </a:lnSpc>
              <a:spcBef>
                <a:spcPct val="20000"/>
              </a:spcBef>
              <a:spcAft>
                <a:spcPct val="0"/>
              </a:spcAft>
              <a:buClr>
                <a:srgbClr val="006600"/>
              </a:buClr>
              <a:buSzPct val="90000"/>
              <a:buFont typeface="Wingdings" pitchFamily="2" charset="2"/>
              <a:buChar char="Ø"/>
              <a:tabLst/>
              <a:defRPr/>
            </a:pPr>
            <a:r>
              <a:rPr kumimoji="0" lang="en-US" sz="3200" b="0" i="0" u="none" strike="noStrike" kern="0" cap="none" spc="0" normalizeH="0" baseline="0" noProof="0" dirty="0" smtClean="0">
                <a:ln>
                  <a:noFill/>
                </a:ln>
                <a:solidFill>
                  <a:srgbClr val="663300"/>
                </a:solidFill>
                <a:effectLst/>
                <a:uLnTx/>
                <a:uFillTx/>
                <a:latin typeface="+mn-lt"/>
                <a:ea typeface="+mn-ea"/>
                <a:cs typeface="+mn-cs"/>
              </a:rPr>
              <a:t>American Express Travelers Checkers</a:t>
            </a:r>
          </a:p>
        </p:txBody>
      </p:sp>
      <p:sp>
        <p:nvSpPr>
          <p:cNvPr id="7" name="Rectangle 1028"/>
          <p:cNvSpPr txBox="1">
            <a:spLocks noChangeArrowheads="1"/>
          </p:cNvSpPr>
          <p:nvPr/>
        </p:nvSpPr>
        <p:spPr bwMode="auto">
          <a:xfrm>
            <a:off x="5075237" y="2110123"/>
            <a:ext cx="3699034" cy="367569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600"/>
              </a:buClr>
              <a:buSzPct val="90000"/>
              <a:buFont typeface="Wingdings" pitchFamily="2" charset="2"/>
              <a:buChar char="Ø"/>
              <a:tabLst/>
              <a:defRPr/>
            </a:pPr>
            <a:r>
              <a:rPr kumimoji="0" lang="en-US" sz="3200" b="0" i="0" u="none" strike="noStrike" kern="0" cap="none" spc="0" normalizeH="0" baseline="0" noProof="0" dirty="0" smtClean="0">
                <a:ln>
                  <a:noFill/>
                </a:ln>
                <a:solidFill>
                  <a:srgbClr val="663300"/>
                </a:solidFill>
                <a:effectLst/>
                <a:uLnTx/>
                <a:uFillTx/>
                <a:latin typeface="+mn-lt"/>
                <a:ea typeface="+mn-ea"/>
                <a:cs typeface="+mn-cs"/>
              </a:rPr>
              <a:t>Velcro</a:t>
            </a:r>
          </a:p>
          <a:p>
            <a:pPr marL="282575" marR="0" lvl="0" indent="-282575" algn="l" defTabSz="914400" rtl="0" eaLnBrk="1" fontAlgn="base" latinLnBrk="0" hangingPunct="1">
              <a:lnSpc>
                <a:spcPct val="100000"/>
              </a:lnSpc>
              <a:spcBef>
                <a:spcPct val="20000"/>
              </a:spcBef>
              <a:spcAft>
                <a:spcPct val="0"/>
              </a:spcAft>
              <a:buClr>
                <a:srgbClr val="006600"/>
              </a:buClr>
              <a:buSzPct val="90000"/>
              <a:buFont typeface="Wingdings" pitchFamily="2" charset="2"/>
              <a:buChar char="Ø"/>
              <a:tabLst/>
              <a:defRPr/>
            </a:pPr>
            <a:r>
              <a:rPr kumimoji="0" lang="en-US" sz="3200" b="0" i="0" u="none" strike="noStrike" kern="0" cap="none" spc="0" normalizeH="0" baseline="0" noProof="0" dirty="0" smtClean="0">
                <a:ln>
                  <a:noFill/>
                </a:ln>
                <a:solidFill>
                  <a:srgbClr val="663300"/>
                </a:solidFill>
                <a:effectLst/>
                <a:uLnTx/>
                <a:uFillTx/>
                <a:latin typeface="+mn-lt"/>
                <a:ea typeface="+mn-ea"/>
                <a:cs typeface="+mn-cs"/>
              </a:rPr>
              <a:t>Pre-washed </a:t>
            </a:r>
            <a:br>
              <a:rPr kumimoji="0" lang="en-US" sz="3200" b="0" i="0" u="none" strike="noStrike" kern="0" cap="none" spc="0" normalizeH="0" baseline="0" noProof="0" dirty="0" smtClean="0">
                <a:ln>
                  <a:noFill/>
                </a:ln>
                <a:solidFill>
                  <a:srgbClr val="663300"/>
                </a:solidFill>
                <a:effectLst/>
                <a:uLnTx/>
                <a:uFillTx/>
                <a:latin typeface="+mn-lt"/>
                <a:ea typeface="+mn-ea"/>
                <a:cs typeface="+mn-cs"/>
              </a:rPr>
            </a:br>
            <a:r>
              <a:rPr kumimoji="0" lang="en-US" sz="3200" b="0" i="0" u="none" strike="noStrike" kern="0" cap="none" spc="0" normalizeH="0" baseline="0" noProof="0" dirty="0" smtClean="0">
                <a:ln>
                  <a:noFill/>
                </a:ln>
                <a:solidFill>
                  <a:srgbClr val="663300"/>
                </a:solidFill>
                <a:effectLst/>
                <a:uLnTx/>
                <a:uFillTx/>
                <a:latin typeface="+mn-lt"/>
                <a:ea typeface="+mn-ea"/>
                <a:cs typeface="+mn-cs"/>
              </a:rPr>
              <a:t>salad in a bag</a:t>
            </a:r>
          </a:p>
          <a:p>
            <a:pPr marL="282575" marR="0" lvl="0" indent="-282575" algn="l" defTabSz="914400" rtl="0" eaLnBrk="1" fontAlgn="base" latinLnBrk="0" hangingPunct="1">
              <a:lnSpc>
                <a:spcPct val="100000"/>
              </a:lnSpc>
              <a:spcBef>
                <a:spcPct val="20000"/>
              </a:spcBef>
              <a:spcAft>
                <a:spcPct val="0"/>
              </a:spcAft>
              <a:buClr>
                <a:srgbClr val="006600"/>
              </a:buClr>
              <a:buSzPct val="90000"/>
              <a:buFont typeface="Wingdings" pitchFamily="2" charset="2"/>
              <a:buChar char="Ø"/>
              <a:tabLst/>
              <a:defRPr/>
            </a:pPr>
            <a:r>
              <a:rPr lang="en-US" sz="3200" kern="0" dirty="0" smtClean="0">
                <a:solidFill>
                  <a:srgbClr val="663300"/>
                </a:solidFill>
                <a:latin typeface="+mn-lt"/>
                <a:cs typeface="+mn-cs"/>
              </a:rPr>
              <a:t>Frozen foods</a:t>
            </a:r>
          </a:p>
          <a:p>
            <a:pPr marL="282575" marR="0" lvl="0" indent="-282575" algn="l" defTabSz="914400" rtl="0" eaLnBrk="1" fontAlgn="base" latinLnBrk="0" hangingPunct="1">
              <a:lnSpc>
                <a:spcPct val="100000"/>
              </a:lnSpc>
              <a:spcBef>
                <a:spcPct val="20000"/>
              </a:spcBef>
              <a:spcAft>
                <a:spcPct val="0"/>
              </a:spcAft>
              <a:buClr>
                <a:srgbClr val="006600"/>
              </a:buClr>
              <a:buSzPct val="90000"/>
              <a:buFont typeface="Wingdings" pitchFamily="2" charset="2"/>
              <a:buChar char="Ø"/>
              <a:tabLst/>
              <a:defRPr/>
            </a:pPr>
            <a:r>
              <a:rPr kumimoji="0" lang="en-US" sz="3200" b="0" i="0" u="none" strike="noStrike" kern="0" cap="none" spc="0" normalizeH="0" baseline="0" noProof="0" dirty="0" smtClean="0">
                <a:ln>
                  <a:noFill/>
                </a:ln>
                <a:solidFill>
                  <a:srgbClr val="663300"/>
                </a:solidFill>
                <a:effectLst/>
                <a:uLnTx/>
                <a:uFillTx/>
                <a:latin typeface="+mn-lt"/>
                <a:ea typeface="+mn-ea"/>
                <a:cs typeface="+mn-cs"/>
              </a:rPr>
              <a:t>Frisbee</a:t>
            </a:r>
          </a:p>
          <a:p>
            <a:pPr marL="0" marR="0" lvl="0" indent="0" algn="l" defTabSz="914400" rtl="0" eaLnBrk="1" fontAlgn="base" latinLnBrk="0" hangingPunct="1">
              <a:lnSpc>
                <a:spcPct val="100000"/>
              </a:lnSpc>
              <a:spcBef>
                <a:spcPct val="20000"/>
              </a:spcBef>
              <a:spcAft>
                <a:spcPct val="0"/>
              </a:spcAft>
              <a:buClr>
                <a:srgbClr val="006600"/>
              </a:buClr>
              <a:buSzPct val="90000"/>
              <a:buFont typeface="Wingdings" pitchFamily="2" charset="2"/>
              <a:buChar char="Ø"/>
              <a:tabLst/>
              <a:defRPr/>
            </a:pPr>
            <a:endParaRPr kumimoji="0" lang="en-US" sz="3600" b="1" i="0" u="none" strike="noStrike" kern="0" cap="none" spc="0" normalizeH="0" baseline="0" noProof="0" dirty="0" smtClean="0">
              <a:ln>
                <a:noFill/>
              </a:ln>
              <a:solidFill>
                <a:srgbClr val="663300"/>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rgbClr val="006600"/>
              </a:buClr>
              <a:buSzPct val="90000"/>
              <a:buFont typeface="Wingdings" pitchFamily="2" charset="2"/>
              <a:buChar char="Ø"/>
              <a:tabLst/>
              <a:defRPr/>
            </a:pPr>
            <a:endParaRPr kumimoji="0" lang="en-US" sz="3600" b="1" i="0" u="none" strike="noStrike" kern="0" cap="none" spc="0" normalizeH="0" baseline="0" noProof="0" dirty="0" smtClean="0">
              <a:ln>
                <a:noFill/>
              </a:ln>
              <a:solidFill>
                <a:srgbClr val="663300"/>
              </a:solidFill>
              <a:effectLst/>
              <a:uLnTx/>
              <a:uFillTx/>
              <a:latin typeface="+mn-lt"/>
              <a:ea typeface="+mn-ea"/>
              <a:cs typeface="+mn-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7">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3" autoUpdateAnimBg="0"/>
      <p:bldP spid="7" grpId="0" build="p" bldLvl="3" autoUpdateAnimBg="0"/>
    </p:bldLst>
  </p:timing>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Rectangle 2"/>
          <p:cNvSpPr>
            <a:spLocks noGrp="1" noChangeArrowheads="1"/>
          </p:cNvSpPr>
          <p:nvPr>
            <p:ph type="ctrTitle" sz="quarter"/>
          </p:nvPr>
        </p:nvSpPr>
        <p:spPr>
          <a:xfrm>
            <a:off x="1646237" y="1362075"/>
            <a:ext cx="5735638" cy="1020763"/>
          </a:xfrm>
          <a:effectLst/>
        </p:spPr>
        <p:txBody>
          <a:bodyPr/>
          <a:lstStyle/>
          <a:p>
            <a:pPr eaLnBrk="1" hangingPunct="1">
              <a:defRPr/>
            </a:pPr>
            <a:r>
              <a:rPr lang="en-US" dirty="0"/>
              <a:t>A Second Definition of Kaizen</a:t>
            </a:r>
          </a:p>
        </p:txBody>
      </p:sp>
      <p:sp>
        <p:nvSpPr>
          <p:cNvPr id="69635" name="Rectangle 3"/>
          <p:cNvSpPr>
            <a:spLocks noGrp="1" noChangeArrowheads="1"/>
          </p:cNvSpPr>
          <p:nvPr>
            <p:ph type="subTitle" sz="quarter" idx="1"/>
          </p:nvPr>
        </p:nvSpPr>
        <p:spPr>
          <a:xfrm>
            <a:off x="1874838" y="3505200"/>
            <a:ext cx="5638800" cy="1565275"/>
          </a:xfrm>
          <a:effectLst/>
        </p:spPr>
        <p:txBody>
          <a:bodyPr/>
          <a:lstStyle/>
          <a:p>
            <a:pPr eaLnBrk="1" hangingPunct="1">
              <a:defRPr/>
            </a:pPr>
            <a:r>
              <a:rPr lang="en-US" sz="4000" dirty="0"/>
              <a:t>Using small moments to learn large lessons.</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 calcmode="lin" valueType="num">
                                      <p:cBhvr>
                                        <p:cTn id="7" dur="1000" fill="hold"/>
                                        <p:tgtEl>
                                          <p:spTgt spid="6963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963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963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9635">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autoUpdateAnimBg="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2238" y="544513"/>
            <a:ext cx="8421688" cy="1020762"/>
          </a:xfrm>
        </p:spPr>
        <p:txBody>
          <a:bodyPr/>
          <a:lstStyle/>
          <a:p>
            <a:r>
              <a:rPr lang="en-US" dirty="0" smtClean="0"/>
              <a:t>Kaizen vs. Innovation</a:t>
            </a:r>
            <a:endParaRPr lang="en-US" dirty="0"/>
          </a:p>
        </p:txBody>
      </p:sp>
      <p:sp>
        <p:nvSpPr>
          <p:cNvPr id="5" name="Content Placeholder 2"/>
          <p:cNvSpPr>
            <a:spLocks noGrp="1"/>
          </p:cNvSpPr>
          <p:nvPr>
            <p:ph idx="1"/>
          </p:nvPr>
        </p:nvSpPr>
        <p:spPr>
          <a:xfrm>
            <a:off x="152400" y="1770063"/>
            <a:ext cx="7851775" cy="3675062"/>
          </a:xfrm>
        </p:spPr>
        <p:txBody>
          <a:bodyPr/>
          <a:lstStyle/>
          <a:p>
            <a:pPr marL="0" indent="0">
              <a:buNone/>
            </a:pPr>
            <a:r>
              <a:rPr lang="en-US" sz="2400" dirty="0" smtClean="0"/>
              <a:t>Jack Welch was famous for his 1981 statement to shareholders that GE would be No. 1 or 2 in every endeavor so as not to waste “time, money, or talent on businesses that can never be big hits.” In 1995, a group of midlevel managers were conferring with officers at the US Army War College and the officers challenged the notion of “No. 1 or 2” and pointed out GE was missing out of small opportunities that could lead to growth. Welch changed the policy almost immediately after this was pointed out.</a:t>
            </a:r>
          </a:p>
          <a:p>
            <a:pPr lvl="7">
              <a:buNone/>
            </a:pPr>
            <a:r>
              <a:rPr lang="en-US" dirty="0" smtClean="0"/>
              <a:t>USA Today, March 28, 2001</a:t>
            </a:r>
            <a:endParaRPr lang="en-US" dirty="0"/>
          </a:p>
        </p:txBody>
      </p:sp>
    </p:spTree>
  </p:cSld>
  <p:clrMapOvr>
    <a:masterClrMapping/>
  </p:clrMapOvr>
  <p:transition>
    <p:dissolv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1837" y="548481"/>
            <a:ext cx="7851775" cy="3675062"/>
          </a:xfrm>
        </p:spPr>
        <p:txBody>
          <a:bodyPr/>
          <a:lstStyle/>
          <a:p>
            <a:pPr marL="0" indent="0">
              <a:buNone/>
            </a:pPr>
            <a:r>
              <a:rPr lang="en-US" sz="2800" dirty="0" smtClean="0"/>
              <a:t>Charles Kettering worked at GM, at one time directing their research and development. Painting a car during his tenure was labor and time intensive, usually requiring three weeks. One day while walking on the streets of New York, his attention was drawn to a store window and  he noticed a piece of jewelry with an interesting lacquer.  He bought it, tracked down the creator of the jewelry who told Kettering the lacquer dried quickly. It required over two years of experimentation, but GM was able to revolutionize the painting of a car.</a:t>
            </a:r>
          </a:p>
          <a:p>
            <a:endParaRPr lang="en-US" sz="2800" b="1" dirty="0"/>
          </a:p>
        </p:txBody>
      </p:sp>
    </p:spTree>
  </p:cSld>
  <p:clrMapOvr>
    <a:masterClrMapping/>
  </p:clrMapOvr>
  <p:transition>
    <p:dissolv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2238" y="544513"/>
            <a:ext cx="8421688" cy="1020762"/>
          </a:xfrm>
        </p:spPr>
        <p:txBody>
          <a:bodyPr/>
          <a:lstStyle/>
          <a:p>
            <a:r>
              <a:rPr lang="en-US" dirty="0" smtClean="0"/>
              <a:t>Kaizen vs. Innovation</a:t>
            </a:r>
            <a:endParaRPr lang="en-US" dirty="0"/>
          </a:p>
        </p:txBody>
      </p:sp>
      <p:sp>
        <p:nvSpPr>
          <p:cNvPr id="5" name="Content Placeholder 2"/>
          <p:cNvSpPr>
            <a:spLocks noGrp="1"/>
          </p:cNvSpPr>
          <p:nvPr>
            <p:ph idx="1"/>
          </p:nvPr>
        </p:nvSpPr>
        <p:spPr>
          <a:xfrm>
            <a:off x="152400" y="1770063"/>
            <a:ext cx="7851775" cy="3675062"/>
          </a:xfrm>
        </p:spPr>
        <p:txBody>
          <a:bodyPr/>
          <a:lstStyle/>
          <a:p>
            <a:pPr marL="0" indent="0">
              <a:buNone/>
            </a:pPr>
            <a:r>
              <a:rPr lang="en-US" sz="2000" dirty="0" smtClean="0"/>
              <a:t>“The fervid search for the big idea distracts too many people from recognizing that organizations are transformed more deeply and continuously by the relentless pursuit of small ideas.</a:t>
            </a:r>
          </a:p>
          <a:p>
            <a:pPr marL="0" indent="0">
              <a:buNone/>
              <a:tabLst>
                <a:tab pos="4572000" algn="l"/>
              </a:tabLst>
            </a:pPr>
            <a:r>
              <a:rPr lang="en-US" sz="2000" dirty="0" smtClean="0"/>
              <a:t>Most of us, in fact, work in businesses whose customers view their products and services largely as commodities. Most of the time, we compete on the basis of minute differentiations and small increments of value, as perceived by customers. That is precisely why a continual stream of small changes can, over time, have a far more powerful impact than many sweeping strategic decisions.”</a:t>
            </a:r>
            <a:br>
              <a:rPr lang="en-US" sz="2000" dirty="0" smtClean="0"/>
            </a:br>
            <a:r>
              <a:rPr lang="en-US" sz="2000" dirty="0" smtClean="0"/>
              <a:t>	</a:t>
            </a:r>
            <a:r>
              <a:rPr lang="en-US" sz="1800" dirty="0" smtClean="0"/>
              <a:t>Donald Winkler</a:t>
            </a:r>
            <a:br>
              <a:rPr lang="en-US" sz="1800" dirty="0" smtClean="0"/>
            </a:br>
            <a:r>
              <a:rPr lang="en-US" sz="1800" dirty="0" smtClean="0"/>
              <a:t>	Chairman and CEO</a:t>
            </a:r>
            <a:br>
              <a:rPr lang="en-US" sz="1800" dirty="0" smtClean="0"/>
            </a:br>
            <a:r>
              <a:rPr lang="en-US" sz="1800" dirty="0" smtClean="0"/>
              <a:t>	Finance One Corporation</a:t>
            </a:r>
            <a:br>
              <a:rPr lang="en-US" sz="1800" dirty="0" smtClean="0"/>
            </a:br>
            <a:r>
              <a:rPr lang="en-US" sz="1800" dirty="0" smtClean="0"/>
              <a:t>	</a:t>
            </a:r>
            <a:r>
              <a:rPr lang="en-US" sz="1800" i="1" dirty="0" smtClean="0"/>
              <a:t>New York Times</a:t>
            </a:r>
            <a:r>
              <a:rPr lang="en-US" sz="1800" dirty="0" smtClean="0"/>
              <a:t/>
            </a:r>
            <a:br>
              <a:rPr lang="en-US" sz="1800" dirty="0" smtClean="0"/>
            </a:br>
            <a:r>
              <a:rPr lang="en-US" sz="1800" dirty="0" smtClean="0"/>
              <a:t>	June 14, 1998</a:t>
            </a:r>
            <a:endParaRPr lang="en-US" sz="2000" i="1" dirty="0" smtClean="0"/>
          </a:p>
        </p:txBody>
      </p:sp>
    </p:spTree>
  </p:cSld>
  <p:clrMapOvr>
    <a:masterClrMapping/>
  </p:clrMapOvr>
  <p:transition>
    <p:dissolv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2180740" y="1433693"/>
            <a:ext cx="115451" cy="548802"/>
          </a:xfrm>
          <a:prstGeom prst="rect">
            <a:avLst/>
          </a:prstGeom>
          <a:noFill/>
          <a:ln w="9525">
            <a:noFill/>
            <a:miter lim="800000"/>
            <a:headEnd/>
            <a:tailEnd/>
          </a:ln>
        </p:spPr>
        <p:txBody>
          <a:bodyPr wrap="none" lIns="0" tIns="0" rIns="0" bIns="0">
            <a:spAutoFit/>
          </a:bodyPr>
          <a:lstStyle/>
          <a:p>
            <a:pPr eaLnBrk="0" hangingPunct="0"/>
            <a:r>
              <a:rPr lang="en-US" sz="3600" dirty="0">
                <a:solidFill>
                  <a:srgbClr val="FFC62A"/>
                </a:solidFill>
                <a:latin typeface="Times New Roman" pitchFamily="18" charset="0"/>
              </a:rPr>
              <a:t> </a:t>
            </a:r>
            <a:endParaRPr lang="en-US" sz="2400" dirty="0">
              <a:latin typeface="Times" pitchFamily="18" charset="0"/>
            </a:endParaRPr>
          </a:p>
        </p:txBody>
      </p:sp>
      <p:sp>
        <p:nvSpPr>
          <p:cNvPr id="50179" name="Rectangle 3"/>
          <p:cNvSpPr>
            <a:spLocks noChangeArrowheads="1"/>
          </p:cNvSpPr>
          <p:nvPr/>
        </p:nvSpPr>
        <p:spPr bwMode="auto">
          <a:xfrm>
            <a:off x="2180740" y="1433693"/>
            <a:ext cx="115451" cy="548802"/>
          </a:xfrm>
          <a:prstGeom prst="rect">
            <a:avLst/>
          </a:prstGeom>
          <a:noFill/>
          <a:ln w="9525">
            <a:noFill/>
            <a:miter lim="800000"/>
            <a:headEnd/>
            <a:tailEnd/>
          </a:ln>
        </p:spPr>
        <p:txBody>
          <a:bodyPr wrap="none" lIns="0" tIns="0" rIns="0" bIns="0">
            <a:spAutoFit/>
          </a:bodyPr>
          <a:lstStyle/>
          <a:p>
            <a:pPr eaLnBrk="0" hangingPunct="0"/>
            <a:r>
              <a:rPr lang="en-US" sz="3600" dirty="0">
                <a:solidFill>
                  <a:srgbClr val="FFC62A"/>
                </a:solidFill>
                <a:latin typeface="Times New Roman" pitchFamily="18" charset="0"/>
              </a:rPr>
              <a:t> </a:t>
            </a:r>
            <a:endParaRPr lang="en-US" sz="2400" dirty="0">
              <a:latin typeface="Times" pitchFamily="18" charset="0"/>
            </a:endParaRPr>
          </a:p>
        </p:txBody>
      </p:sp>
      <p:sp>
        <p:nvSpPr>
          <p:cNvPr id="230409" name="Rectangle 9"/>
          <p:cNvSpPr>
            <a:spLocks noGrp="1" noChangeArrowheads="1"/>
          </p:cNvSpPr>
          <p:nvPr>
            <p:ph type="body" idx="1"/>
          </p:nvPr>
        </p:nvSpPr>
        <p:spPr>
          <a:xfrm>
            <a:off x="655637" y="700881"/>
            <a:ext cx="7850664" cy="3675698"/>
          </a:xfrm>
        </p:spPr>
        <p:txBody>
          <a:bodyPr/>
          <a:lstStyle/>
          <a:p>
            <a:pPr marL="0" indent="0">
              <a:buNone/>
              <a:defRPr/>
            </a:pPr>
            <a:r>
              <a:rPr lang="en-US" b="1" dirty="0" smtClean="0">
                <a:solidFill>
                  <a:srgbClr val="663300"/>
                </a:solidFill>
                <a:effectLst/>
              </a:rPr>
              <a:t>Stand still and watch the patterns, which by pure chance have been generated:  Stains on the walls, or the ashes in the fireplace, or the clouds in the sky, or the gravel on the beach or other things.  If you look at them carefully you might discover miraculous inventions.</a:t>
            </a:r>
          </a:p>
          <a:p>
            <a:pPr marL="0" indent="0">
              <a:buNone/>
              <a:defRPr/>
            </a:pPr>
            <a:endParaRPr lang="en-US" dirty="0">
              <a:solidFill>
                <a:srgbClr val="663300"/>
              </a:solidFill>
              <a:effectLst/>
            </a:endParaRPr>
          </a:p>
          <a:p>
            <a:pPr marL="0" indent="0" algn="r">
              <a:buNone/>
              <a:defRPr/>
            </a:pPr>
            <a:r>
              <a:rPr lang="en-US" b="1" dirty="0" smtClean="0">
                <a:solidFill>
                  <a:srgbClr val="663300"/>
                </a:solidFill>
                <a:effectLst/>
              </a:rPr>
              <a:t>Leonardo da Vinci</a:t>
            </a:r>
          </a:p>
        </p:txBody>
      </p:sp>
    </p:spTree>
    <p:extLst>
      <p:ext uri="{BB962C8B-B14F-4D97-AF65-F5344CB8AC3E}">
        <p14:creationId xmlns:p14="http://schemas.microsoft.com/office/powerpoint/2010/main" val="25237552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0409">
                                            <p:txEl>
                                              <p:pRg st="0" end="0"/>
                                            </p:txEl>
                                          </p:spTgt>
                                        </p:tgtEl>
                                        <p:attrNameLst>
                                          <p:attrName>style.visibility</p:attrName>
                                        </p:attrNameLst>
                                      </p:cBhvr>
                                      <p:to>
                                        <p:strVal val="visible"/>
                                      </p:to>
                                    </p:set>
                                    <p:animEffect transition="in" filter="dissolve">
                                      <p:cBhvr>
                                        <p:cTn id="7" dur="500"/>
                                        <p:tgtEl>
                                          <p:spTgt spid="23040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0409">
                                            <p:txEl>
                                              <p:pRg st="2" end="2"/>
                                            </p:txEl>
                                          </p:spTgt>
                                        </p:tgtEl>
                                        <p:attrNameLst>
                                          <p:attrName>style.visibility</p:attrName>
                                        </p:attrNameLst>
                                      </p:cBhvr>
                                      <p:to>
                                        <p:strVal val="visible"/>
                                      </p:to>
                                    </p:set>
                                    <p:animEffect transition="in" filter="dissolve">
                                      <p:cBhvr>
                                        <p:cTn id="12" dur="500"/>
                                        <p:tgtEl>
                                          <p:spTgt spid="23040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9" grpId="0" build="p"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latin typeface="Peignot Medium" pitchFamily="82" charset="0"/>
              </a:rPr>
              <a:t>“</a:t>
            </a:r>
            <a:r>
              <a:rPr lang="en-US" dirty="0" smtClean="0"/>
              <a:t>Small” Creative Moments</a:t>
            </a:r>
            <a:endParaRPr lang="en-US" dirty="0"/>
          </a:p>
        </p:txBody>
      </p:sp>
      <p:sp>
        <p:nvSpPr>
          <p:cNvPr id="3" name="Content Placeholder 2"/>
          <p:cNvSpPr>
            <a:spLocks noGrp="1"/>
          </p:cNvSpPr>
          <p:nvPr>
            <p:ph idx="1"/>
          </p:nvPr>
        </p:nvSpPr>
        <p:spPr/>
        <p:txBody>
          <a:bodyPr/>
          <a:lstStyle/>
          <a:p>
            <a:pPr marL="0" lvl="0" indent="0">
              <a:buNone/>
            </a:pPr>
            <a:r>
              <a:rPr lang="en-US" dirty="0" smtClean="0"/>
              <a:t>Intuit founder Scott Cook got the idea for Quicken  financial software after he watched his wife struggle to keep track of their tax receipts.</a:t>
            </a:r>
          </a:p>
          <a:p>
            <a:pPr marL="0" indent="0"/>
            <a:endParaRPr lang="en-US" dirty="0"/>
          </a:p>
        </p:txBody>
      </p:sp>
      <p:pic>
        <p:nvPicPr>
          <p:cNvPr id="4" name="Picture 3" descr="QuickenLogo.jpg"/>
          <p:cNvPicPr>
            <a:picLocks noChangeAspect="1"/>
          </p:cNvPicPr>
          <p:nvPr/>
        </p:nvPicPr>
        <p:blipFill>
          <a:blip r:embed="rId3" cstate="print"/>
          <a:stretch>
            <a:fillRect/>
          </a:stretch>
        </p:blipFill>
        <p:spPr>
          <a:xfrm>
            <a:off x="5002874" y="4492519"/>
            <a:ext cx="3386561" cy="1242250"/>
          </a:xfrm>
          <a:prstGeom prst="rect">
            <a:avLst/>
          </a:prstGeom>
        </p:spPr>
      </p:pic>
    </p:spTree>
  </p:cSld>
  <p:clrMapOvr>
    <a:masterClrMapping/>
  </p:clrMapOvr>
  <p:transition>
    <p:dissolv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en-US" dirty="0" smtClean="0"/>
              <a:t>The most exciting phrase to hear in science, the one that heralds new discoveries, is not ‘Eureka!’ (I found it!), but ‘That’s funny. . .”</a:t>
            </a:r>
          </a:p>
          <a:p>
            <a:pPr marL="0" lvl="0" indent="0">
              <a:buNone/>
            </a:pPr>
            <a:endParaRPr lang="en-US" dirty="0"/>
          </a:p>
          <a:p>
            <a:pPr marL="0" lvl="0" indent="0" algn="r">
              <a:buNone/>
            </a:pPr>
            <a:r>
              <a:rPr lang="en-US" dirty="0" smtClean="0"/>
              <a:t>Isacc Asimov</a:t>
            </a:r>
          </a:p>
          <a:p>
            <a:pPr marL="0" indent="0"/>
            <a:endParaRPr lang="en-US" dirty="0"/>
          </a:p>
        </p:txBody>
      </p:sp>
    </p:spTree>
    <p:extLst>
      <p:ext uri="{BB962C8B-B14F-4D97-AF65-F5344CB8AC3E}">
        <p14:creationId xmlns:p14="http://schemas.microsoft.com/office/powerpoint/2010/main" val="3447854468"/>
      </p:ext>
    </p:extLst>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Beam">
  <a:themeElements>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Beam">
      <a:majorFont>
        <a:latin typeface="Penoir"/>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1883</TotalTime>
  <Words>8736</Words>
  <Application>Microsoft Office PowerPoint</Application>
  <PresentationFormat>Custom</PresentationFormat>
  <Paragraphs>909</Paragraphs>
  <Slides>203</Slides>
  <Notes>173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203</vt:i4>
      </vt:variant>
    </vt:vector>
  </HeadingPairs>
  <TitlesOfParts>
    <vt:vector size="212" baseType="lpstr">
      <vt:lpstr>Arial</vt:lpstr>
      <vt:lpstr>Constantia</vt:lpstr>
      <vt:lpstr>Times New Roman</vt:lpstr>
      <vt:lpstr>Penoir</vt:lpstr>
      <vt:lpstr>Verdana</vt:lpstr>
      <vt:lpstr>Wingdings</vt:lpstr>
      <vt:lpstr>Times</vt:lpstr>
      <vt:lpstr>Peignot Medium</vt:lpstr>
      <vt:lpstr>Beam</vt:lpstr>
      <vt:lpstr>Changing for Good: </vt:lpstr>
      <vt:lpstr>PowerPoint Presentation</vt:lpstr>
      <vt:lpstr>How Successful People Succeed</vt:lpstr>
      <vt:lpstr>PowerPoint Presentation</vt:lpstr>
      <vt:lpstr>The Definition of Success:</vt:lpstr>
      <vt:lpstr>Exercise 1</vt:lpstr>
      <vt:lpstr>PowerPoint Presentation</vt:lpstr>
      <vt:lpstr>PowerPoint Presentation</vt:lpstr>
      <vt:lpstr>The First Definition of Kaizen</vt:lpstr>
      <vt:lpstr>Kaizen: History </vt:lpstr>
      <vt:lpstr>Kaizen: History</vt:lpstr>
      <vt:lpstr>Kaizen</vt:lpstr>
      <vt:lpstr>Examples:  Influencing Behavior</vt:lpstr>
      <vt:lpstr>PowerPoint Presentation</vt:lpstr>
      <vt:lpstr>Examples:  Health</vt:lpstr>
      <vt:lpstr>Examples:  Health</vt:lpstr>
      <vt:lpstr>Kaizen: health</vt:lpstr>
      <vt:lpstr>Examples</vt:lpstr>
      <vt:lpstr>Examples</vt:lpstr>
      <vt:lpstr>Examples</vt:lpstr>
      <vt:lpstr> </vt:lpstr>
      <vt:lpstr>Examples:  Health</vt:lpstr>
      <vt:lpstr>Examples:  Exercise</vt:lpstr>
      <vt:lpstr>Examples</vt:lpstr>
      <vt:lpstr>Examples:  Business</vt:lpstr>
      <vt:lpstr>Essential Elements of Kaizen:</vt:lpstr>
      <vt:lpstr>Car Sellers Schooled in Disney Way of Loyal Customers</vt:lpstr>
      <vt:lpstr>PowerPoint Presentation</vt:lpstr>
      <vt:lpstr>PowerPoint Presentation</vt:lpstr>
      <vt:lpstr>PowerPoint Presentation</vt:lpstr>
      <vt:lpstr>Kaizen: Business</vt:lpstr>
      <vt:lpstr>Kaizen: Business Exercise</vt:lpstr>
      <vt:lpstr>Kaizen: Business Exercise</vt:lpstr>
      <vt:lpstr>Kaizen: Business</vt:lpstr>
      <vt:lpstr>Examples</vt:lpstr>
      <vt:lpstr>Examples</vt:lpstr>
      <vt:lpstr>Examples</vt:lpstr>
      <vt:lpstr>PowerPoint Presentation</vt:lpstr>
      <vt:lpstr>Reducing Dietary Salt by 3g Per Day</vt:lpstr>
      <vt:lpstr>Kaizen: Health</vt:lpstr>
      <vt:lpstr>Kaizen: Health</vt:lpstr>
      <vt:lpstr>Kaizen: health</vt:lpstr>
      <vt:lpstr>Examples:  Exercise</vt:lpstr>
      <vt:lpstr>Examples:  Checklist</vt:lpstr>
      <vt:lpstr>Examples:  Checklist</vt:lpstr>
      <vt:lpstr>Examples:  Checklist</vt:lpstr>
      <vt:lpstr>Examples:  Checklist</vt:lpstr>
      <vt:lpstr>Examples:  Checklist</vt:lpstr>
      <vt:lpstr>Examples:  Checklist</vt:lpstr>
      <vt:lpstr>Health:  Checklist</vt:lpstr>
      <vt:lpstr>Health:  Checklist</vt:lpstr>
      <vt:lpstr>Examples:  Business</vt:lpstr>
      <vt:lpstr>PowerPoint Presentation</vt:lpstr>
      <vt:lpstr>Examples:  Business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Examples:  Business</vt:lpstr>
      <vt:lpstr>PowerPoint Presentation</vt:lpstr>
      <vt:lpstr>Examples</vt:lpstr>
      <vt:lpstr>PowerPoint Presentation</vt:lpstr>
      <vt:lpstr>PowerPoint Presentation</vt:lpstr>
      <vt:lpstr>Examples:  Business</vt:lpstr>
      <vt:lpstr>PowerPoint Presentation</vt:lpstr>
      <vt:lpstr>PowerPoint Presentation</vt:lpstr>
      <vt:lpstr>PowerPoint Presentation</vt:lpstr>
      <vt:lpstr>Examples:  Business</vt:lpstr>
      <vt:lpstr>Examples:  Business</vt:lpstr>
      <vt:lpstr>PowerPoint Presentation</vt:lpstr>
      <vt:lpstr>PowerPoint Presentation</vt:lpstr>
      <vt:lpstr>PowerPoint Presentation</vt:lpstr>
      <vt:lpstr>A Journey of 1000 miles must begin</vt:lpstr>
      <vt:lpstr>PowerPoint Presentation</vt:lpstr>
      <vt:lpstr>Biology of Kaizen</vt:lpstr>
      <vt:lpstr>Biology of Kaizen</vt:lpstr>
      <vt:lpstr>Advantages of Kaizen</vt:lpstr>
      <vt:lpstr>PowerPoint Presentation</vt:lpstr>
      <vt:lpstr>PowerPoint Presentation</vt:lpstr>
      <vt:lpstr>Advantages of Kaizen</vt:lpstr>
      <vt:lpstr>PowerPoint Presentation</vt:lpstr>
      <vt:lpstr>PowerPoint Presentation</vt:lpstr>
      <vt:lpstr>PowerPoint Presentation</vt:lpstr>
      <vt:lpstr>PowerPoint Presentation</vt:lpstr>
      <vt:lpstr>Advantages of Kaizen</vt:lpstr>
      <vt:lpstr>A     Second    Definition      of      Kaizen</vt:lpstr>
      <vt:lpstr>PowerPoint Presentation</vt:lpstr>
      <vt:lpstr>“Small” Creative Moments</vt:lpstr>
      <vt:lpstr>“Small” Creative Moments</vt:lpstr>
      <vt:lpstr>A Second Definition of Kaizen</vt:lpstr>
      <vt:lpstr>Kaizen vs. Innovation</vt:lpstr>
      <vt:lpstr>PowerPoint Presentation</vt:lpstr>
      <vt:lpstr>Kaizen vs. Innovation</vt:lpstr>
      <vt:lpstr>PowerPoint Presentation</vt:lpstr>
      <vt:lpstr>“Small” Creative Moments</vt:lpstr>
      <vt:lpstr>PowerPoint Presentation</vt:lpstr>
      <vt:lpstr>“Small” Creative Moments</vt:lpstr>
      <vt:lpstr>Kaizen or Innovation? A Quiz Part I</vt:lpstr>
      <vt:lpstr>Kaizen or Innovation? A Quiz Part II</vt:lpstr>
      <vt:lpstr>Kaizen vs. Innovation</vt:lpstr>
      <vt:lpstr>Kaizen and Small Rewards</vt:lpstr>
      <vt:lpstr>PowerPoint Presentation</vt:lpstr>
      <vt:lpstr>Kaizen and Relationships</vt:lpstr>
      <vt:lpstr>PowerPoint Presentation</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Social Change</vt:lpstr>
      <vt:lpstr>Kaizen and Mistakes</vt:lpstr>
      <vt:lpstr>Kaizen and Mistakes</vt:lpstr>
      <vt:lpstr>High-Reliability Organizations (HRO)</vt:lpstr>
      <vt:lpstr>Kaizen</vt:lpstr>
      <vt:lpstr>High-Reliability Organizations (HRO)</vt:lpstr>
      <vt:lpstr>PowerPoint Presentation</vt:lpstr>
      <vt:lpstr>PowerPoint Presentation</vt:lpstr>
      <vt:lpstr>PowerPoint Presentation</vt:lpstr>
      <vt:lpstr>Kaizen and Mistakes</vt:lpstr>
      <vt:lpstr>Kaizen and Mistakes</vt:lpstr>
      <vt:lpstr>Kaizen and Mistakes</vt:lpstr>
      <vt:lpstr>PowerPoint Presentation</vt:lpstr>
      <vt:lpstr>PowerPoint Presentation</vt:lpstr>
      <vt:lpstr>Kaizen and Morale</vt:lpstr>
      <vt:lpstr>PowerPoint Presentation</vt:lpstr>
      <vt:lpstr>PowerPoint Presentation</vt:lpstr>
      <vt:lpstr>PowerPoint Presentation</vt:lpstr>
      <vt:lpstr>Kaizen and Education</vt:lpstr>
      <vt:lpstr>PowerPoint Presentation</vt:lpstr>
      <vt:lpstr>PowerPoint Presentation</vt:lpstr>
      <vt:lpstr>PowerPoint Presentation</vt:lpstr>
      <vt:lpstr>PowerPoint Presentation</vt:lpstr>
      <vt:lpstr>PowerPoint Presentation</vt:lpstr>
      <vt:lpstr>PowerPoint Presentation</vt:lpstr>
      <vt:lpstr>Kaizen:  Education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MINDSET </vt:lpstr>
      <vt:lpstr>PowerPoint Presentation</vt:lpstr>
      <vt:lpstr>Spaced Repetition</vt:lpstr>
      <vt:lpstr>PowerPoint Presentation</vt:lpstr>
      <vt:lpstr>Retrieval Practice</vt:lpstr>
      <vt:lpstr>Retrieval Practice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By the yard it is hard. By the inch it is a cinch.</vt:lpstr>
      <vt:lpstr>PowerPoint Presentation</vt:lpstr>
      <vt:lpstr>The Hidden Ingredients  in Kaizen</vt:lpstr>
      <vt:lpstr>PowerPoint Presentation</vt:lpstr>
      <vt:lpstr>Kaizen Questions</vt:lpstr>
      <vt:lpstr>Kaizen Suggestions</vt:lpstr>
      <vt:lpstr>PowerPoint Presentation</vt:lpstr>
      <vt:lpstr>PowerPoint Presentation</vt:lpstr>
      <vt:lpstr>Nutrition</vt:lpstr>
      <vt:lpstr>Exercise</vt:lpstr>
      <vt:lpstr>Relationships</vt:lpstr>
      <vt:lpstr>Stress Reduction</vt:lpstr>
      <vt:lpstr>Kaizen Examples</vt:lpstr>
      <vt:lpstr>Kaizen Examples</vt:lpstr>
      <vt:lpstr>Kaizen Examples</vt:lpstr>
      <vt:lpstr>Kaizen Examples</vt:lpstr>
      <vt:lpstr>Kaizen Examples</vt:lpstr>
      <vt:lpstr>Kaizen Examples</vt:lpstr>
      <vt:lpstr>Kaizen Examples</vt:lpstr>
      <vt:lpstr>Kaizen Examples</vt:lpstr>
      <vt:lpstr>Kaizen Examples</vt:lpstr>
      <vt:lpstr>Kaizen Examples</vt:lpstr>
      <vt:lpstr>A Spiritual Perspective</vt:lpstr>
      <vt:lpstr>Kaizen</vt:lpstr>
    </vt:vector>
  </TitlesOfParts>
  <Company>ew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ew</dc:creator>
  <cp:lastModifiedBy>bmaurer</cp:lastModifiedBy>
  <cp:revision>336</cp:revision>
  <cp:lastPrinted>2007-05-28T18:24:39Z</cp:lastPrinted>
  <dcterms:created xsi:type="dcterms:W3CDTF">2001-03-15T06:33:33Z</dcterms:created>
  <dcterms:modified xsi:type="dcterms:W3CDTF">2013-04-09T00:51:13Z</dcterms:modified>
</cp:coreProperties>
</file>